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notesSlides/notesSlide1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2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notesSlides/notesSlide3.xml" ContentType="application/vnd.openxmlformats-officedocument.presentationml.notesSlide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4.xml" ContentType="application/vnd.openxmlformats-officedocument.presentationml.notesSlide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notesSlides/notesSlide5.xml" ContentType="application/vnd.openxmlformats-officedocument.presentationml.notesSlide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notesSlides/notesSlide6.xml" ContentType="application/vnd.openxmlformats-officedocument.presentationml.notesSlide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7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8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notesSlides/notesSlide9.xml" ContentType="application/vnd.openxmlformats-officedocument.presentationml.notesSlide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notesSlides/notesSlide10.xml" ContentType="application/vnd.openxmlformats-officedocument.presentationml.notesSlid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1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12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notesSlides/notesSlide13.xml" ContentType="application/vnd.openxmlformats-officedocument.presentationml.notesSlide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4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5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16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notesSlides/notesSlide17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18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notesSlides/notesSlide19.xml" ContentType="application/vnd.openxmlformats-officedocument.presentationml.notesSlide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notesSlides/notesSlide20.xml" ContentType="application/vnd.openxmlformats-officedocument.presentationml.notesSlide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notesSlides/notesSlide21.xml" ContentType="application/vnd.openxmlformats-officedocument.presentationml.notesSlide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5185" r:id="rId4"/>
  </p:sldMasterIdLst>
  <p:notesMasterIdLst>
    <p:notesMasterId r:id="rId39"/>
  </p:notesMasterIdLst>
  <p:handoutMasterIdLst>
    <p:handoutMasterId r:id="rId40"/>
  </p:handoutMasterIdLst>
  <p:sldIdLst>
    <p:sldId id="276" r:id="rId5"/>
    <p:sldId id="2145707966" r:id="rId6"/>
    <p:sldId id="2147375238" r:id="rId7"/>
    <p:sldId id="1513" r:id="rId8"/>
    <p:sldId id="2145706639" r:id="rId9"/>
    <p:sldId id="806" r:id="rId10"/>
    <p:sldId id="2147375229" r:id="rId11"/>
    <p:sldId id="2147375239" r:id="rId12"/>
    <p:sldId id="527" r:id="rId13"/>
    <p:sldId id="2147375237" r:id="rId14"/>
    <p:sldId id="2147375240" r:id="rId15"/>
    <p:sldId id="359" r:id="rId16"/>
    <p:sldId id="2147376350" r:id="rId17"/>
    <p:sldId id="2147375241" r:id="rId18"/>
    <p:sldId id="981" r:id="rId19"/>
    <p:sldId id="2147375242" r:id="rId20"/>
    <p:sldId id="2147376352" r:id="rId21"/>
    <p:sldId id="275" r:id="rId22"/>
    <p:sldId id="262" r:id="rId23"/>
    <p:sldId id="2145707980" r:id="rId24"/>
    <p:sldId id="2147375164" r:id="rId25"/>
    <p:sldId id="2147375233" r:id="rId26"/>
    <p:sldId id="2146846302" r:id="rId27"/>
    <p:sldId id="2147375204" r:id="rId28"/>
    <p:sldId id="279" r:id="rId29"/>
    <p:sldId id="2144447546" r:id="rId30"/>
    <p:sldId id="2147375226" r:id="rId31"/>
    <p:sldId id="2147375225" r:id="rId32"/>
    <p:sldId id="272" r:id="rId33"/>
    <p:sldId id="2147375235" r:id="rId34"/>
    <p:sldId id="2147375185" r:id="rId35"/>
    <p:sldId id="374" r:id="rId36"/>
    <p:sldId id="2147375230" r:id="rId37"/>
    <p:sldId id="273" r:id="rId38"/>
  </p:sldIdLst>
  <p:sldSz cx="12192000" cy="6858000"/>
  <p:notesSz cx="6950075" cy="9236075"/>
  <p:custShowLst>
    <p:custShow name="Format Guide Workshop" id="0">
      <p:sldLst/>
    </p:custShow>
  </p:custShowLst>
  <p:custDataLst>
    <p:tags r:id="rId4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lker, Peter" initials="WP" lastIdx="1" clrIdx="0">
    <p:extLst>
      <p:ext uri="{19B8F6BF-5375-455C-9EA6-DF929625EA0E}">
        <p15:presenceInfo xmlns:p15="http://schemas.microsoft.com/office/powerpoint/2012/main" userId="Walker, Pet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E71C57"/>
    <a:srgbClr val="162F3E"/>
    <a:srgbClr val="1D3F54"/>
    <a:srgbClr val="197281"/>
    <a:srgbClr val="275D7E"/>
    <a:srgbClr val="707613"/>
    <a:srgbClr val="670F31"/>
    <a:srgbClr val="6E6F7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DC5BA-716B-4224-A1EA-C5643E4A101C}" v="26162" dt="2021-09-13T12:54:49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158" d="100"/>
          <a:sy n="158" d="100"/>
        </p:scale>
        <p:origin x="207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70" y="3"/>
            <a:ext cx="3011699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57691E93-EF64-46CC-85E2-BBB5BEDB9501}" type="datetimeFigureOut">
              <a:rPr lang="en-US" sz="800"/>
              <a:t>10/22/2021</a:t>
            </a:fld>
            <a:endParaRPr lang="en-US"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 lang="en-US"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70" y="8772671"/>
            <a:ext cx="3011699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3DCECA85-2A7A-423F-89EA-6868CB52DF19}" type="slidenum">
              <a:rPr lang="en-US" sz="800"/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09377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0" y="4410720"/>
            <a:ext cx="6948467" cy="48253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2492" tIns="46246" rIns="92492" bIns="46246" rtlCol="0" anchor="ctr"/>
          <a:lstStyle/>
          <a:p>
            <a:pPr algn="ctr"/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2427" y="3"/>
            <a:ext cx="2929274" cy="463408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4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6103" y="575009"/>
            <a:ext cx="6620256" cy="3724113"/>
          </a:xfrm>
          <a:prstGeom prst="rect">
            <a:avLst/>
          </a:prstGeom>
          <a:noFill/>
          <a:ln w="9525">
            <a:solidFill>
              <a:schemeClr val="bg2"/>
            </a:solidFill>
          </a:ln>
        </p:spPr>
        <p:txBody>
          <a:bodyPr vert="horz" lIns="92492" tIns="46246" rIns="92492" bIns="46246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2427" y="8744096"/>
            <a:ext cx="2929274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4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70" y="8744096"/>
            <a:ext cx="2919957" cy="463407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4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9519" y="4714653"/>
            <a:ext cx="6413424" cy="3768947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fld id="{F2C7CF5F-7CF3-4DF3-838A-EE34544862CC}" type="datetimeFigureOut">
              <a:rPr lang="en-US" smtClean="0"/>
              <a:pPr/>
              <a:t>10/22/2021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6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spcAft>
        <a:spcPts val="600"/>
      </a:spcAft>
      <a:buFont typeface="Arial" panose="020B0604020202020204" pitchFamily="34" charset="0"/>
      <a:buChar char="​"/>
      <a:defRPr sz="1200" kern="1200">
        <a:solidFill>
          <a:schemeClr val="tx1"/>
        </a:solidFill>
        <a:latin typeface="Trebuchet MS" panose="020B0603020202020204" pitchFamily="34" charset="0"/>
        <a:ea typeface="+mn-ea"/>
        <a:cs typeface="+mn-cs"/>
        <a:sym typeface="Trebuchet MS" panose="020B0603020202020204" pitchFamily="34" charset="0"/>
      </a:defRPr>
    </a:lvl1pPr>
    <a:lvl2pPr marL="11430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200" kern="1200">
        <a:solidFill>
          <a:schemeClr val="tx1"/>
        </a:solidFill>
        <a:latin typeface="Trebuchet MS" panose="020B0603020202020204" pitchFamily="34" charset="0"/>
        <a:ea typeface="+mn-ea"/>
        <a:cs typeface="+mn-cs"/>
        <a:sym typeface="Trebuchet MS" panose="020B0603020202020204" pitchFamily="34" charset="0"/>
      </a:defRPr>
    </a:lvl2pPr>
    <a:lvl3pPr marL="2286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Trebuchet MS" panose="020B0603020202020204" pitchFamily="34" charset="0"/>
        <a:ea typeface="+mn-ea"/>
        <a:cs typeface="+mn-cs"/>
        <a:sym typeface="Trebuchet MS" panose="020B0603020202020204" pitchFamily="34" charset="0"/>
      </a:defRPr>
    </a:lvl3pPr>
    <a:lvl4pPr marL="514350" indent="-114300" algn="l" defTabSz="914400" rtl="0" eaLnBrk="1" latinLnBrk="0" hangingPunct="1">
      <a:spcAft>
        <a:spcPts val="600"/>
      </a:spcAft>
      <a:buFont typeface="Arial" panose="020B0604020202020204" pitchFamily="34" charset="0"/>
      <a:buChar char="•"/>
      <a:defRPr sz="1000" kern="1200">
        <a:solidFill>
          <a:schemeClr val="tx1"/>
        </a:solidFill>
        <a:latin typeface="Trebuchet MS" panose="020B0603020202020204" pitchFamily="34" charset="0"/>
        <a:ea typeface="+mn-ea"/>
        <a:cs typeface="+mn-cs"/>
        <a:sym typeface="Trebuchet MS" panose="020B0603020202020204" pitchFamily="34" charset="0"/>
      </a:defRPr>
    </a:lvl4pPr>
    <a:lvl5pPr marL="685800" indent="-114300" algn="l" defTabSz="914400" rtl="0" eaLnBrk="1" latinLnBrk="0" hangingPunct="1">
      <a:spcAft>
        <a:spcPts val="600"/>
      </a:spcAft>
      <a:buClr>
        <a:schemeClr val="tx2"/>
      </a:buClr>
      <a:buFont typeface="Arial" panose="020B0604020202020204" pitchFamily="34" charset="0"/>
      <a:buChar char="•"/>
      <a:defRPr sz="1000" i="1" kern="1200">
        <a:solidFill>
          <a:schemeClr val="tx1"/>
        </a:solidFill>
        <a:latin typeface="Trebuchet MS" panose="020B0603020202020204" pitchFamily="34" charset="0"/>
        <a:ea typeface="+mn-ea"/>
        <a:cs typeface="+mn-cs"/>
        <a:sym typeface="Trebuchet MS" panose="020B0603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10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FED875-7CA7-4683-B586-34E1A4A09D1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15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0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GB"/>
              <a:t>Notes view: </a:t>
            </a:r>
            <a:fld id="{128CEAFE-FA94-43E5-B0FF-D47E1CCDD1B4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4860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115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Notes view: </a:t>
            </a:r>
            <a:fld id="{128CEAFE-FA94-43E5-B0FF-D47E1CCDD1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18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651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304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70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327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879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82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607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612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6688" y="617538"/>
            <a:ext cx="7113588" cy="4002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48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74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4817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95263"/>
            <a:ext cx="5976938" cy="3362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511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14425" y="195263"/>
            <a:ext cx="5976938" cy="3362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813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803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GB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t>Notes view: </a:t>
            </a:r>
            <a:fld id="{128CEAFE-FA94-43E5-B0FF-D47E1CCDD1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+mn-l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/>
              <a:ea typeface="+mn-ea"/>
              <a:cs typeface="+mn-cs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6902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6E6F73"/>
                </a:solidFill>
              </a:rPr>
              <a:t>Notes view: </a:t>
            </a:r>
            <a:fld id="{128CEAFE-FA94-43E5-B0FF-D47E1CCDD1B4}" type="slidenum">
              <a:rPr lang="en-US" smtClean="0">
                <a:solidFill>
                  <a:srgbClr val="6E6F73"/>
                </a:solidFill>
              </a:rPr>
              <a:pPr/>
              <a:t>14</a:t>
            </a:fld>
            <a:endParaRPr lang="en-US" dirty="0">
              <a:solidFill>
                <a:srgbClr val="6E6F7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19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dirty="0"/>
              <a:t>Notes view: </a:t>
            </a:r>
            <a:fld id="{128CEAFE-FA94-43E5-B0FF-D47E1CCDD1B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453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5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Relationship Id="rId9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2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1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2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2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23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4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6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7.bin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3.xml"/><Relationship Id="rId7" Type="http://schemas.openxmlformats.org/officeDocument/2006/relationships/image" Target="../media/image3.jpeg"/><Relationship Id="rId2" Type="http://schemas.openxmlformats.org/officeDocument/2006/relationships/tags" Target="../tags/tag3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29.bin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tags" Target="../tags/tag36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7.xml"/><Relationship Id="rId9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4.png"/><Relationship Id="rId2" Type="http://schemas.openxmlformats.org/officeDocument/2006/relationships/tags" Target="../tags/tag38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1.bin"/><Relationship Id="rId4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0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2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3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4.bin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5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44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6.bin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45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7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46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8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7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9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8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0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49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1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0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42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1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3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4.bin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3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5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4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6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5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56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8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7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9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9.bin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0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9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1.bin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60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2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2.bin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1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3.bin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62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4.bin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5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6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5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7.bin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7.xml"/><Relationship Id="rId7" Type="http://schemas.openxmlformats.org/officeDocument/2006/relationships/image" Target="../media/image3.jpeg"/><Relationship Id="rId2" Type="http://schemas.openxmlformats.org/officeDocument/2006/relationships/tags" Target="../tags/tag66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58.bin"/><Relationship Id="rId4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8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4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9.bin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7" Type="http://schemas.openxmlformats.org/officeDocument/2006/relationships/image" Target="../media/image6.png"/><Relationship Id="rId2" Type="http://schemas.openxmlformats.org/officeDocument/2006/relationships/tags" Target="../tags/tag69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0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1.xml"/><Relationship Id="rId1" Type="http://schemas.openxmlformats.org/officeDocument/2006/relationships/vmlDrawing" Target="../drawings/vmlDrawing61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1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2.xml"/><Relationship Id="rId1" Type="http://schemas.openxmlformats.org/officeDocument/2006/relationships/vmlDrawing" Target="../drawings/vmlDrawing62.v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2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3.xml"/><Relationship Id="rId1" Type="http://schemas.openxmlformats.org/officeDocument/2006/relationships/vmlDrawing" Target="../drawings/vmlDrawing63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3.bin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tags" Target="../tags/tag75.xml"/><Relationship Id="rId7" Type="http://schemas.openxmlformats.org/officeDocument/2006/relationships/image" Target="../media/image4.png"/><Relationship Id="rId2" Type="http://schemas.openxmlformats.org/officeDocument/2006/relationships/tags" Target="../tags/tag74.xml"/><Relationship Id="rId1" Type="http://schemas.openxmlformats.org/officeDocument/2006/relationships/vmlDrawing" Target="../drawings/vmlDrawing6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4.bin"/><Relationship Id="rId4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6.xml"/><Relationship Id="rId1" Type="http://schemas.openxmlformats.org/officeDocument/2006/relationships/vmlDrawing" Target="../drawings/vmlDrawing65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5.bin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7.xml"/><Relationship Id="rId1" Type="http://schemas.openxmlformats.org/officeDocument/2006/relationships/vmlDrawing" Target="../drawings/vmlDrawing66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6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8.xml"/><Relationship Id="rId1" Type="http://schemas.openxmlformats.org/officeDocument/2006/relationships/vmlDrawing" Target="../drawings/vmlDrawing6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7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79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8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15564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4" name="Rectangle 13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  <a:noFill/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Title in Title Case</a:t>
            </a:r>
          </a:p>
        </p:txBody>
      </p:sp>
      <p:sp>
        <p:nvSpPr>
          <p:cNvPr id="18" name="Freeform 17"/>
          <p:cNvSpPr>
            <a:spLocks noChangeAspect="1"/>
          </p:cNvSpPr>
          <p:nvPr userDrawn="1">
            <p:custDataLst>
              <p:tags r:id="rId4"/>
            </p:custDataLst>
          </p:nvPr>
        </p:nvSpPr>
        <p:spPr bwMode="auto">
          <a:xfrm>
            <a:off x="1117415" y="1112679"/>
            <a:ext cx="2327644" cy="486479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in sentence case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/>
              <a:t>Click to edit date/place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47774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0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713636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73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94467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baseline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3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94770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8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368402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97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002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46239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8012959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4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2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329647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24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08815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3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573472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32258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3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8959929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6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584790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72D4E4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369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75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750790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9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2093A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2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032751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1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6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137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09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5880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6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8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825783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8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4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062566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9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8" name="Rectangle 17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924979" y="5715178"/>
            <a:ext cx="840801" cy="17011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bcg.com</a:t>
            </a:r>
          </a:p>
        </p:txBody>
      </p:sp>
      <p:sp>
        <p:nvSpPr>
          <p:cNvPr id="20" name="Freeform 19"/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>
            <a:off x="2676858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BEE11C-031B-4C42-9B0B-F50BD512DF89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gradFill flip="none" rotWithShape="1">
            <a:gsLst>
              <a:gs pos="0">
                <a:srgbClr val="275D7E"/>
              </a:gs>
              <a:gs pos="100000">
                <a:srgbClr val="31C0D7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FF7465-FFF9-8A42-A878-CBC53455788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230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3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3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46205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7"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  <a:noFill/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Title in Title Case</a:t>
            </a:r>
          </a:p>
        </p:txBody>
      </p:sp>
      <p:sp>
        <p:nvSpPr>
          <p:cNvPr id="15" name="Freeform 14"/>
          <p:cNvSpPr>
            <a:spLocks noChangeAspect="1"/>
          </p:cNvSpPr>
          <p:nvPr userDrawn="1">
            <p:custDataLst>
              <p:tags r:id="rId4"/>
            </p:custDataLst>
          </p:nvPr>
        </p:nvSpPr>
        <p:spPr bwMode="auto">
          <a:xfrm>
            <a:off x="1117415" y="1112679"/>
            <a:ext cx="2327644" cy="486479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in sentence case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/>
              <a:t>Click to edit date/place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04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5660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 vert="horz"/>
          <a:lstStyle>
            <a:lvl1pPr>
              <a:defRPr sz="3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16645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81"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093A6"/>
          </a:solidFill>
          <a:ln w="9525" cap="rnd" cmpd="sng" algn="ctr">
            <a:solidFill>
              <a:srgbClr val="2093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5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032744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27528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7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49338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5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30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634824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7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72D4E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4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00708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0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27537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062241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4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8228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7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9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5160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73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980973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6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21333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4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999259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5"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0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801715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6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9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11200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8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3427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9846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4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43512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2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717644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7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961226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1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83054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5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203875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5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65055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6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72D4E4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97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275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001312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5"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2093A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0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804402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0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52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64323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3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69014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5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90217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81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70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762730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0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3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46189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29"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 bwMode="white">
          <a:xfrm>
            <a:off x="924979" y="5715178"/>
            <a:ext cx="840801" cy="17011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bcg.com</a:t>
            </a:r>
          </a:p>
        </p:txBody>
      </p:sp>
      <p:sp>
        <p:nvSpPr>
          <p:cNvPr id="19" name="Freeform 18"/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>
            <a:off x="2676858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EE11C-031B-4C42-9B0B-F50BD512DF89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gradFill flip="none" rotWithShape="1">
            <a:gsLst>
              <a:gs pos="0">
                <a:srgbClr val="275D7E"/>
              </a:gs>
              <a:gs pos="100000">
                <a:srgbClr val="31C0D7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FF7465-FFF9-8A42-A878-CBC53455788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2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80071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5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2" name="TextBox 5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6937108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8"/>
            <a:ext cx="344880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115416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2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70787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5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5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836596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0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36482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3844407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63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629013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3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72D4E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115416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6696589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029168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rgbClr val="72D4E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073815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6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042649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93408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9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9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33155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3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487535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7"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8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7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vmlDrawing" Target="../drawings/vmlDrawing1.v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70"/>
            </p:custDataLst>
            <p:extLst>
              <p:ext uri="{D42A27DB-BD31-4B8C-83A1-F6EECF244321}">
                <p14:modId xmlns:p14="http://schemas.microsoft.com/office/powerpoint/2010/main" val="156522675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think-cell Slide" r:id="rId72" imgW="270" imgH="270" progId="TCLayout.ActiveDocument.1">
                  <p:embed/>
                </p:oleObj>
              </mc:Choice>
              <mc:Fallback>
                <p:oleObj name="think-cell Slide" r:id="rId7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7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093A6"/>
          </a:solidFill>
          <a:ln w="9525" cap="rnd" cmpd="sng" algn="ctr">
            <a:solidFill>
              <a:srgbClr val="2093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52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6" r:id="rId1"/>
    <p:sldLayoutId id="2147485187" r:id="rId2"/>
    <p:sldLayoutId id="2147485188" r:id="rId3"/>
    <p:sldLayoutId id="2147485189" r:id="rId4"/>
    <p:sldLayoutId id="2147485190" r:id="rId5"/>
    <p:sldLayoutId id="2147485191" r:id="rId6"/>
    <p:sldLayoutId id="2147485192" r:id="rId7"/>
    <p:sldLayoutId id="2147485193" r:id="rId8"/>
    <p:sldLayoutId id="2147485194" r:id="rId9"/>
    <p:sldLayoutId id="2147485195" r:id="rId10"/>
    <p:sldLayoutId id="2147485196" r:id="rId11"/>
    <p:sldLayoutId id="2147485197" r:id="rId12"/>
    <p:sldLayoutId id="2147485198" r:id="rId13"/>
    <p:sldLayoutId id="2147485199" r:id="rId14"/>
    <p:sldLayoutId id="2147485200" r:id="rId15"/>
    <p:sldLayoutId id="2147485201" r:id="rId16"/>
    <p:sldLayoutId id="2147485202" r:id="rId17"/>
    <p:sldLayoutId id="2147485203" r:id="rId18"/>
    <p:sldLayoutId id="2147485204" r:id="rId19"/>
    <p:sldLayoutId id="2147485205" r:id="rId20"/>
    <p:sldLayoutId id="2147485206" r:id="rId21"/>
    <p:sldLayoutId id="2147485207" r:id="rId22"/>
    <p:sldLayoutId id="2147485208" r:id="rId23"/>
    <p:sldLayoutId id="2147485209" r:id="rId24"/>
    <p:sldLayoutId id="2147485210" r:id="rId25"/>
    <p:sldLayoutId id="2147485211" r:id="rId26"/>
    <p:sldLayoutId id="2147485212" r:id="rId27"/>
    <p:sldLayoutId id="2147485213" r:id="rId28"/>
    <p:sldLayoutId id="2147485214" r:id="rId29"/>
    <p:sldLayoutId id="2147485215" r:id="rId30"/>
    <p:sldLayoutId id="2147485216" r:id="rId31"/>
    <p:sldLayoutId id="2147485217" r:id="rId32"/>
    <p:sldLayoutId id="2147485218" r:id="rId33"/>
    <p:sldLayoutId id="2147485219" r:id="rId34"/>
    <p:sldLayoutId id="2147485220" r:id="rId35"/>
    <p:sldLayoutId id="2147485221" r:id="rId36"/>
    <p:sldLayoutId id="2147485222" r:id="rId37"/>
    <p:sldLayoutId id="2147485223" r:id="rId38"/>
    <p:sldLayoutId id="2147485224" r:id="rId39"/>
    <p:sldLayoutId id="2147485225" r:id="rId40"/>
    <p:sldLayoutId id="2147485226" r:id="rId41"/>
    <p:sldLayoutId id="2147485227" r:id="rId42"/>
    <p:sldLayoutId id="2147485228" r:id="rId43"/>
    <p:sldLayoutId id="2147485229" r:id="rId44"/>
    <p:sldLayoutId id="2147485230" r:id="rId45"/>
    <p:sldLayoutId id="2147485231" r:id="rId46"/>
    <p:sldLayoutId id="2147485232" r:id="rId47"/>
    <p:sldLayoutId id="2147485233" r:id="rId48"/>
    <p:sldLayoutId id="2147485234" r:id="rId49"/>
    <p:sldLayoutId id="2147485235" r:id="rId50"/>
    <p:sldLayoutId id="2147485236" r:id="rId51"/>
    <p:sldLayoutId id="2147485237" r:id="rId52"/>
    <p:sldLayoutId id="2147485238" r:id="rId53"/>
    <p:sldLayoutId id="2147485239" r:id="rId54"/>
    <p:sldLayoutId id="2147485240" r:id="rId55"/>
    <p:sldLayoutId id="2147485241" r:id="rId56"/>
    <p:sldLayoutId id="2147485242" r:id="rId57"/>
    <p:sldLayoutId id="2147485243" r:id="rId58"/>
    <p:sldLayoutId id="2147485244" r:id="rId59"/>
    <p:sldLayoutId id="2147485245" r:id="rId60"/>
    <p:sldLayoutId id="2147485246" r:id="rId61"/>
    <p:sldLayoutId id="2147485247" r:id="rId62"/>
    <p:sldLayoutId id="2147485248" r:id="rId63"/>
    <p:sldLayoutId id="2147485249" r:id="rId64"/>
    <p:sldLayoutId id="2147485250" r:id="rId65"/>
    <p:sldLayoutId id="2147485251" r:id="rId66"/>
    <p:sldLayoutId id="2147485252" r:id="rId6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093A6"/>
          </a:solidFill>
          <a:latin typeface="Trebuchet MS" panose="020B0603020202020204" pitchFamily="34" charset="0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•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2093A6"/>
        </a:buClr>
        <a:buFont typeface="Trebuchet MS" panose="020B0603020202020204" pitchFamily="34" charset="0"/>
        <a:buChar char="–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600" kern="120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600" b="1" kern="120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2093A6"/>
        </a:buClr>
        <a:buFont typeface="Arial" panose="020B0604020202020204" pitchFamily="34" charset="0"/>
        <a:buChar char="•"/>
        <a:defRPr lang="en-US" sz="1600" kern="120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093A6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093A6"/>
        </a:buClr>
        <a:buFont typeface="Arial" panose="020B0604020202020204" pitchFamily="34" charset="0"/>
        <a:buChar char="​"/>
        <a:defRPr lang="en-US" sz="5400" kern="1200" baseline="0" smtClean="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093A6"/>
        </a:buClr>
        <a:buFont typeface="Arial" panose="020B0604020202020204" pitchFamily="34" charset="0"/>
        <a:buChar char="​"/>
        <a:defRPr lang="en-US" sz="2400" kern="1200" baseline="0" dirty="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7" Type="http://schemas.openxmlformats.org/officeDocument/2006/relationships/image" Target="../media/image5.emf"/><Relationship Id="rId2" Type="http://schemas.openxmlformats.org/officeDocument/2006/relationships/tags" Target="../tags/tag80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9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11.xml"/><Relationship Id="rId7" Type="http://schemas.openxmlformats.org/officeDocument/2006/relationships/image" Target="../media/image28.emf"/><Relationship Id="rId2" Type="http://schemas.openxmlformats.org/officeDocument/2006/relationships/tags" Target="../tags/tag110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78.bin"/><Relationship Id="rId11" Type="http://schemas.openxmlformats.org/officeDocument/2006/relationships/image" Target="../media/image31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13.xml"/><Relationship Id="rId7" Type="http://schemas.openxmlformats.org/officeDocument/2006/relationships/tags" Target="../tags/tag117.xml"/><Relationship Id="rId12" Type="http://schemas.openxmlformats.org/officeDocument/2006/relationships/image" Target="../media/image14.emf"/><Relationship Id="rId2" Type="http://schemas.openxmlformats.org/officeDocument/2006/relationships/tags" Target="../tags/tag112.xml"/><Relationship Id="rId1" Type="http://schemas.openxmlformats.org/officeDocument/2006/relationships/vmlDrawing" Target="../drawings/vmlDrawing79.vml"/><Relationship Id="rId6" Type="http://schemas.openxmlformats.org/officeDocument/2006/relationships/tags" Target="../tags/tag116.xml"/><Relationship Id="rId11" Type="http://schemas.openxmlformats.org/officeDocument/2006/relationships/image" Target="../media/image13.emf"/><Relationship Id="rId5" Type="http://schemas.openxmlformats.org/officeDocument/2006/relationships/tags" Target="../tags/tag115.xml"/><Relationship Id="rId10" Type="http://schemas.openxmlformats.org/officeDocument/2006/relationships/oleObject" Target="../embeddings/oleObject79.bin"/><Relationship Id="rId4" Type="http://schemas.openxmlformats.org/officeDocument/2006/relationships/tags" Target="../tags/tag114.xml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19.xml"/><Relationship Id="rId7" Type="http://schemas.openxmlformats.org/officeDocument/2006/relationships/image" Target="../media/image16.emf"/><Relationship Id="rId2" Type="http://schemas.openxmlformats.org/officeDocument/2006/relationships/tags" Target="../tags/tag118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80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21.xml"/><Relationship Id="rId7" Type="http://schemas.openxmlformats.org/officeDocument/2006/relationships/image" Target="../media/image16.emf"/><Relationship Id="rId2" Type="http://schemas.openxmlformats.org/officeDocument/2006/relationships/tags" Target="../tags/tag120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1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2.xml"/><Relationship Id="rId9" Type="http://schemas.openxmlformats.org/officeDocument/2006/relationships/hyperlink" Target="https://trello.com/invite/b/Bh0d7C4S/118354e531f91e1d5bdadf605b53b1d5/solutioning-workshop-learne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23.xml"/><Relationship Id="rId7" Type="http://schemas.openxmlformats.org/officeDocument/2006/relationships/tags" Target="../tags/tag127.xml"/><Relationship Id="rId12" Type="http://schemas.openxmlformats.org/officeDocument/2006/relationships/image" Target="../media/image14.emf"/><Relationship Id="rId2" Type="http://schemas.openxmlformats.org/officeDocument/2006/relationships/tags" Target="../tags/tag122.xml"/><Relationship Id="rId1" Type="http://schemas.openxmlformats.org/officeDocument/2006/relationships/vmlDrawing" Target="../drawings/vmlDrawing82.vml"/><Relationship Id="rId6" Type="http://schemas.openxmlformats.org/officeDocument/2006/relationships/tags" Target="../tags/tag126.xml"/><Relationship Id="rId11" Type="http://schemas.openxmlformats.org/officeDocument/2006/relationships/image" Target="../media/image13.emf"/><Relationship Id="rId5" Type="http://schemas.openxmlformats.org/officeDocument/2006/relationships/tags" Target="../tags/tag125.xml"/><Relationship Id="rId10" Type="http://schemas.openxmlformats.org/officeDocument/2006/relationships/oleObject" Target="../embeddings/oleObject82.bin"/><Relationship Id="rId4" Type="http://schemas.openxmlformats.org/officeDocument/2006/relationships/tags" Target="../tags/tag124.xml"/><Relationship Id="rId9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129.xml"/><Relationship Id="rId7" Type="http://schemas.openxmlformats.org/officeDocument/2006/relationships/oleObject" Target="../embeddings/oleObject83.bin"/><Relationship Id="rId2" Type="http://schemas.openxmlformats.org/officeDocument/2006/relationships/tags" Target="../tags/tag128.xml"/><Relationship Id="rId1" Type="http://schemas.openxmlformats.org/officeDocument/2006/relationships/vmlDrawing" Target="../drawings/vmlDrawing83.v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0.xml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image" Target="../media/image14.emf"/><Relationship Id="rId2" Type="http://schemas.openxmlformats.org/officeDocument/2006/relationships/tags" Target="../tags/tag131.xml"/><Relationship Id="rId1" Type="http://schemas.openxmlformats.org/officeDocument/2006/relationships/vmlDrawing" Target="../drawings/vmlDrawing84.vml"/><Relationship Id="rId6" Type="http://schemas.openxmlformats.org/officeDocument/2006/relationships/tags" Target="../tags/tag135.xml"/><Relationship Id="rId11" Type="http://schemas.openxmlformats.org/officeDocument/2006/relationships/image" Target="../media/image13.emf"/><Relationship Id="rId5" Type="http://schemas.openxmlformats.org/officeDocument/2006/relationships/tags" Target="../tags/tag134.xml"/><Relationship Id="rId10" Type="http://schemas.openxmlformats.org/officeDocument/2006/relationships/oleObject" Target="../embeddings/oleObject84.bin"/><Relationship Id="rId4" Type="http://schemas.openxmlformats.org/officeDocument/2006/relationships/tags" Target="../tags/tag133.xml"/><Relationship Id="rId9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tags" Target="../tags/tag161.xml"/><Relationship Id="rId21" Type="http://schemas.openxmlformats.org/officeDocument/2006/relationships/tags" Target="../tags/tag156.xml"/><Relationship Id="rId42" Type="http://schemas.openxmlformats.org/officeDocument/2006/relationships/tags" Target="../tags/tag177.xml"/><Relationship Id="rId47" Type="http://schemas.openxmlformats.org/officeDocument/2006/relationships/tags" Target="../tags/tag182.xml"/><Relationship Id="rId63" Type="http://schemas.openxmlformats.org/officeDocument/2006/relationships/tags" Target="../tags/tag198.xml"/><Relationship Id="rId68" Type="http://schemas.openxmlformats.org/officeDocument/2006/relationships/tags" Target="../tags/tag203.xml"/><Relationship Id="rId84" Type="http://schemas.openxmlformats.org/officeDocument/2006/relationships/tags" Target="../tags/tag219.xml"/><Relationship Id="rId89" Type="http://schemas.openxmlformats.org/officeDocument/2006/relationships/tags" Target="../tags/tag224.xml"/><Relationship Id="rId7" Type="http://schemas.openxmlformats.org/officeDocument/2006/relationships/tags" Target="../tags/tag142.xml"/><Relationship Id="rId71" Type="http://schemas.openxmlformats.org/officeDocument/2006/relationships/tags" Target="../tags/tag206.xml"/><Relationship Id="rId92" Type="http://schemas.openxmlformats.org/officeDocument/2006/relationships/tags" Target="../tags/tag227.xml"/><Relationship Id="rId2" Type="http://schemas.openxmlformats.org/officeDocument/2006/relationships/tags" Target="../tags/tag137.xml"/><Relationship Id="rId16" Type="http://schemas.openxmlformats.org/officeDocument/2006/relationships/tags" Target="../tags/tag151.xml"/><Relationship Id="rId29" Type="http://schemas.openxmlformats.org/officeDocument/2006/relationships/tags" Target="../tags/tag164.xml"/><Relationship Id="rId11" Type="http://schemas.openxmlformats.org/officeDocument/2006/relationships/tags" Target="../tags/tag146.xml"/><Relationship Id="rId24" Type="http://schemas.openxmlformats.org/officeDocument/2006/relationships/tags" Target="../tags/tag159.xml"/><Relationship Id="rId32" Type="http://schemas.openxmlformats.org/officeDocument/2006/relationships/tags" Target="../tags/tag167.xml"/><Relationship Id="rId37" Type="http://schemas.openxmlformats.org/officeDocument/2006/relationships/tags" Target="../tags/tag172.xml"/><Relationship Id="rId40" Type="http://schemas.openxmlformats.org/officeDocument/2006/relationships/tags" Target="../tags/tag175.xml"/><Relationship Id="rId45" Type="http://schemas.openxmlformats.org/officeDocument/2006/relationships/tags" Target="../tags/tag180.xml"/><Relationship Id="rId53" Type="http://schemas.openxmlformats.org/officeDocument/2006/relationships/tags" Target="../tags/tag188.xml"/><Relationship Id="rId58" Type="http://schemas.openxmlformats.org/officeDocument/2006/relationships/tags" Target="../tags/tag193.xml"/><Relationship Id="rId66" Type="http://schemas.openxmlformats.org/officeDocument/2006/relationships/tags" Target="../tags/tag201.xml"/><Relationship Id="rId74" Type="http://schemas.openxmlformats.org/officeDocument/2006/relationships/tags" Target="../tags/tag209.xml"/><Relationship Id="rId79" Type="http://schemas.openxmlformats.org/officeDocument/2006/relationships/tags" Target="../tags/tag214.xml"/><Relationship Id="rId87" Type="http://schemas.openxmlformats.org/officeDocument/2006/relationships/tags" Target="../tags/tag222.xml"/><Relationship Id="rId102" Type="http://schemas.openxmlformats.org/officeDocument/2006/relationships/oleObject" Target="../embeddings/oleObject85.bin"/><Relationship Id="rId5" Type="http://schemas.openxmlformats.org/officeDocument/2006/relationships/tags" Target="../tags/tag140.xml"/><Relationship Id="rId61" Type="http://schemas.openxmlformats.org/officeDocument/2006/relationships/tags" Target="../tags/tag196.xml"/><Relationship Id="rId82" Type="http://schemas.openxmlformats.org/officeDocument/2006/relationships/tags" Target="../tags/tag217.xml"/><Relationship Id="rId90" Type="http://schemas.openxmlformats.org/officeDocument/2006/relationships/tags" Target="../tags/tag225.xml"/><Relationship Id="rId95" Type="http://schemas.openxmlformats.org/officeDocument/2006/relationships/tags" Target="../tags/tag230.xml"/><Relationship Id="rId19" Type="http://schemas.openxmlformats.org/officeDocument/2006/relationships/tags" Target="../tags/tag154.xml"/><Relationship Id="rId14" Type="http://schemas.openxmlformats.org/officeDocument/2006/relationships/tags" Target="../tags/tag149.xml"/><Relationship Id="rId22" Type="http://schemas.openxmlformats.org/officeDocument/2006/relationships/tags" Target="../tags/tag157.xml"/><Relationship Id="rId27" Type="http://schemas.openxmlformats.org/officeDocument/2006/relationships/tags" Target="../tags/tag162.xml"/><Relationship Id="rId30" Type="http://schemas.openxmlformats.org/officeDocument/2006/relationships/tags" Target="../tags/tag165.xml"/><Relationship Id="rId35" Type="http://schemas.openxmlformats.org/officeDocument/2006/relationships/tags" Target="../tags/tag170.xml"/><Relationship Id="rId43" Type="http://schemas.openxmlformats.org/officeDocument/2006/relationships/tags" Target="../tags/tag178.xml"/><Relationship Id="rId48" Type="http://schemas.openxmlformats.org/officeDocument/2006/relationships/tags" Target="../tags/tag183.xml"/><Relationship Id="rId56" Type="http://schemas.openxmlformats.org/officeDocument/2006/relationships/tags" Target="../tags/tag191.xml"/><Relationship Id="rId64" Type="http://schemas.openxmlformats.org/officeDocument/2006/relationships/tags" Target="../tags/tag199.xml"/><Relationship Id="rId69" Type="http://schemas.openxmlformats.org/officeDocument/2006/relationships/tags" Target="../tags/tag204.xml"/><Relationship Id="rId77" Type="http://schemas.openxmlformats.org/officeDocument/2006/relationships/tags" Target="../tags/tag212.xml"/><Relationship Id="rId100" Type="http://schemas.openxmlformats.org/officeDocument/2006/relationships/tags" Target="../tags/tag235.xml"/><Relationship Id="rId8" Type="http://schemas.openxmlformats.org/officeDocument/2006/relationships/tags" Target="../tags/tag143.xml"/><Relationship Id="rId51" Type="http://schemas.openxmlformats.org/officeDocument/2006/relationships/tags" Target="../tags/tag186.xml"/><Relationship Id="rId72" Type="http://schemas.openxmlformats.org/officeDocument/2006/relationships/tags" Target="../tags/tag207.xml"/><Relationship Id="rId80" Type="http://schemas.openxmlformats.org/officeDocument/2006/relationships/tags" Target="../tags/tag215.xml"/><Relationship Id="rId85" Type="http://schemas.openxmlformats.org/officeDocument/2006/relationships/tags" Target="../tags/tag220.xml"/><Relationship Id="rId93" Type="http://schemas.openxmlformats.org/officeDocument/2006/relationships/tags" Target="../tags/tag228.xml"/><Relationship Id="rId98" Type="http://schemas.openxmlformats.org/officeDocument/2006/relationships/tags" Target="../tags/tag233.xml"/><Relationship Id="rId3" Type="http://schemas.openxmlformats.org/officeDocument/2006/relationships/tags" Target="../tags/tag138.xml"/><Relationship Id="rId12" Type="http://schemas.openxmlformats.org/officeDocument/2006/relationships/tags" Target="../tags/tag147.xml"/><Relationship Id="rId17" Type="http://schemas.openxmlformats.org/officeDocument/2006/relationships/tags" Target="../tags/tag152.xml"/><Relationship Id="rId25" Type="http://schemas.openxmlformats.org/officeDocument/2006/relationships/tags" Target="../tags/tag160.xml"/><Relationship Id="rId33" Type="http://schemas.openxmlformats.org/officeDocument/2006/relationships/tags" Target="../tags/tag168.xml"/><Relationship Id="rId38" Type="http://schemas.openxmlformats.org/officeDocument/2006/relationships/tags" Target="../tags/tag173.xml"/><Relationship Id="rId46" Type="http://schemas.openxmlformats.org/officeDocument/2006/relationships/tags" Target="../tags/tag181.xml"/><Relationship Id="rId59" Type="http://schemas.openxmlformats.org/officeDocument/2006/relationships/tags" Target="../tags/tag194.xml"/><Relationship Id="rId67" Type="http://schemas.openxmlformats.org/officeDocument/2006/relationships/tags" Target="../tags/tag202.xml"/><Relationship Id="rId103" Type="http://schemas.openxmlformats.org/officeDocument/2006/relationships/image" Target="../media/image35.emf"/><Relationship Id="rId20" Type="http://schemas.openxmlformats.org/officeDocument/2006/relationships/tags" Target="../tags/tag155.xml"/><Relationship Id="rId41" Type="http://schemas.openxmlformats.org/officeDocument/2006/relationships/tags" Target="../tags/tag176.xml"/><Relationship Id="rId54" Type="http://schemas.openxmlformats.org/officeDocument/2006/relationships/tags" Target="../tags/tag189.xml"/><Relationship Id="rId62" Type="http://schemas.openxmlformats.org/officeDocument/2006/relationships/tags" Target="../tags/tag197.xml"/><Relationship Id="rId70" Type="http://schemas.openxmlformats.org/officeDocument/2006/relationships/tags" Target="../tags/tag205.xml"/><Relationship Id="rId75" Type="http://schemas.openxmlformats.org/officeDocument/2006/relationships/tags" Target="../tags/tag210.xml"/><Relationship Id="rId83" Type="http://schemas.openxmlformats.org/officeDocument/2006/relationships/tags" Target="../tags/tag218.xml"/><Relationship Id="rId88" Type="http://schemas.openxmlformats.org/officeDocument/2006/relationships/tags" Target="../tags/tag223.xml"/><Relationship Id="rId91" Type="http://schemas.openxmlformats.org/officeDocument/2006/relationships/tags" Target="../tags/tag226.xml"/><Relationship Id="rId96" Type="http://schemas.openxmlformats.org/officeDocument/2006/relationships/tags" Target="../tags/tag231.xml"/><Relationship Id="rId1" Type="http://schemas.openxmlformats.org/officeDocument/2006/relationships/vmlDrawing" Target="../drawings/vmlDrawing85.vml"/><Relationship Id="rId6" Type="http://schemas.openxmlformats.org/officeDocument/2006/relationships/tags" Target="../tags/tag141.xml"/><Relationship Id="rId15" Type="http://schemas.openxmlformats.org/officeDocument/2006/relationships/tags" Target="../tags/tag150.xml"/><Relationship Id="rId23" Type="http://schemas.openxmlformats.org/officeDocument/2006/relationships/tags" Target="../tags/tag158.xml"/><Relationship Id="rId28" Type="http://schemas.openxmlformats.org/officeDocument/2006/relationships/tags" Target="../tags/tag163.xml"/><Relationship Id="rId36" Type="http://schemas.openxmlformats.org/officeDocument/2006/relationships/tags" Target="../tags/tag171.xml"/><Relationship Id="rId49" Type="http://schemas.openxmlformats.org/officeDocument/2006/relationships/tags" Target="../tags/tag184.xml"/><Relationship Id="rId57" Type="http://schemas.openxmlformats.org/officeDocument/2006/relationships/tags" Target="../tags/tag192.xml"/><Relationship Id="rId10" Type="http://schemas.openxmlformats.org/officeDocument/2006/relationships/tags" Target="../tags/tag145.xml"/><Relationship Id="rId31" Type="http://schemas.openxmlformats.org/officeDocument/2006/relationships/tags" Target="../tags/tag166.xml"/><Relationship Id="rId44" Type="http://schemas.openxmlformats.org/officeDocument/2006/relationships/tags" Target="../tags/tag179.xml"/><Relationship Id="rId52" Type="http://schemas.openxmlformats.org/officeDocument/2006/relationships/tags" Target="../tags/tag187.xml"/><Relationship Id="rId60" Type="http://schemas.openxmlformats.org/officeDocument/2006/relationships/tags" Target="../tags/tag195.xml"/><Relationship Id="rId65" Type="http://schemas.openxmlformats.org/officeDocument/2006/relationships/tags" Target="../tags/tag200.xml"/><Relationship Id="rId73" Type="http://schemas.openxmlformats.org/officeDocument/2006/relationships/tags" Target="../tags/tag208.xml"/><Relationship Id="rId78" Type="http://schemas.openxmlformats.org/officeDocument/2006/relationships/tags" Target="../tags/tag213.xml"/><Relationship Id="rId81" Type="http://schemas.openxmlformats.org/officeDocument/2006/relationships/tags" Target="../tags/tag216.xml"/><Relationship Id="rId86" Type="http://schemas.openxmlformats.org/officeDocument/2006/relationships/tags" Target="../tags/tag221.xml"/><Relationship Id="rId94" Type="http://schemas.openxmlformats.org/officeDocument/2006/relationships/tags" Target="../tags/tag229.xml"/><Relationship Id="rId99" Type="http://schemas.openxmlformats.org/officeDocument/2006/relationships/tags" Target="../tags/tag234.xml"/><Relationship Id="rId101" Type="http://schemas.openxmlformats.org/officeDocument/2006/relationships/slideLayout" Target="../slideLayouts/slideLayout2.xml"/><Relationship Id="rId4" Type="http://schemas.openxmlformats.org/officeDocument/2006/relationships/tags" Target="../tags/tag139.xml"/><Relationship Id="rId9" Type="http://schemas.openxmlformats.org/officeDocument/2006/relationships/tags" Target="../tags/tag144.xml"/><Relationship Id="rId13" Type="http://schemas.openxmlformats.org/officeDocument/2006/relationships/tags" Target="../tags/tag148.xml"/><Relationship Id="rId18" Type="http://schemas.openxmlformats.org/officeDocument/2006/relationships/tags" Target="../tags/tag153.xml"/><Relationship Id="rId39" Type="http://schemas.openxmlformats.org/officeDocument/2006/relationships/tags" Target="../tags/tag174.xml"/><Relationship Id="rId34" Type="http://schemas.openxmlformats.org/officeDocument/2006/relationships/tags" Target="../tags/tag169.xml"/><Relationship Id="rId50" Type="http://schemas.openxmlformats.org/officeDocument/2006/relationships/tags" Target="../tags/tag185.xml"/><Relationship Id="rId55" Type="http://schemas.openxmlformats.org/officeDocument/2006/relationships/tags" Target="../tags/tag190.xml"/><Relationship Id="rId76" Type="http://schemas.openxmlformats.org/officeDocument/2006/relationships/tags" Target="../tags/tag211.xml"/><Relationship Id="rId97" Type="http://schemas.openxmlformats.org/officeDocument/2006/relationships/tags" Target="../tags/tag2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237.xml"/><Relationship Id="rId7" Type="http://schemas.openxmlformats.org/officeDocument/2006/relationships/image" Target="../media/image36.emf"/><Relationship Id="rId2" Type="http://schemas.openxmlformats.org/officeDocument/2006/relationships/tags" Target="../tags/tag236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86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239.xml"/><Relationship Id="rId7" Type="http://schemas.openxmlformats.org/officeDocument/2006/relationships/image" Target="../media/image13.emf"/><Relationship Id="rId2" Type="http://schemas.openxmlformats.org/officeDocument/2006/relationships/tags" Target="../tags/tag238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87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0.bin"/><Relationship Id="rId3" Type="http://schemas.openxmlformats.org/officeDocument/2006/relationships/tags" Target="../tags/tag83.xml"/><Relationship Id="rId7" Type="http://schemas.openxmlformats.org/officeDocument/2006/relationships/slide" Target="slide2.xml"/><Relationship Id="rId2" Type="http://schemas.openxmlformats.org/officeDocument/2006/relationships/tags" Target="../tags/tag82.xml"/><Relationship Id="rId1" Type="http://schemas.openxmlformats.org/officeDocument/2006/relationships/vmlDrawing" Target="../drawings/vmlDrawing70.v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9" Type="http://schemas.openxmlformats.org/officeDocument/2006/relationships/image" Target="../media/image13.em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41.xml"/><Relationship Id="rId7" Type="http://schemas.openxmlformats.org/officeDocument/2006/relationships/oleObject" Target="../embeddings/oleObject88.bin"/><Relationship Id="rId2" Type="http://schemas.openxmlformats.org/officeDocument/2006/relationships/tags" Target="../tags/tag240.xml"/><Relationship Id="rId1" Type="http://schemas.openxmlformats.org/officeDocument/2006/relationships/vmlDrawing" Target="../drawings/vmlDrawing88.v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244.xml"/><Relationship Id="rId7" Type="http://schemas.openxmlformats.org/officeDocument/2006/relationships/oleObject" Target="../embeddings/oleObject89.bin"/><Relationship Id="rId2" Type="http://schemas.openxmlformats.org/officeDocument/2006/relationships/tags" Target="../tags/tag243.xml"/><Relationship Id="rId1" Type="http://schemas.openxmlformats.org/officeDocument/2006/relationships/vmlDrawing" Target="../drawings/vmlDrawing89.v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30.xml"/><Relationship Id="rId4" Type="http://schemas.openxmlformats.org/officeDocument/2006/relationships/tags" Target="../tags/tag2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7" Type="http://schemas.openxmlformats.org/officeDocument/2006/relationships/image" Target="../media/image13.emf"/><Relationship Id="rId2" Type="http://schemas.openxmlformats.org/officeDocument/2006/relationships/tags" Target="../tags/tag246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90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8.xml"/><Relationship Id="rId1" Type="http://schemas.openxmlformats.org/officeDocument/2006/relationships/vmlDrawing" Target="../drawings/vmlDrawing91.vml"/><Relationship Id="rId6" Type="http://schemas.openxmlformats.org/officeDocument/2006/relationships/image" Target="../media/image40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250.xml"/><Relationship Id="rId7" Type="http://schemas.openxmlformats.org/officeDocument/2006/relationships/image" Target="../media/image13.emf"/><Relationship Id="rId2" Type="http://schemas.openxmlformats.org/officeDocument/2006/relationships/tags" Target="../tags/tag249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92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52.xml"/><Relationship Id="rId7" Type="http://schemas.openxmlformats.org/officeDocument/2006/relationships/image" Target="../media/image16.emf"/><Relationship Id="rId2" Type="http://schemas.openxmlformats.org/officeDocument/2006/relationships/tags" Target="../tags/tag251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93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254.xml"/><Relationship Id="rId7" Type="http://schemas.openxmlformats.org/officeDocument/2006/relationships/oleObject" Target="../embeddings/oleObject94.bin"/><Relationship Id="rId2" Type="http://schemas.openxmlformats.org/officeDocument/2006/relationships/tags" Target="../tags/tag253.xml"/><Relationship Id="rId1" Type="http://schemas.openxmlformats.org/officeDocument/2006/relationships/vmlDrawing" Target="../drawings/vmlDrawing94.vml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tags" Target="../tags/tag257.xml"/><Relationship Id="rId7" Type="http://schemas.openxmlformats.org/officeDocument/2006/relationships/oleObject" Target="../embeddings/oleObject95.bin"/><Relationship Id="rId2" Type="http://schemas.openxmlformats.org/officeDocument/2006/relationships/tags" Target="../tags/tag256.xml"/><Relationship Id="rId1" Type="http://schemas.openxmlformats.org/officeDocument/2006/relationships/vmlDrawing" Target="../drawings/vmlDrawing95.v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tags" Target="../tags/tag260.xml"/><Relationship Id="rId7" Type="http://schemas.openxmlformats.org/officeDocument/2006/relationships/image" Target="../media/image13.emf"/><Relationship Id="rId2" Type="http://schemas.openxmlformats.org/officeDocument/2006/relationships/tags" Target="../tags/tag259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96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12" Type="http://schemas.openxmlformats.org/officeDocument/2006/relationships/image" Target="../media/image14.emf"/><Relationship Id="rId2" Type="http://schemas.openxmlformats.org/officeDocument/2006/relationships/tags" Target="../tags/tag86.xml"/><Relationship Id="rId1" Type="http://schemas.openxmlformats.org/officeDocument/2006/relationships/vmlDrawing" Target="../drawings/vmlDrawing71.vml"/><Relationship Id="rId6" Type="http://schemas.openxmlformats.org/officeDocument/2006/relationships/tags" Target="../tags/tag90.xml"/><Relationship Id="rId11" Type="http://schemas.openxmlformats.org/officeDocument/2006/relationships/image" Target="../media/image13.emf"/><Relationship Id="rId5" Type="http://schemas.openxmlformats.org/officeDocument/2006/relationships/tags" Target="../tags/tag89.xml"/><Relationship Id="rId10" Type="http://schemas.openxmlformats.org/officeDocument/2006/relationships/oleObject" Target="../embeddings/oleObject71.bin"/><Relationship Id="rId4" Type="http://schemas.openxmlformats.org/officeDocument/2006/relationships/tags" Target="../tags/tag88.xml"/><Relationship Id="rId9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5.png"/><Relationship Id="rId3" Type="http://schemas.openxmlformats.org/officeDocument/2006/relationships/tags" Target="../tags/tag262.xml"/><Relationship Id="rId7" Type="http://schemas.openxmlformats.org/officeDocument/2006/relationships/image" Target="../media/image16.emf"/><Relationship Id="rId12" Type="http://schemas.openxmlformats.org/officeDocument/2006/relationships/hyperlink" Target="https://protect-us.mimecast.com/s/Z-4NCJ6PLGUqWq828uVPSmi" TargetMode="External"/><Relationship Id="rId2" Type="http://schemas.openxmlformats.org/officeDocument/2006/relationships/tags" Target="../tags/tag261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97.bin"/><Relationship Id="rId11" Type="http://schemas.openxmlformats.org/officeDocument/2006/relationships/image" Target="../media/image44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43.png"/><Relationship Id="rId4" Type="http://schemas.openxmlformats.org/officeDocument/2006/relationships/slideLayout" Target="../slideLayouts/slideLayout30.xml"/><Relationship Id="rId9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tags" Target="../tags/tag264.xml"/><Relationship Id="rId7" Type="http://schemas.openxmlformats.org/officeDocument/2006/relationships/image" Target="../media/image13.emf"/><Relationship Id="rId2" Type="http://schemas.openxmlformats.org/officeDocument/2006/relationships/tags" Target="../tags/tag263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98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65.xml"/><Relationship Id="rId1" Type="http://schemas.openxmlformats.org/officeDocument/2006/relationships/vmlDrawing" Target="../drawings/vmlDrawing99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99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tags" Target="../tags/tag267.xml"/><Relationship Id="rId7" Type="http://schemas.openxmlformats.org/officeDocument/2006/relationships/oleObject" Target="../embeddings/oleObject100.bin"/><Relationship Id="rId2" Type="http://schemas.openxmlformats.org/officeDocument/2006/relationships/tags" Target="../tags/tag266.xml"/><Relationship Id="rId1" Type="http://schemas.openxmlformats.org/officeDocument/2006/relationships/vmlDrawing" Target="../drawings/vmlDrawing100.v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68.xml"/><Relationship Id="rId9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275.xml"/><Relationship Id="rId3" Type="http://schemas.openxmlformats.org/officeDocument/2006/relationships/tags" Target="../tags/tag270.xml"/><Relationship Id="rId7" Type="http://schemas.openxmlformats.org/officeDocument/2006/relationships/tags" Target="../tags/tag274.xml"/><Relationship Id="rId12" Type="http://schemas.openxmlformats.org/officeDocument/2006/relationships/image" Target="../media/image36.emf"/><Relationship Id="rId2" Type="http://schemas.openxmlformats.org/officeDocument/2006/relationships/tags" Target="../tags/tag269.xml"/><Relationship Id="rId1" Type="http://schemas.openxmlformats.org/officeDocument/2006/relationships/vmlDrawing" Target="../drawings/vmlDrawing101.vml"/><Relationship Id="rId6" Type="http://schemas.openxmlformats.org/officeDocument/2006/relationships/tags" Target="../tags/tag273.xml"/><Relationship Id="rId11" Type="http://schemas.openxmlformats.org/officeDocument/2006/relationships/oleObject" Target="../embeddings/oleObject101.bin"/><Relationship Id="rId5" Type="http://schemas.openxmlformats.org/officeDocument/2006/relationships/tags" Target="../tags/tag272.xml"/><Relationship Id="rId10" Type="http://schemas.openxmlformats.org/officeDocument/2006/relationships/notesSlide" Target="../notesSlides/notesSlide22.xml"/><Relationship Id="rId4" Type="http://schemas.openxmlformats.org/officeDocument/2006/relationships/tags" Target="../tags/tag271.xml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7" Type="http://schemas.openxmlformats.org/officeDocument/2006/relationships/image" Target="../media/image15.emf"/><Relationship Id="rId2" Type="http://schemas.openxmlformats.org/officeDocument/2006/relationships/tags" Target="../tags/tag92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72.bin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tags" Target="../tags/tag96.xml"/><Relationship Id="rId7" Type="http://schemas.openxmlformats.org/officeDocument/2006/relationships/image" Target="../media/image16.emf"/><Relationship Id="rId12" Type="http://schemas.openxmlformats.org/officeDocument/2006/relationships/image" Target="../media/image21.png"/><Relationship Id="rId2" Type="http://schemas.openxmlformats.org/officeDocument/2006/relationships/tags" Target="../tags/tag95.xml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73.bin"/><Relationship Id="rId11" Type="http://schemas.openxmlformats.org/officeDocument/2006/relationships/image" Target="../media/image20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Relationship Id="rId1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tags" Target="../tags/tag98.xml"/><Relationship Id="rId7" Type="http://schemas.openxmlformats.org/officeDocument/2006/relationships/image" Target="../media/image26.emf"/><Relationship Id="rId2" Type="http://schemas.openxmlformats.org/officeDocument/2006/relationships/tags" Target="../tags/tag9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74.bin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9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01.xml"/><Relationship Id="rId7" Type="http://schemas.openxmlformats.org/officeDocument/2006/relationships/image" Target="../media/image13.emf"/><Relationship Id="rId2" Type="http://schemas.openxmlformats.org/officeDocument/2006/relationships/tags" Target="../tags/tag100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75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tags" Target="../tags/tag103.xml"/><Relationship Id="rId7" Type="http://schemas.openxmlformats.org/officeDocument/2006/relationships/tags" Target="../tags/tag107.xml"/><Relationship Id="rId12" Type="http://schemas.openxmlformats.org/officeDocument/2006/relationships/image" Target="../media/image14.emf"/><Relationship Id="rId2" Type="http://schemas.openxmlformats.org/officeDocument/2006/relationships/tags" Target="../tags/tag102.xml"/><Relationship Id="rId1" Type="http://schemas.openxmlformats.org/officeDocument/2006/relationships/vmlDrawing" Target="../drawings/vmlDrawing76.vml"/><Relationship Id="rId6" Type="http://schemas.openxmlformats.org/officeDocument/2006/relationships/tags" Target="../tags/tag106.xml"/><Relationship Id="rId11" Type="http://schemas.openxmlformats.org/officeDocument/2006/relationships/image" Target="../media/image13.emf"/><Relationship Id="rId5" Type="http://schemas.openxmlformats.org/officeDocument/2006/relationships/tags" Target="../tags/tag105.xml"/><Relationship Id="rId10" Type="http://schemas.openxmlformats.org/officeDocument/2006/relationships/oleObject" Target="../embeddings/oleObject76.bin"/><Relationship Id="rId4" Type="http://schemas.openxmlformats.org/officeDocument/2006/relationships/tags" Target="../tags/tag104.xml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109.xml"/><Relationship Id="rId7" Type="http://schemas.openxmlformats.org/officeDocument/2006/relationships/image" Target="../media/image28.emf"/><Relationship Id="rId2" Type="http://schemas.openxmlformats.org/officeDocument/2006/relationships/tags" Target="../tags/tag108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77.bin"/><Relationship Id="rId11" Type="http://schemas.openxmlformats.org/officeDocument/2006/relationships/image" Target="../media/image32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09452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95" name="think-cell Slide" r:id="rId6" imgW="286" imgH="286" progId="TCLayout.ActiveDocument.1">
                  <p:embed/>
                </p:oleObj>
              </mc:Choice>
              <mc:Fallback>
                <p:oleObj name="think-cell Slide" r:id="rId6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DBDE6974-5E07-4A07-8AE2-1672B521AD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5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GB" dirty="0"/>
              <a:t>L&amp;D </a:t>
            </a:r>
            <a:r>
              <a:rPr lang="en-GB" dirty="0" err="1"/>
              <a:t>VoC</a:t>
            </a:r>
            <a:r>
              <a:rPr lang="en-GB" dirty="0"/>
              <a:t> 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Learner Workshop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October 26</a:t>
            </a:r>
            <a:r>
              <a:rPr lang="en-GB" baseline="30000" dirty="0"/>
              <a:t>th</a:t>
            </a:r>
            <a:r>
              <a:rPr lang="en-GB" dirty="0"/>
              <a:t>, 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236433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14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9C718EB9-9CB6-4BD7-92ED-8AC1D2C611F6}"/>
              </a:ext>
            </a:extLst>
          </p:cNvPr>
          <p:cNvGraphicFramePr>
            <a:graphicFrameLocks noGrp="1"/>
          </p:cNvGraphicFramePr>
          <p:nvPr/>
        </p:nvGraphicFramePr>
        <p:xfrm>
          <a:off x="7234420" y="12993"/>
          <a:ext cx="4946778" cy="891634"/>
        </p:xfrm>
        <a:graphic>
          <a:graphicData uri="http://schemas.openxmlformats.org/drawingml/2006/table">
            <a:tbl>
              <a:tblPr/>
              <a:tblGrid>
                <a:gridCol w="974433">
                  <a:extLst>
                    <a:ext uri="{9D8B030D-6E8A-4147-A177-3AD203B41FA5}">
                      <a16:colId xmlns:a16="http://schemas.microsoft.com/office/drawing/2014/main" val="3270214722"/>
                    </a:ext>
                  </a:extLst>
                </a:gridCol>
                <a:gridCol w="3972345">
                  <a:extLst>
                    <a:ext uri="{9D8B030D-6E8A-4147-A177-3AD203B41FA5}">
                      <a16:colId xmlns:a16="http://schemas.microsoft.com/office/drawing/2014/main" val="1927265603"/>
                    </a:ext>
                  </a:extLst>
                </a:gridCol>
              </a:tblGrid>
              <a:tr h="3795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0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Theme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000" b="0" dirty="0"/>
                        <a:t>Digitally 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enable world-class experiences for learners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713"/>
                  </a:ext>
                </a:extLst>
              </a:tr>
              <a:tr h="103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0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objective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Optimize learner's time spent learning by providing </a:t>
                      </a:r>
                      <a:r>
                        <a:rPr lang="en-US" sz="1000" b="0" dirty="0">
                          <a:solidFill>
                            <a:srgbClr val="E71C57"/>
                          </a:solidFill>
                        </a:rPr>
                        <a:t>seamless, personalized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, learning in-the-flow on </a:t>
                      </a:r>
                      <a:r>
                        <a:rPr lang="en-US" sz="1000" b="0" dirty="0">
                          <a:solidFill>
                            <a:srgbClr val="E71C57"/>
                          </a:solidFill>
                        </a:rPr>
                        <a:t>platforms that are scalable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 for all BCG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657392"/>
                  </a:ext>
                </a:extLst>
              </a:tr>
            </a:tbl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400" dirty="0" err="1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00" y="229338"/>
            <a:ext cx="10933200" cy="664797"/>
          </a:xfrm>
        </p:spPr>
        <p:txBody>
          <a:bodyPr vert="horz"/>
          <a:lstStyle/>
          <a:p>
            <a:r>
              <a:rPr lang="en-US" sz="3000" dirty="0"/>
              <a:t>Learner Journey* has pain points E2E</a:t>
            </a:r>
            <a:br>
              <a:rPr lang="en-US" dirty="0"/>
            </a:br>
            <a:r>
              <a:rPr lang="en-US" sz="1800" dirty="0">
                <a:solidFill>
                  <a:srgbClr val="575757"/>
                </a:solidFill>
              </a:rPr>
              <a:t>Pushed</a:t>
            </a:r>
            <a:endParaRPr lang="en-US" sz="1800" dirty="0">
              <a:solidFill>
                <a:srgbClr val="575757"/>
              </a:solidFill>
              <a:latin typeface="Trebuchet MS" panose="020B0603020202020204" pitchFamily="34" charset="0"/>
            </a:endParaRPr>
          </a:p>
        </p:txBody>
      </p:sp>
      <p:sp>
        <p:nvSpPr>
          <p:cNvPr id="252" name="Rectangle 1"/>
          <p:cNvSpPr/>
          <p:nvPr/>
        </p:nvSpPr>
        <p:spPr>
          <a:xfrm>
            <a:off x="1599144" y="2042193"/>
            <a:ext cx="8687562" cy="3518140"/>
          </a:xfrm>
          <a:custGeom>
            <a:avLst/>
            <a:gdLst>
              <a:gd name="connsiteX0" fmla="*/ 0 w 6091707"/>
              <a:gd name="connsiteY0" fmla="*/ 0 h 4127678"/>
              <a:gd name="connsiteX1" fmla="*/ 6091707 w 6091707"/>
              <a:gd name="connsiteY1" fmla="*/ 0 h 4127678"/>
              <a:gd name="connsiteX2" fmla="*/ 6091707 w 6091707"/>
              <a:gd name="connsiteY2" fmla="*/ 4127678 h 4127678"/>
              <a:gd name="connsiteX3" fmla="*/ 0 w 6091707"/>
              <a:gd name="connsiteY3" fmla="*/ 4127678 h 4127678"/>
              <a:gd name="connsiteX4" fmla="*/ 0 w 6091707"/>
              <a:gd name="connsiteY4" fmla="*/ 0 h 4127678"/>
              <a:gd name="connsiteX0" fmla="*/ 6440 w 6098147"/>
              <a:gd name="connsiteY0" fmla="*/ 0 h 4127678"/>
              <a:gd name="connsiteX1" fmla="*/ 6098147 w 6098147"/>
              <a:gd name="connsiteY1" fmla="*/ 0 h 4127678"/>
              <a:gd name="connsiteX2" fmla="*/ 6098147 w 6098147"/>
              <a:gd name="connsiteY2" fmla="*/ 4127678 h 4127678"/>
              <a:gd name="connsiteX3" fmla="*/ 6440 w 6098147"/>
              <a:gd name="connsiteY3" fmla="*/ 4127678 h 4127678"/>
              <a:gd name="connsiteX4" fmla="*/ 0 w 6098147"/>
              <a:gd name="connsiteY4" fmla="*/ 57954 h 4127678"/>
              <a:gd name="connsiteX5" fmla="*/ 6440 w 6098147"/>
              <a:gd name="connsiteY5" fmla="*/ 0 h 4127678"/>
              <a:gd name="connsiteX0" fmla="*/ 450998 w 6542705"/>
              <a:gd name="connsiteY0" fmla="*/ 0 h 4127678"/>
              <a:gd name="connsiteX1" fmla="*/ 6542705 w 6542705"/>
              <a:gd name="connsiteY1" fmla="*/ 0 h 4127678"/>
              <a:gd name="connsiteX2" fmla="*/ 6542705 w 6542705"/>
              <a:gd name="connsiteY2" fmla="*/ 4127678 h 4127678"/>
              <a:gd name="connsiteX3" fmla="*/ 450998 w 6542705"/>
              <a:gd name="connsiteY3" fmla="*/ 4127678 h 4127678"/>
              <a:gd name="connsiteX4" fmla="*/ 450998 w 6542705"/>
              <a:gd name="connsiteY4" fmla="*/ 1635616 h 4127678"/>
              <a:gd name="connsiteX5" fmla="*/ 444558 w 6542705"/>
              <a:gd name="connsiteY5" fmla="*/ 57954 h 4127678"/>
              <a:gd name="connsiteX6" fmla="*/ 450998 w 6542705"/>
              <a:gd name="connsiteY6" fmla="*/ 0 h 4127678"/>
              <a:gd name="connsiteX0" fmla="*/ 359025 w 6450732"/>
              <a:gd name="connsiteY0" fmla="*/ 0 h 4127678"/>
              <a:gd name="connsiteX1" fmla="*/ 6450732 w 6450732"/>
              <a:gd name="connsiteY1" fmla="*/ 0 h 4127678"/>
              <a:gd name="connsiteX2" fmla="*/ 6450732 w 6450732"/>
              <a:gd name="connsiteY2" fmla="*/ 4127678 h 4127678"/>
              <a:gd name="connsiteX3" fmla="*/ 359025 w 6450732"/>
              <a:gd name="connsiteY3" fmla="*/ 4127678 h 4127678"/>
              <a:gd name="connsiteX4" fmla="*/ 803346 w 6450732"/>
              <a:gd name="connsiteY4" fmla="*/ 1500388 h 4127678"/>
              <a:gd name="connsiteX5" fmla="*/ 352585 w 6450732"/>
              <a:gd name="connsiteY5" fmla="*/ 57954 h 4127678"/>
              <a:gd name="connsiteX6" fmla="*/ 359025 w 6450732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6440 h 4134118"/>
              <a:gd name="connsiteX1" fmla="*/ 1647783 w 6374331"/>
              <a:gd name="connsiteY1" fmla="*/ 0 h 4134118"/>
              <a:gd name="connsiteX2" fmla="*/ 6374331 w 6374331"/>
              <a:gd name="connsiteY2" fmla="*/ 6440 h 4134118"/>
              <a:gd name="connsiteX3" fmla="*/ 6374331 w 6374331"/>
              <a:gd name="connsiteY3" fmla="*/ 4134118 h 4134118"/>
              <a:gd name="connsiteX4" fmla="*/ 282624 w 6374331"/>
              <a:gd name="connsiteY4" fmla="*/ 4134118 h 4134118"/>
              <a:gd name="connsiteX5" fmla="*/ 1312934 w 6374331"/>
              <a:gd name="connsiteY5" fmla="*/ 708338 h 4134118"/>
              <a:gd name="connsiteX6" fmla="*/ 276184 w 6374331"/>
              <a:gd name="connsiteY6" fmla="*/ 64394 h 4134118"/>
              <a:gd name="connsiteX7" fmla="*/ 282624 w 6374331"/>
              <a:gd name="connsiteY7" fmla="*/ 6440 h 4134118"/>
              <a:gd name="connsiteX0" fmla="*/ 282624 w 6374331"/>
              <a:gd name="connsiteY0" fmla="*/ 0 h 4127678"/>
              <a:gd name="connsiteX1" fmla="*/ 1486798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86798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94323 w 6386030"/>
              <a:gd name="connsiteY0" fmla="*/ 0 h 4127678"/>
              <a:gd name="connsiteX1" fmla="*/ 1485618 w 6386030"/>
              <a:gd name="connsiteY1" fmla="*/ 592428 h 4127678"/>
              <a:gd name="connsiteX2" fmla="*/ 6386030 w 6386030"/>
              <a:gd name="connsiteY2" fmla="*/ 0 h 4127678"/>
              <a:gd name="connsiteX3" fmla="*/ 6386030 w 6386030"/>
              <a:gd name="connsiteY3" fmla="*/ 4127678 h 4127678"/>
              <a:gd name="connsiteX4" fmla="*/ 294323 w 6386030"/>
              <a:gd name="connsiteY4" fmla="*/ 4127678 h 4127678"/>
              <a:gd name="connsiteX5" fmla="*/ 996221 w 6386030"/>
              <a:gd name="connsiteY5" fmla="*/ 1526146 h 4127678"/>
              <a:gd name="connsiteX6" fmla="*/ 1324633 w 6386030"/>
              <a:gd name="connsiteY6" fmla="*/ 701898 h 4127678"/>
              <a:gd name="connsiteX7" fmla="*/ 287883 w 6386030"/>
              <a:gd name="connsiteY7" fmla="*/ 57954 h 4127678"/>
              <a:gd name="connsiteX8" fmla="*/ 294323 w 6386030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73876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2382717 w 6323654"/>
              <a:gd name="connsiteY2" fmla="*/ 476518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002790 w 6323654"/>
              <a:gd name="connsiteY3" fmla="*/ 1178416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382717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382717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3664165 w 6323654"/>
              <a:gd name="connsiteY4" fmla="*/ 772732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108486 w 6323654"/>
              <a:gd name="connsiteY4" fmla="*/ 1622738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5119477 w 6323654"/>
              <a:gd name="connsiteY5" fmla="*/ 856445 h 4127678"/>
              <a:gd name="connsiteX6" fmla="*/ 6323654 w 6323654"/>
              <a:gd name="connsiteY6" fmla="*/ 0 h 4127678"/>
              <a:gd name="connsiteX7" fmla="*/ 6323654 w 6323654"/>
              <a:gd name="connsiteY7" fmla="*/ 4127678 h 4127678"/>
              <a:gd name="connsiteX8" fmla="*/ 231947 w 6323654"/>
              <a:gd name="connsiteY8" fmla="*/ 4127678 h 4127678"/>
              <a:gd name="connsiteX9" fmla="*/ 1494075 w 6323654"/>
              <a:gd name="connsiteY9" fmla="*/ 1841679 h 4127678"/>
              <a:gd name="connsiteX10" fmla="*/ 1230060 w 6323654"/>
              <a:gd name="connsiteY10" fmla="*/ 862884 h 4127678"/>
              <a:gd name="connsiteX11" fmla="*/ 225507 w 6323654"/>
              <a:gd name="connsiteY11" fmla="*/ 57954 h 4127678"/>
              <a:gd name="connsiteX12" fmla="*/ 231947 w 6323654"/>
              <a:gd name="connsiteY12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6323654 w 6323654"/>
              <a:gd name="connsiteY6" fmla="*/ 0 h 4127678"/>
              <a:gd name="connsiteX7" fmla="*/ 6323654 w 6323654"/>
              <a:gd name="connsiteY7" fmla="*/ 4127678 h 4127678"/>
              <a:gd name="connsiteX8" fmla="*/ 231947 w 6323654"/>
              <a:gd name="connsiteY8" fmla="*/ 4127678 h 4127678"/>
              <a:gd name="connsiteX9" fmla="*/ 1494075 w 6323654"/>
              <a:gd name="connsiteY9" fmla="*/ 1841679 h 4127678"/>
              <a:gd name="connsiteX10" fmla="*/ 1230060 w 6323654"/>
              <a:gd name="connsiteY10" fmla="*/ 862884 h 4127678"/>
              <a:gd name="connsiteX11" fmla="*/ 225507 w 6323654"/>
              <a:gd name="connsiteY11" fmla="*/ 57954 h 4127678"/>
              <a:gd name="connsiteX12" fmla="*/ 231947 w 6323654"/>
              <a:gd name="connsiteY12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4604322 w 6323654"/>
              <a:gd name="connsiteY6" fmla="*/ 1461752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586891 w 6323654"/>
              <a:gd name="connsiteY6" fmla="*/ 2047740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31966 w 6323654"/>
              <a:gd name="connsiteY6" fmla="*/ 2633728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31966 w 6323654"/>
              <a:gd name="connsiteY6" fmla="*/ 2633728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889545 w 6323654"/>
              <a:gd name="connsiteY7" fmla="*/ 2331076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544480 w 6323654"/>
              <a:gd name="connsiteY9" fmla="*/ 1088264 h 4127678"/>
              <a:gd name="connsiteX10" fmla="*/ 6323654 w 6323654"/>
              <a:gd name="connsiteY10" fmla="*/ 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323654 w 6323654"/>
              <a:gd name="connsiteY10" fmla="*/ 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053198 w 6323654"/>
              <a:gd name="connsiteY10" fmla="*/ 262085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119477 w 6323654"/>
              <a:gd name="connsiteY9" fmla="*/ 294282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988803 w 6323654"/>
              <a:gd name="connsiteY10" fmla="*/ 3606084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3 w 6323654"/>
              <a:gd name="connsiteY10" fmla="*/ 3509492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69485 w 6323654"/>
              <a:gd name="connsiteY11" fmla="*/ 3586765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36532"/>
              <a:gd name="connsiteY0" fmla="*/ 0 h 4140557"/>
              <a:gd name="connsiteX1" fmla="*/ 1423242 w 6336532"/>
              <a:gd name="connsiteY1" fmla="*/ 592428 h 4140557"/>
              <a:gd name="connsiteX2" fmla="*/ 1172103 w 6336532"/>
              <a:gd name="connsiteY2" fmla="*/ 1429555 h 4140557"/>
              <a:gd name="connsiteX3" fmla="*/ 2414915 w 6336532"/>
              <a:gd name="connsiteY3" fmla="*/ 1126901 h 4140557"/>
              <a:gd name="connsiteX4" fmla="*/ 4095608 w 6336532"/>
              <a:gd name="connsiteY4" fmla="*/ 1616298 h 4140557"/>
              <a:gd name="connsiteX5" fmla="*/ 2614537 w 6336532"/>
              <a:gd name="connsiteY5" fmla="*/ 2047740 h 4140557"/>
              <a:gd name="connsiteX6" fmla="*/ 3342192 w 6336532"/>
              <a:gd name="connsiteY6" fmla="*/ 2820472 h 4140557"/>
              <a:gd name="connsiteX7" fmla="*/ 3786515 w 6336532"/>
              <a:gd name="connsiteY7" fmla="*/ 2350394 h 4140557"/>
              <a:gd name="connsiteX8" fmla="*/ 4810384 w 6336532"/>
              <a:gd name="connsiteY8" fmla="*/ 2054180 h 4140557"/>
              <a:gd name="connsiteX9" fmla="*/ 5209629 w 6336532"/>
              <a:gd name="connsiteY9" fmla="*/ 3065171 h 4140557"/>
              <a:gd name="connsiteX10" fmla="*/ 5853574 w 6336532"/>
              <a:gd name="connsiteY10" fmla="*/ 3702675 h 4140557"/>
              <a:gd name="connsiteX11" fmla="*/ 5969485 w 6336532"/>
              <a:gd name="connsiteY11" fmla="*/ 3586765 h 4140557"/>
              <a:gd name="connsiteX12" fmla="*/ 6336532 w 6336532"/>
              <a:gd name="connsiteY12" fmla="*/ 4140557 h 4140557"/>
              <a:gd name="connsiteX13" fmla="*/ 231947 w 6336532"/>
              <a:gd name="connsiteY13" fmla="*/ 4127678 h 4140557"/>
              <a:gd name="connsiteX14" fmla="*/ 1494075 w 6336532"/>
              <a:gd name="connsiteY14" fmla="*/ 1841679 h 4140557"/>
              <a:gd name="connsiteX15" fmla="*/ 1230060 w 6336532"/>
              <a:gd name="connsiteY15" fmla="*/ 862884 h 4140557"/>
              <a:gd name="connsiteX16" fmla="*/ 225507 w 6336532"/>
              <a:gd name="connsiteY16" fmla="*/ 57954 h 4140557"/>
              <a:gd name="connsiteX17" fmla="*/ 231947 w 6336532"/>
              <a:gd name="connsiteY17" fmla="*/ 0 h 4140557"/>
              <a:gd name="connsiteX0" fmla="*/ 231947 w 6336532"/>
              <a:gd name="connsiteY0" fmla="*/ 0 h 4140557"/>
              <a:gd name="connsiteX1" fmla="*/ 1423242 w 6336532"/>
              <a:gd name="connsiteY1" fmla="*/ 592428 h 4140557"/>
              <a:gd name="connsiteX2" fmla="*/ 1172103 w 6336532"/>
              <a:gd name="connsiteY2" fmla="*/ 1429555 h 4140557"/>
              <a:gd name="connsiteX3" fmla="*/ 2414915 w 6336532"/>
              <a:gd name="connsiteY3" fmla="*/ 1126901 h 4140557"/>
              <a:gd name="connsiteX4" fmla="*/ 4095608 w 6336532"/>
              <a:gd name="connsiteY4" fmla="*/ 1616298 h 4140557"/>
              <a:gd name="connsiteX5" fmla="*/ 2614537 w 6336532"/>
              <a:gd name="connsiteY5" fmla="*/ 2047740 h 4140557"/>
              <a:gd name="connsiteX6" fmla="*/ 3342192 w 6336532"/>
              <a:gd name="connsiteY6" fmla="*/ 2820472 h 4140557"/>
              <a:gd name="connsiteX7" fmla="*/ 3786515 w 6336532"/>
              <a:gd name="connsiteY7" fmla="*/ 2350394 h 4140557"/>
              <a:gd name="connsiteX8" fmla="*/ 4810384 w 6336532"/>
              <a:gd name="connsiteY8" fmla="*/ 2054180 h 4140557"/>
              <a:gd name="connsiteX9" fmla="*/ 5209629 w 6336532"/>
              <a:gd name="connsiteY9" fmla="*/ 3065171 h 4140557"/>
              <a:gd name="connsiteX10" fmla="*/ 5853574 w 6336532"/>
              <a:gd name="connsiteY10" fmla="*/ 3702675 h 4140557"/>
              <a:gd name="connsiteX11" fmla="*/ 5969485 w 6336532"/>
              <a:gd name="connsiteY11" fmla="*/ 3586765 h 4140557"/>
              <a:gd name="connsiteX12" fmla="*/ 6336532 w 6336532"/>
              <a:gd name="connsiteY12" fmla="*/ 4140557 h 4140557"/>
              <a:gd name="connsiteX13" fmla="*/ 5331979 w 6336532"/>
              <a:gd name="connsiteY13" fmla="*/ 4134118 h 4140557"/>
              <a:gd name="connsiteX14" fmla="*/ 231947 w 6336532"/>
              <a:gd name="connsiteY14" fmla="*/ 4127678 h 4140557"/>
              <a:gd name="connsiteX15" fmla="*/ 1494075 w 6336532"/>
              <a:gd name="connsiteY15" fmla="*/ 1841679 h 4140557"/>
              <a:gd name="connsiteX16" fmla="*/ 1230060 w 6336532"/>
              <a:gd name="connsiteY16" fmla="*/ 862884 h 4140557"/>
              <a:gd name="connsiteX17" fmla="*/ 225507 w 6336532"/>
              <a:gd name="connsiteY17" fmla="*/ 57954 h 4140557"/>
              <a:gd name="connsiteX18" fmla="*/ 231947 w 6336532"/>
              <a:gd name="connsiteY18" fmla="*/ 0 h 4140557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0557 h 4185633"/>
              <a:gd name="connsiteX13" fmla="*/ 5299782 w 6336532"/>
              <a:gd name="connsiteY13" fmla="*/ 4185633 h 4185633"/>
              <a:gd name="connsiteX14" fmla="*/ 231947 w 6336532"/>
              <a:gd name="connsiteY14" fmla="*/ 4127678 h 4185633"/>
              <a:gd name="connsiteX15" fmla="*/ 1494075 w 6336532"/>
              <a:gd name="connsiteY15" fmla="*/ 1841679 h 4185633"/>
              <a:gd name="connsiteX16" fmla="*/ 1230060 w 6336532"/>
              <a:gd name="connsiteY16" fmla="*/ 862884 h 4185633"/>
              <a:gd name="connsiteX17" fmla="*/ 225507 w 6336532"/>
              <a:gd name="connsiteY17" fmla="*/ 57954 h 4185633"/>
              <a:gd name="connsiteX18" fmla="*/ 231947 w 6336532"/>
              <a:gd name="connsiteY18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231947 w 6336532"/>
              <a:gd name="connsiteY14" fmla="*/ 4127678 h 4185633"/>
              <a:gd name="connsiteX15" fmla="*/ 1494075 w 6336532"/>
              <a:gd name="connsiteY15" fmla="*/ 1841679 h 4185633"/>
              <a:gd name="connsiteX16" fmla="*/ 1230060 w 6336532"/>
              <a:gd name="connsiteY16" fmla="*/ 862884 h 4185633"/>
              <a:gd name="connsiteX17" fmla="*/ 225507 w 6336532"/>
              <a:gd name="connsiteY17" fmla="*/ 57954 h 4185633"/>
              <a:gd name="connsiteX18" fmla="*/ 231947 w 6336532"/>
              <a:gd name="connsiteY18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4919855 w 6336532"/>
              <a:gd name="connsiteY14" fmla="*/ 4166315 h 4185633"/>
              <a:gd name="connsiteX15" fmla="*/ 231947 w 6336532"/>
              <a:gd name="connsiteY15" fmla="*/ 4127678 h 4185633"/>
              <a:gd name="connsiteX16" fmla="*/ 1494075 w 6336532"/>
              <a:gd name="connsiteY16" fmla="*/ 1841679 h 4185633"/>
              <a:gd name="connsiteX17" fmla="*/ 1230060 w 6336532"/>
              <a:gd name="connsiteY17" fmla="*/ 862884 h 4185633"/>
              <a:gd name="connsiteX18" fmla="*/ 225507 w 6336532"/>
              <a:gd name="connsiteY18" fmla="*/ 57954 h 4185633"/>
              <a:gd name="connsiteX19" fmla="*/ 231947 w 6336532"/>
              <a:gd name="connsiteY19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5454329 w 6336532"/>
              <a:gd name="connsiteY14" fmla="*/ 4031087 h 4185633"/>
              <a:gd name="connsiteX15" fmla="*/ 231947 w 6336532"/>
              <a:gd name="connsiteY15" fmla="*/ 4127678 h 4185633"/>
              <a:gd name="connsiteX16" fmla="*/ 1494075 w 6336532"/>
              <a:gd name="connsiteY16" fmla="*/ 1841679 h 4185633"/>
              <a:gd name="connsiteX17" fmla="*/ 1230060 w 6336532"/>
              <a:gd name="connsiteY17" fmla="*/ 862884 h 4185633"/>
              <a:gd name="connsiteX18" fmla="*/ 225507 w 6336532"/>
              <a:gd name="connsiteY18" fmla="*/ 57954 h 4185633"/>
              <a:gd name="connsiteX19" fmla="*/ 231947 w 6336532"/>
              <a:gd name="connsiteY19" fmla="*/ 0 h 4185633"/>
              <a:gd name="connsiteX0" fmla="*/ 231947 w 6336532"/>
              <a:gd name="connsiteY0" fmla="*/ 0 h 4179193"/>
              <a:gd name="connsiteX1" fmla="*/ 1423242 w 6336532"/>
              <a:gd name="connsiteY1" fmla="*/ 592428 h 4179193"/>
              <a:gd name="connsiteX2" fmla="*/ 1172103 w 6336532"/>
              <a:gd name="connsiteY2" fmla="*/ 1429555 h 4179193"/>
              <a:gd name="connsiteX3" fmla="*/ 2414915 w 6336532"/>
              <a:gd name="connsiteY3" fmla="*/ 1126901 h 4179193"/>
              <a:gd name="connsiteX4" fmla="*/ 4095608 w 6336532"/>
              <a:gd name="connsiteY4" fmla="*/ 1616298 h 4179193"/>
              <a:gd name="connsiteX5" fmla="*/ 2614537 w 6336532"/>
              <a:gd name="connsiteY5" fmla="*/ 2047740 h 4179193"/>
              <a:gd name="connsiteX6" fmla="*/ 3342192 w 6336532"/>
              <a:gd name="connsiteY6" fmla="*/ 2820472 h 4179193"/>
              <a:gd name="connsiteX7" fmla="*/ 3786515 w 6336532"/>
              <a:gd name="connsiteY7" fmla="*/ 2350394 h 4179193"/>
              <a:gd name="connsiteX8" fmla="*/ 4810384 w 6336532"/>
              <a:gd name="connsiteY8" fmla="*/ 2054180 h 4179193"/>
              <a:gd name="connsiteX9" fmla="*/ 5209629 w 6336532"/>
              <a:gd name="connsiteY9" fmla="*/ 3065171 h 4179193"/>
              <a:gd name="connsiteX10" fmla="*/ 5853574 w 6336532"/>
              <a:gd name="connsiteY10" fmla="*/ 3702675 h 4179193"/>
              <a:gd name="connsiteX11" fmla="*/ 5969485 w 6336532"/>
              <a:gd name="connsiteY11" fmla="*/ 3586765 h 4179193"/>
              <a:gd name="connsiteX12" fmla="*/ 6336532 w 6336532"/>
              <a:gd name="connsiteY12" fmla="*/ 4146996 h 4179193"/>
              <a:gd name="connsiteX13" fmla="*/ 5286903 w 6336532"/>
              <a:gd name="connsiteY13" fmla="*/ 4179193 h 4179193"/>
              <a:gd name="connsiteX14" fmla="*/ 5454329 w 6336532"/>
              <a:gd name="connsiteY14" fmla="*/ 4031087 h 4179193"/>
              <a:gd name="connsiteX15" fmla="*/ 231947 w 6336532"/>
              <a:gd name="connsiteY15" fmla="*/ 4127678 h 4179193"/>
              <a:gd name="connsiteX16" fmla="*/ 1494075 w 6336532"/>
              <a:gd name="connsiteY16" fmla="*/ 1841679 h 4179193"/>
              <a:gd name="connsiteX17" fmla="*/ 1230060 w 6336532"/>
              <a:gd name="connsiteY17" fmla="*/ 862884 h 4179193"/>
              <a:gd name="connsiteX18" fmla="*/ 225507 w 6336532"/>
              <a:gd name="connsiteY18" fmla="*/ 57954 h 4179193"/>
              <a:gd name="connsiteX19" fmla="*/ 231947 w 6336532"/>
              <a:gd name="connsiteY19" fmla="*/ 0 h 4179193"/>
              <a:gd name="connsiteX0" fmla="*/ 231947 w 6336532"/>
              <a:gd name="connsiteY0" fmla="*/ 0 h 4179193"/>
              <a:gd name="connsiteX1" fmla="*/ 1423242 w 6336532"/>
              <a:gd name="connsiteY1" fmla="*/ 592428 h 4179193"/>
              <a:gd name="connsiteX2" fmla="*/ 1172103 w 6336532"/>
              <a:gd name="connsiteY2" fmla="*/ 1429555 h 4179193"/>
              <a:gd name="connsiteX3" fmla="*/ 2414915 w 6336532"/>
              <a:gd name="connsiteY3" fmla="*/ 1126901 h 4179193"/>
              <a:gd name="connsiteX4" fmla="*/ 4095608 w 6336532"/>
              <a:gd name="connsiteY4" fmla="*/ 1616298 h 4179193"/>
              <a:gd name="connsiteX5" fmla="*/ 2614537 w 6336532"/>
              <a:gd name="connsiteY5" fmla="*/ 2047740 h 4179193"/>
              <a:gd name="connsiteX6" fmla="*/ 3342192 w 6336532"/>
              <a:gd name="connsiteY6" fmla="*/ 2820472 h 4179193"/>
              <a:gd name="connsiteX7" fmla="*/ 3786515 w 6336532"/>
              <a:gd name="connsiteY7" fmla="*/ 2350394 h 4179193"/>
              <a:gd name="connsiteX8" fmla="*/ 4810384 w 6336532"/>
              <a:gd name="connsiteY8" fmla="*/ 2054180 h 4179193"/>
              <a:gd name="connsiteX9" fmla="*/ 5209629 w 6336532"/>
              <a:gd name="connsiteY9" fmla="*/ 3065171 h 4179193"/>
              <a:gd name="connsiteX10" fmla="*/ 5853574 w 6336532"/>
              <a:gd name="connsiteY10" fmla="*/ 3702675 h 4179193"/>
              <a:gd name="connsiteX11" fmla="*/ 5969485 w 6336532"/>
              <a:gd name="connsiteY11" fmla="*/ 3586765 h 4179193"/>
              <a:gd name="connsiteX12" fmla="*/ 6336532 w 6336532"/>
              <a:gd name="connsiteY12" fmla="*/ 4146996 h 4179193"/>
              <a:gd name="connsiteX13" fmla="*/ 5286903 w 6336532"/>
              <a:gd name="connsiteY13" fmla="*/ 4179193 h 4179193"/>
              <a:gd name="connsiteX14" fmla="*/ 5454329 w 6336532"/>
              <a:gd name="connsiteY14" fmla="*/ 4031087 h 4179193"/>
              <a:gd name="connsiteX15" fmla="*/ 231947 w 6336532"/>
              <a:gd name="connsiteY15" fmla="*/ 4127678 h 4179193"/>
              <a:gd name="connsiteX16" fmla="*/ 1494075 w 6336532"/>
              <a:gd name="connsiteY16" fmla="*/ 1841679 h 4179193"/>
              <a:gd name="connsiteX17" fmla="*/ 1230060 w 6336532"/>
              <a:gd name="connsiteY17" fmla="*/ 862884 h 4179193"/>
              <a:gd name="connsiteX18" fmla="*/ 225507 w 6336532"/>
              <a:gd name="connsiteY18" fmla="*/ 57954 h 4179193"/>
              <a:gd name="connsiteX19" fmla="*/ 231947 w 6336532"/>
              <a:gd name="connsiteY19" fmla="*/ 0 h 4179193"/>
              <a:gd name="connsiteX0" fmla="*/ 231947 w 6349411"/>
              <a:gd name="connsiteY0" fmla="*/ 0 h 4179193"/>
              <a:gd name="connsiteX1" fmla="*/ 1423242 w 6349411"/>
              <a:gd name="connsiteY1" fmla="*/ 592428 h 4179193"/>
              <a:gd name="connsiteX2" fmla="*/ 1172103 w 6349411"/>
              <a:gd name="connsiteY2" fmla="*/ 1429555 h 4179193"/>
              <a:gd name="connsiteX3" fmla="*/ 2414915 w 6349411"/>
              <a:gd name="connsiteY3" fmla="*/ 1126901 h 4179193"/>
              <a:gd name="connsiteX4" fmla="*/ 4095608 w 6349411"/>
              <a:gd name="connsiteY4" fmla="*/ 1616298 h 4179193"/>
              <a:gd name="connsiteX5" fmla="*/ 2614537 w 6349411"/>
              <a:gd name="connsiteY5" fmla="*/ 2047740 h 4179193"/>
              <a:gd name="connsiteX6" fmla="*/ 3342192 w 6349411"/>
              <a:gd name="connsiteY6" fmla="*/ 2820472 h 4179193"/>
              <a:gd name="connsiteX7" fmla="*/ 3786515 w 6349411"/>
              <a:gd name="connsiteY7" fmla="*/ 2350394 h 4179193"/>
              <a:gd name="connsiteX8" fmla="*/ 4810384 w 6349411"/>
              <a:gd name="connsiteY8" fmla="*/ 2054180 h 4179193"/>
              <a:gd name="connsiteX9" fmla="*/ 5209629 w 6349411"/>
              <a:gd name="connsiteY9" fmla="*/ 3065171 h 4179193"/>
              <a:gd name="connsiteX10" fmla="*/ 5853574 w 6349411"/>
              <a:gd name="connsiteY10" fmla="*/ 3702675 h 4179193"/>
              <a:gd name="connsiteX11" fmla="*/ 5969485 w 6349411"/>
              <a:gd name="connsiteY11" fmla="*/ 3586765 h 4179193"/>
              <a:gd name="connsiteX12" fmla="*/ 6349411 w 6349411"/>
              <a:gd name="connsiteY12" fmla="*/ 4146996 h 4179193"/>
              <a:gd name="connsiteX13" fmla="*/ 5286903 w 6349411"/>
              <a:gd name="connsiteY13" fmla="*/ 4179193 h 4179193"/>
              <a:gd name="connsiteX14" fmla="*/ 5454329 w 6349411"/>
              <a:gd name="connsiteY14" fmla="*/ 4031087 h 4179193"/>
              <a:gd name="connsiteX15" fmla="*/ 231947 w 6349411"/>
              <a:gd name="connsiteY15" fmla="*/ 4127678 h 4179193"/>
              <a:gd name="connsiteX16" fmla="*/ 1494075 w 6349411"/>
              <a:gd name="connsiteY16" fmla="*/ 1841679 h 4179193"/>
              <a:gd name="connsiteX17" fmla="*/ 1230060 w 6349411"/>
              <a:gd name="connsiteY17" fmla="*/ 862884 h 4179193"/>
              <a:gd name="connsiteX18" fmla="*/ 225507 w 6349411"/>
              <a:gd name="connsiteY18" fmla="*/ 57954 h 4179193"/>
              <a:gd name="connsiteX19" fmla="*/ 231947 w 6349411"/>
              <a:gd name="connsiteY19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231947 w 6342972"/>
              <a:gd name="connsiteY15" fmla="*/ 4127678 h 4179193"/>
              <a:gd name="connsiteX16" fmla="*/ 1494075 w 6342972"/>
              <a:gd name="connsiteY16" fmla="*/ 1841679 h 4179193"/>
              <a:gd name="connsiteX17" fmla="*/ 1230060 w 6342972"/>
              <a:gd name="connsiteY17" fmla="*/ 862884 h 4179193"/>
              <a:gd name="connsiteX18" fmla="*/ 225507 w 6342972"/>
              <a:gd name="connsiteY18" fmla="*/ 57954 h 4179193"/>
              <a:gd name="connsiteX19" fmla="*/ 231947 w 6342972"/>
              <a:gd name="connsiteY19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3722120 w 6342972"/>
              <a:gd name="connsiteY15" fmla="*/ 4069723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810385 w 6342972"/>
              <a:gd name="connsiteY15" fmla="*/ 2962140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810385 w 6342972"/>
              <a:gd name="connsiteY15" fmla="*/ 2962140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329314 w 6342972"/>
              <a:gd name="connsiteY16" fmla="*/ 334206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34621 w 6342972"/>
              <a:gd name="connsiteY16" fmla="*/ 2672366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34621 w 6342972"/>
              <a:gd name="connsiteY16" fmla="*/ 2672366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563021 w 6342972"/>
              <a:gd name="connsiteY17" fmla="*/ 3187521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1281448 w 6117465"/>
              <a:gd name="connsiteY18" fmla="*/ 2401909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897747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285998 w 6117465"/>
              <a:gd name="connsiteY19" fmla="*/ 1635616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21226 w 6117465"/>
              <a:gd name="connsiteY19" fmla="*/ 1255690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21226 w 6117465"/>
              <a:gd name="connsiteY19" fmla="*/ 1255690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8347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65160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75099 w 6117465"/>
              <a:gd name="connsiteY22" fmla="*/ 853066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75099 w 6117465"/>
              <a:gd name="connsiteY22" fmla="*/ 853066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26010 w 6117465"/>
              <a:gd name="connsiteY22" fmla="*/ 813795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26010 w 6117465"/>
              <a:gd name="connsiteY22" fmla="*/ 813795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06374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06374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603765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33620 w 6139359"/>
              <a:gd name="connsiteY20" fmla="*/ 1261645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25876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25876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65068 w 6139359"/>
              <a:gd name="connsiteY5" fmla="*/ 2079339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27290 w 6139359"/>
              <a:gd name="connsiteY5" fmla="*/ 2098228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27290 w 6139359"/>
              <a:gd name="connsiteY5" fmla="*/ 2098228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39359" h="4207526">
                <a:moveTo>
                  <a:pt x="0" y="0"/>
                </a:moveTo>
                <a:cubicBezTo>
                  <a:pt x="201768" y="352023"/>
                  <a:pt x="1101573" y="191465"/>
                  <a:pt x="1219629" y="620761"/>
                </a:cubicBezTo>
                <a:cubicBezTo>
                  <a:pt x="1329098" y="1118744"/>
                  <a:pt x="818712" y="1052442"/>
                  <a:pt x="968490" y="1457888"/>
                </a:cubicBezTo>
                <a:cubicBezTo>
                  <a:pt x="1120890" y="1784154"/>
                  <a:pt x="1942280" y="1782564"/>
                  <a:pt x="2211302" y="1155234"/>
                </a:cubicBezTo>
                <a:cubicBezTo>
                  <a:pt x="2579987" y="540313"/>
                  <a:pt x="4187892" y="908350"/>
                  <a:pt x="3891995" y="1644631"/>
                </a:cubicBezTo>
                <a:cubicBezTo>
                  <a:pt x="3594828" y="2137725"/>
                  <a:pt x="3020096" y="2046713"/>
                  <a:pt x="2627290" y="2098228"/>
                </a:cubicBezTo>
                <a:cubicBezTo>
                  <a:pt x="1633732" y="2264736"/>
                  <a:pt x="2218169" y="3097796"/>
                  <a:pt x="3119690" y="2848805"/>
                </a:cubicBezTo>
                <a:cubicBezTo>
                  <a:pt x="3438227" y="2754791"/>
                  <a:pt x="3469139" y="2569764"/>
                  <a:pt x="3582902" y="2378727"/>
                </a:cubicBezTo>
                <a:cubicBezTo>
                  <a:pt x="3764924" y="2101833"/>
                  <a:pt x="4113938" y="1952605"/>
                  <a:pt x="4616215" y="2063624"/>
                </a:cubicBezTo>
                <a:cubicBezTo>
                  <a:pt x="5114199" y="2138752"/>
                  <a:pt x="5422433" y="2747922"/>
                  <a:pt x="5006016" y="3093504"/>
                </a:cubicBezTo>
                <a:cubicBezTo>
                  <a:pt x="4623941" y="3514214"/>
                  <a:pt x="5362333" y="3677347"/>
                  <a:pt x="5649961" y="3731008"/>
                </a:cubicBezTo>
                <a:lnTo>
                  <a:pt x="5765872" y="3615098"/>
                </a:lnTo>
                <a:lnTo>
                  <a:pt x="6139359" y="4175329"/>
                </a:lnTo>
                <a:lnTo>
                  <a:pt x="5083290" y="4207526"/>
                </a:lnTo>
                <a:lnTo>
                  <a:pt x="5250716" y="4059420"/>
                </a:lnTo>
                <a:cubicBezTo>
                  <a:pt x="4881521" y="3883409"/>
                  <a:pt x="4080885" y="3546412"/>
                  <a:pt x="4587454" y="2984034"/>
                </a:cubicBezTo>
                <a:cubicBezTo>
                  <a:pt x="5319403" y="2348677"/>
                  <a:pt x="4055446" y="1936592"/>
                  <a:pt x="3724569" y="2674941"/>
                </a:cubicBezTo>
                <a:cubicBezTo>
                  <a:pt x="3430500" y="3479870"/>
                  <a:pt x="1629605" y="3331764"/>
                  <a:pt x="1741222" y="2404485"/>
                </a:cubicBezTo>
                <a:cubicBezTo>
                  <a:pt x="1859317" y="1875765"/>
                  <a:pt x="2574059" y="1870009"/>
                  <a:pt x="2932520" y="1863570"/>
                </a:cubicBezTo>
                <a:cubicBezTo>
                  <a:pt x="3365035" y="1849618"/>
                  <a:pt x="3706324" y="1617799"/>
                  <a:pt x="3602219" y="1354856"/>
                </a:cubicBezTo>
                <a:cubicBezTo>
                  <a:pt x="3517434" y="1143428"/>
                  <a:pt x="2746869" y="907840"/>
                  <a:pt x="2427278" y="1300705"/>
                </a:cubicBezTo>
                <a:cubicBezTo>
                  <a:pt x="2163659" y="1857207"/>
                  <a:pt x="1652461" y="1941481"/>
                  <a:pt x="1310098" y="1909283"/>
                </a:cubicBezTo>
                <a:cubicBezTo>
                  <a:pt x="368428" y="1783911"/>
                  <a:pt x="688460" y="1098857"/>
                  <a:pt x="906135" y="817053"/>
                </a:cubicBezTo>
                <a:cubicBezTo>
                  <a:pt x="1119214" y="377738"/>
                  <a:pt x="163562" y="474799"/>
                  <a:pt x="21894" y="86287"/>
                </a:cubicBez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79" kern="0" dirty="0">
              <a:solidFill>
                <a:prstClr val="white"/>
              </a:solidFill>
              <a:latin typeface="Trebuchet MS" panose="020B0603020202020204" pitchFamily="34" charset="0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24226" y="5252997"/>
            <a:ext cx="1198249" cy="23138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pl-PL" sz="1200" dirty="0">
                <a:solidFill>
                  <a:srgbClr val="FFFFFF"/>
                </a:solidFill>
              </a:rPr>
              <a:t>XXX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r="7341"/>
          <a:stretch/>
        </p:blipFill>
        <p:spPr>
          <a:xfrm>
            <a:off x="1568945" y="2069228"/>
            <a:ext cx="7249077" cy="3262816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19523415" flipV="1">
            <a:off x="2715614" y="2289860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896828" y="1393243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93A6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Finding Things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742918" y="5525342"/>
            <a:ext cx="2819682" cy="107721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You might also like…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Update your preferences here…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sym typeface="Trebuchet MS" panose="020B0603020202020204" pitchFamily="34" charset="0"/>
              </a:rPr>
              <a:t>Learners expect to set learning preferences and “AI” will push relevant content</a:t>
            </a:r>
          </a:p>
        </p:txBody>
      </p:sp>
      <p:sp>
        <p:nvSpPr>
          <p:cNvPr id="31" name="Isosceles Triangle 30"/>
          <p:cNvSpPr/>
          <p:nvPr/>
        </p:nvSpPr>
        <p:spPr>
          <a:xfrm rot="2997779">
            <a:off x="8208829" y="5106519"/>
            <a:ext cx="530463" cy="722782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7409369" y="5161825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Coming Back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 rot="11289123" flipV="1">
            <a:off x="4059252" y="4353114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525932" y="4656261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Using things: Launch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10260" y="4806985"/>
            <a:ext cx="2301268" cy="124341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sym typeface="Trebuchet MS" panose="020B0603020202020204" pitchFamily="34" charset="0"/>
              </a:rPr>
              <a:t>Missing easier/clearer registration &amp; launch path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Language is too complex (register vs. launch)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Length of videos and course duration is paramount</a:t>
            </a:r>
          </a:p>
        </p:txBody>
      </p:sp>
      <p:sp>
        <p:nvSpPr>
          <p:cNvPr id="42" name="Isosceles Triangle 41"/>
          <p:cNvSpPr/>
          <p:nvPr/>
        </p:nvSpPr>
        <p:spPr>
          <a:xfrm rot="783059" flipV="1">
            <a:off x="5141835" y="2384452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4861963" y="1370245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Using things: Navigate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298829" y="1313669"/>
            <a:ext cx="3419323" cy="157581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sym typeface="Trebuchet MS" panose="020B0603020202020204" pitchFamily="34" charset="0"/>
              </a:rPr>
              <a:t>Lack of fluid navigation within a course (learners move through unnecessary screen views with no bypasses)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Missing ability to easily go back to where they were (counter-intuitive back navigation)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Missing breadcrumb navigation (Workaround: Open content on different tabs)</a:t>
            </a:r>
            <a:endParaRPr lang="en-US" sz="1200" dirty="0">
              <a:solidFill>
                <a:srgbClr val="575757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0261" y="2723153"/>
            <a:ext cx="3293018" cy="181895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Everyone wants an at-a-glance overview, as quickly accessible as possible.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Content-heavy emails are hard to scan for basic info: Must I attend? Why? Is it local? Where’s the link to act?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</a:rPr>
              <a:t>Missing ways to quickly highlight critical info and distinguish for relevance (e.g., lack of images on content)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200" dirty="0">
              <a:solidFill>
                <a:srgbClr val="575757"/>
              </a:solidFill>
              <a:sym typeface="Trebuchet MS" panose="020B0603020202020204" pitchFamily="34" charset="0"/>
            </a:endParaRP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3BFDC581-9E57-4C55-ADB6-7A49D9C879E8}"/>
              </a:ext>
            </a:extLst>
          </p:cNvPr>
          <p:cNvSpPr/>
          <p:nvPr/>
        </p:nvSpPr>
        <p:spPr>
          <a:xfrm>
            <a:off x="629400" y="937555"/>
            <a:ext cx="10862989" cy="376114"/>
          </a:xfrm>
          <a:prstGeom prst="leftRightArrow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Personalization &amp; bounce-ability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000ADB-4C79-49EC-8E63-7AC88E908CB5}"/>
              </a:ext>
            </a:extLst>
          </p:cNvPr>
          <p:cNvSpPr txBox="1"/>
          <p:nvPr/>
        </p:nvSpPr>
        <p:spPr>
          <a:xfrm>
            <a:off x="53233" y="6656861"/>
            <a:ext cx="3259605" cy="2462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*Identified by the Merge qualitative research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39BF86-74C2-46B8-B933-7D93A63EC3BE}"/>
              </a:ext>
            </a:extLst>
          </p:cNvPr>
          <p:cNvGrpSpPr>
            <a:grpSpLocks noChangeAspect="1"/>
          </p:cNvGrpSpPr>
          <p:nvPr/>
        </p:nvGrpSpPr>
        <p:grpSpPr>
          <a:xfrm>
            <a:off x="675506" y="1181509"/>
            <a:ext cx="1155407" cy="1155407"/>
            <a:chOff x="5294313" y="2627313"/>
            <a:chExt cx="1603375" cy="1603375"/>
          </a:xfrm>
        </p:grpSpPr>
        <p:sp>
          <p:nvSpPr>
            <p:cNvPr id="36" name="AutoShape 3">
              <a:extLst>
                <a:ext uri="{FF2B5EF4-FFF2-40B4-BE49-F238E27FC236}">
                  <a16:creationId xmlns:a16="http://schemas.microsoft.com/office/drawing/2014/main" id="{815483A7-1607-4B7E-8831-A3804864F2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94313" y="2627313"/>
              <a:ext cx="1603375" cy="1603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AF27DA3-AEF2-439A-BA19-FD719C7CBEE7}"/>
                </a:ext>
              </a:extLst>
            </p:cNvPr>
            <p:cNvGrpSpPr/>
            <p:nvPr/>
          </p:nvGrpSpPr>
          <p:grpSpPr>
            <a:xfrm>
              <a:off x="5657851" y="2792413"/>
              <a:ext cx="876300" cy="1273175"/>
              <a:chOff x="5657851" y="2792413"/>
              <a:chExt cx="876300" cy="1273175"/>
            </a:xfrm>
          </p:grpSpPr>
          <p:sp>
            <p:nvSpPr>
              <p:cNvPr id="39" name="Freeform 28">
                <a:extLst>
                  <a:ext uri="{FF2B5EF4-FFF2-40B4-BE49-F238E27FC236}">
                    <a16:creationId xmlns:a16="http://schemas.microsoft.com/office/drawing/2014/main" id="{EA365D6B-25B6-4C3E-AA2B-0CE89FED6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7851" y="2903538"/>
                <a:ext cx="876300" cy="1162050"/>
              </a:xfrm>
              <a:custGeom>
                <a:avLst/>
                <a:gdLst>
                  <a:gd name="connsiteX0" fmla="*/ 379482 w 876300"/>
                  <a:gd name="connsiteY0" fmla="*/ 796821 h 1162050"/>
                  <a:gd name="connsiteX1" fmla="*/ 400879 w 876300"/>
                  <a:gd name="connsiteY1" fmla="*/ 796821 h 1162050"/>
                  <a:gd name="connsiteX2" fmla="*/ 400879 w 876300"/>
                  <a:gd name="connsiteY2" fmla="*/ 818333 h 1162050"/>
                  <a:gd name="connsiteX3" fmla="*/ 371199 w 876300"/>
                  <a:gd name="connsiteY3" fmla="*/ 848172 h 1162050"/>
                  <a:gd name="connsiteX4" fmla="*/ 340830 w 876300"/>
                  <a:gd name="connsiteY4" fmla="*/ 878706 h 1162050"/>
                  <a:gd name="connsiteX5" fmla="*/ 317362 w 876300"/>
                  <a:gd name="connsiteY5" fmla="*/ 902299 h 1162050"/>
                  <a:gd name="connsiteX6" fmla="*/ 306319 w 876300"/>
                  <a:gd name="connsiteY6" fmla="*/ 906463 h 1162050"/>
                  <a:gd name="connsiteX7" fmla="*/ 295965 w 876300"/>
                  <a:gd name="connsiteY7" fmla="*/ 902299 h 1162050"/>
                  <a:gd name="connsiteX8" fmla="*/ 269737 w 876300"/>
                  <a:gd name="connsiteY8" fmla="*/ 875236 h 1162050"/>
                  <a:gd name="connsiteX9" fmla="*/ 269737 w 876300"/>
                  <a:gd name="connsiteY9" fmla="*/ 853724 h 1162050"/>
                  <a:gd name="connsiteX10" fmla="*/ 291134 w 876300"/>
                  <a:gd name="connsiteY10" fmla="*/ 853724 h 1162050"/>
                  <a:gd name="connsiteX11" fmla="*/ 306319 w 876300"/>
                  <a:gd name="connsiteY11" fmla="*/ 869684 h 1162050"/>
                  <a:gd name="connsiteX12" fmla="*/ 338759 w 876300"/>
                  <a:gd name="connsiteY12" fmla="*/ 837069 h 1162050"/>
                  <a:gd name="connsiteX13" fmla="*/ 365677 w 876300"/>
                  <a:gd name="connsiteY13" fmla="*/ 810005 h 1162050"/>
                  <a:gd name="connsiteX14" fmla="*/ 379482 w 876300"/>
                  <a:gd name="connsiteY14" fmla="*/ 796821 h 1162050"/>
                  <a:gd name="connsiteX15" fmla="*/ 379482 w 876300"/>
                  <a:gd name="connsiteY15" fmla="*/ 526252 h 1162050"/>
                  <a:gd name="connsiteX16" fmla="*/ 400879 w 876300"/>
                  <a:gd name="connsiteY16" fmla="*/ 526252 h 1162050"/>
                  <a:gd name="connsiteX17" fmla="*/ 400879 w 876300"/>
                  <a:gd name="connsiteY17" fmla="*/ 548458 h 1162050"/>
                  <a:gd name="connsiteX18" fmla="*/ 371199 w 876300"/>
                  <a:gd name="connsiteY18" fmla="*/ 578297 h 1162050"/>
                  <a:gd name="connsiteX19" fmla="*/ 340830 w 876300"/>
                  <a:gd name="connsiteY19" fmla="*/ 608831 h 1162050"/>
                  <a:gd name="connsiteX20" fmla="*/ 317362 w 876300"/>
                  <a:gd name="connsiteY20" fmla="*/ 631731 h 1162050"/>
                  <a:gd name="connsiteX21" fmla="*/ 306319 w 876300"/>
                  <a:gd name="connsiteY21" fmla="*/ 636588 h 1162050"/>
                  <a:gd name="connsiteX22" fmla="*/ 295965 w 876300"/>
                  <a:gd name="connsiteY22" fmla="*/ 631731 h 1162050"/>
                  <a:gd name="connsiteX23" fmla="*/ 269737 w 876300"/>
                  <a:gd name="connsiteY23" fmla="*/ 605361 h 1162050"/>
                  <a:gd name="connsiteX24" fmla="*/ 269737 w 876300"/>
                  <a:gd name="connsiteY24" fmla="*/ 583849 h 1162050"/>
                  <a:gd name="connsiteX25" fmla="*/ 291134 w 876300"/>
                  <a:gd name="connsiteY25" fmla="*/ 583849 h 1162050"/>
                  <a:gd name="connsiteX26" fmla="*/ 306319 w 876300"/>
                  <a:gd name="connsiteY26" fmla="*/ 599809 h 1162050"/>
                  <a:gd name="connsiteX27" fmla="*/ 338759 w 876300"/>
                  <a:gd name="connsiteY27" fmla="*/ 567194 h 1162050"/>
                  <a:gd name="connsiteX28" fmla="*/ 365677 w 876300"/>
                  <a:gd name="connsiteY28" fmla="*/ 540130 h 1162050"/>
                  <a:gd name="connsiteX29" fmla="*/ 379482 w 876300"/>
                  <a:gd name="connsiteY29" fmla="*/ 526252 h 1162050"/>
                  <a:gd name="connsiteX30" fmla="*/ 379482 w 876300"/>
                  <a:gd name="connsiteY30" fmla="*/ 252309 h 1162050"/>
                  <a:gd name="connsiteX31" fmla="*/ 400879 w 876300"/>
                  <a:gd name="connsiteY31" fmla="*/ 252309 h 1162050"/>
                  <a:gd name="connsiteX32" fmla="*/ 400879 w 876300"/>
                  <a:gd name="connsiteY32" fmla="*/ 273821 h 1162050"/>
                  <a:gd name="connsiteX33" fmla="*/ 371199 w 876300"/>
                  <a:gd name="connsiteY33" fmla="*/ 303660 h 1162050"/>
                  <a:gd name="connsiteX34" fmla="*/ 340830 w 876300"/>
                  <a:gd name="connsiteY34" fmla="*/ 334194 h 1162050"/>
                  <a:gd name="connsiteX35" fmla="*/ 317362 w 876300"/>
                  <a:gd name="connsiteY35" fmla="*/ 357787 h 1162050"/>
                  <a:gd name="connsiteX36" fmla="*/ 306319 w 876300"/>
                  <a:gd name="connsiteY36" fmla="*/ 361951 h 1162050"/>
                  <a:gd name="connsiteX37" fmla="*/ 295965 w 876300"/>
                  <a:gd name="connsiteY37" fmla="*/ 357787 h 1162050"/>
                  <a:gd name="connsiteX38" fmla="*/ 269737 w 876300"/>
                  <a:gd name="connsiteY38" fmla="*/ 331418 h 1162050"/>
                  <a:gd name="connsiteX39" fmla="*/ 269737 w 876300"/>
                  <a:gd name="connsiteY39" fmla="*/ 309906 h 1162050"/>
                  <a:gd name="connsiteX40" fmla="*/ 291134 w 876300"/>
                  <a:gd name="connsiteY40" fmla="*/ 309906 h 1162050"/>
                  <a:gd name="connsiteX41" fmla="*/ 306319 w 876300"/>
                  <a:gd name="connsiteY41" fmla="*/ 325172 h 1162050"/>
                  <a:gd name="connsiteX42" fmla="*/ 338759 w 876300"/>
                  <a:gd name="connsiteY42" fmla="*/ 292557 h 1162050"/>
                  <a:gd name="connsiteX43" fmla="*/ 365677 w 876300"/>
                  <a:gd name="connsiteY43" fmla="*/ 266187 h 1162050"/>
                  <a:gd name="connsiteX44" fmla="*/ 379482 w 876300"/>
                  <a:gd name="connsiteY44" fmla="*/ 252309 h 1162050"/>
                  <a:gd name="connsiteX45" fmla="*/ 15325 w 876300"/>
                  <a:gd name="connsiteY45" fmla="*/ 0 h 1162050"/>
                  <a:gd name="connsiteX46" fmla="*/ 266095 w 876300"/>
                  <a:gd name="connsiteY46" fmla="*/ 0 h 1162050"/>
                  <a:gd name="connsiteX47" fmla="*/ 266095 w 876300"/>
                  <a:gd name="connsiteY47" fmla="*/ 30617 h 1162050"/>
                  <a:gd name="connsiteX48" fmla="*/ 30650 w 876300"/>
                  <a:gd name="connsiteY48" fmla="*/ 30617 h 1162050"/>
                  <a:gd name="connsiteX49" fmla="*/ 30650 w 876300"/>
                  <a:gd name="connsiteY49" fmla="*/ 1131433 h 1162050"/>
                  <a:gd name="connsiteX50" fmla="*/ 845651 w 876300"/>
                  <a:gd name="connsiteY50" fmla="*/ 1131433 h 1162050"/>
                  <a:gd name="connsiteX51" fmla="*/ 845651 w 876300"/>
                  <a:gd name="connsiteY51" fmla="*/ 30617 h 1162050"/>
                  <a:gd name="connsiteX52" fmla="*/ 610206 w 876300"/>
                  <a:gd name="connsiteY52" fmla="*/ 30617 h 1162050"/>
                  <a:gd name="connsiteX53" fmla="*/ 610206 w 876300"/>
                  <a:gd name="connsiteY53" fmla="*/ 0 h 1162050"/>
                  <a:gd name="connsiteX54" fmla="*/ 860975 w 876300"/>
                  <a:gd name="connsiteY54" fmla="*/ 0 h 1162050"/>
                  <a:gd name="connsiteX55" fmla="*/ 876300 w 876300"/>
                  <a:gd name="connsiteY55" fmla="*/ 15309 h 1162050"/>
                  <a:gd name="connsiteX56" fmla="*/ 876300 w 876300"/>
                  <a:gd name="connsiteY56" fmla="*/ 1146742 h 1162050"/>
                  <a:gd name="connsiteX57" fmla="*/ 860975 w 876300"/>
                  <a:gd name="connsiteY57" fmla="*/ 1162050 h 1162050"/>
                  <a:gd name="connsiteX58" fmla="*/ 15325 w 876300"/>
                  <a:gd name="connsiteY58" fmla="*/ 1162050 h 1162050"/>
                  <a:gd name="connsiteX59" fmla="*/ 0 w 876300"/>
                  <a:gd name="connsiteY59" fmla="*/ 1146742 h 1162050"/>
                  <a:gd name="connsiteX60" fmla="*/ 0 w 876300"/>
                  <a:gd name="connsiteY60" fmla="*/ 15309 h 1162050"/>
                  <a:gd name="connsiteX61" fmla="*/ 15325 w 876300"/>
                  <a:gd name="connsiteY61" fmla="*/ 0 h 1162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</a:cxnLst>
                <a:rect l="l" t="t" r="r" b="b"/>
                <a:pathLst>
                  <a:path w="876300" h="1162050">
                    <a:moveTo>
                      <a:pt x="379482" y="796821"/>
                    </a:moveTo>
                    <a:cubicBezTo>
                      <a:pt x="385004" y="790575"/>
                      <a:pt x="394667" y="790575"/>
                      <a:pt x="400879" y="796821"/>
                    </a:cubicBezTo>
                    <a:cubicBezTo>
                      <a:pt x="406400" y="802372"/>
                      <a:pt x="406400" y="812087"/>
                      <a:pt x="400879" y="818333"/>
                    </a:cubicBezTo>
                    <a:cubicBezTo>
                      <a:pt x="400879" y="818333"/>
                      <a:pt x="400879" y="818333"/>
                      <a:pt x="371199" y="848172"/>
                    </a:cubicBezTo>
                    <a:cubicBezTo>
                      <a:pt x="371199" y="848172"/>
                      <a:pt x="371199" y="848172"/>
                      <a:pt x="340830" y="878706"/>
                    </a:cubicBezTo>
                    <a:cubicBezTo>
                      <a:pt x="340830" y="878706"/>
                      <a:pt x="340830" y="878706"/>
                      <a:pt x="317362" y="902299"/>
                    </a:cubicBezTo>
                    <a:cubicBezTo>
                      <a:pt x="314601" y="905075"/>
                      <a:pt x="310460" y="906463"/>
                      <a:pt x="306319" y="906463"/>
                    </a:cubicBezTo>
                    <a:cubicBezTo>
                      <a:pt x="302868" y="906463"/>
                      <a:pt x="298726" y="905075"/>
                      <a:pt x="295965" y="902299"/>
                    </a:cubicBezTo>
                    <a:cubicBezTo>
                      <a:pt x="295965" y="902299"/>
                      <a:pt x="295965" y="902299"/>
                      <a:pt x="269737" y="875236"/>
                    </a:cubicBezTo>
                    <a:cubicBezTo>
                      <a:pt x="263525" y="869684"/>
                      <a:pt x="263525" y="859969"/>
                      <a:pt x="269737" y="853724"/>
                    </a:cubicBezTo>
                    <a:cubicBezTo>
                      <a:pt x="275259" y="848172"/>
                      <a:pt x="284922" y="848172"/>
                      <a:pt x="291134" y="853724"/>
                    </a:cubicBezTo>
                    <a:cubicBezTo>
                      <a:pt x="291134" y="853724"/>
                      <a:pt x="291134" y="853724"/>
                      <a:pt x="306319" y="869684"/>
                    </a:cubicBezTo>
                    <a:cubicBezTo>
                      <a:pt x="306319" y="869684"/>
                      <a:pt x="306319" y="869684"/>
                      <a:pt x="338759" y="837069"/>
                    </a:cubicBezTo>
                    <a:cubicBezTo>
                      <a:pt x="338759" y="837069"/>
                      <a:pt x="338759" y="837069"/>
                      <a:pt x="365677" y="810005"/>
                    </a:cubicBezTo>
                    <a:cubicBezTo>
                      <a:pt x="365677" y="810005"/>
                      <a:pt x="365677" y="810005"/>
                      <a:pt x="379482" y="796821"/>
                    </a:cubicBezTo>
                    <a:close/>
                    <a:moveTo>
                      <a:pt x="379482" y="526252"/>
                    </a:moveTo>
                    <a:cubicBezTo>
                      <a:pt x="385004" y="520700"/>
                      <a:pt x="394667" y="520700"/>
                      <a:pt x="400879" y="526252"/>
                    </a:cubicBezTo>
                    <a:cubicBezTo>
                      <a:pt x="406400" y="532497"/>
                      <a:pt x="406400" y="542212"/>
                      <a:pt x="400879" y="548458"/>
                    </a:cubicBezTo>
                    <a:cubicBezTo>
                      <a:pt x="400879" y="548458"/>
                      <a:pt x="400879" y="548458"/>
                      <a:pt x="371199" y="578297"/>
                    </a:cubicBezTo>
                    <a:cubicBezTo>
                      <a:pt x="371199" y="578297"/>
                      <a:pt x="371199" y="578297"/>
                      <a:pt x="340830" y="608831"/>
                    </a:cubicBezTo>
                    <a:cubicBezTo>
                      <a:pt x="340830" y="608831"/>
                      <a:pt x="340830" y="608831"/>
                      <a:pt x="317362" y="631731"/>
                    </a:cubicBezTo>
                    <a:cubicBezTo>
                      <a:pt x="314601" y="635200"/>
                      <a:pt x="310460" y="636588"/>
                      <a:pt x="306319" y="636588"/>
                    </a:cubicBezTo>
                    <a:cubicBezTo>
                      <a:pt x="302868" y="636588"/>
                      <a:pt x="298726" y="635200"/>
                      <a:pt x="295965" y="631731"/>
                    </a:cubicBezTo>
                    <a:cubicBezTo>
                      <a:pt x="295965" y="631731"/>
                      <a:pt x="295965" y="631731"/>
                      <a:pt x="269737" y="605361"/>
                    </a:cubicBezTo>
                    <a:cubicBezTo>
                      <a:pt x="263525" y="599809"/>
                      <a:pt x="263525" y="590094"/>
                      <a:pt x="269737" y="583849"/>
                    </a:cubicBezTo>
                    <a:cubicBezTo>
                      <a:pt x="275259" y="578297"/>
                      <a:pt x="284922" y="578297"/>
                      <a:pt x="291134" y="583849"/>
                    </a:cubicBezTo>
                    <a:cubicBezTo>
                      <a:pt x="291134" y="583849"/>
                      <a:pt x="291134" y="583849"/>
                      <a:pt x="306319" y="599809"/>
                    </a:cubicBezTo>
                    <a:cubicBezTo>
                      <a:pt x="306319" y="599809"/>
                      <a:pt x="306319" y="599809"/>
                      <a:pt x="338759" y="567194"/>
                    </a:cubicBezTo>
                    <a:cubicBezTo>
                      <a:pt x="338759" y="567194"/>
                      <a:pt x="338759" y="567194"/>
                      <a:pt x="365677" y="540130"/>
                    </a:cubicBezTo>
                    <a:cubicBezTo>
                      <a:pt x="365677" y="540130"/>
                      <a:pt x="365677" y="540130"/>
                      <a:pt x="379482" y="526252"/>
                    </a:cubicBezTo>
                    <a:close/>
                    <a:moveTo>
                      <a:pt x="379482" y="252309"/>
                    </a:moveTo>
                    <a:cubicBezTo>
                      <a:pt x="385004" y="246063"/>
                      <a:pt x="394667" y="246063"/>
                      <a:pt x="400879" y="252309"/>
                    </a:cubicBezTo>
                    <a:cubicBezTo>
                      <a:pt x="406400" y="258554"/>
                      <a:pt x="406400" y="267575"/>
                      <a:pt x="400879" y="273821"/>
                    </a:cubicBezTo>
                    <a:cubicBezTo>
                      <a:pt x="400879" y="273821"/>
                      <a:pt x="400879" y="273821"/>
                      <a:pt x="371199" y="303660"/>
                    </a:cubicBezTo>
                    <a:cubicBezTo>
                      <a:pt x="371199" y="303660"/>
                      <a:pt x="371199" y="303660"/>
                      <a:pt x="340830" y="334194"/>
                    </a:cubicBezTo>
                    <a:cubicBezTo>
                      <a:pt x="340830" y="334194"/>
                      <a:pt x="340830" y="334194"/>
                      <a:pt x="317362" y="357787"/>
                    </a:cubicBezTo>
                    <a:cubicBezTo>
                      <a:pt x="314601" y="360563"/>
                      <a:pt x="310460" y="361951"/>
                      <a:pt x="306319" y="361951"/>
                    </a:cubicBezTo>
                    <a:cubicBezTo>
                      <a:pt x="302868" y="361951"/>
                      <a:pt x="298726" y="360563"/>
                      <a:pt x="295965" y="357787"/>
                    </a:cubicBezTo>
                    <a:cubicBezTo>
                      <a:pt x="295965" y="357787"/>
                      <a:pt x="295965" y="357787"/>
                      <a:pt x="269737" y="331418"/>
                    </a:cubicBezTo>
                    <a:cubicBezTo>
                      <a:pt x="263525" y="325172"/>
                      <a:pt x="263525" y="315457"/>
                      <a:pt x="269737" y="309906"/>
                    </a:cubicBezTo>
                    <a:cubicBezTo>
                      <a:pt x="275259" y="303660"/>
                      <a:pt x="284922" y="303660"/>
                      <a:pt x="291134" y="309906"/>
                    </a:cubicBezTo>
                    <a:cubicBezTo>
                      <a:pt x="291134" y="309906"/>
                      <a:pt x="291134" y="309906"/>
                      <a:pt x="306319" y="325172"/>
                    </a:cubicBezTo>
                    <a:cubicBezTo>
                      <a:pt x="306319" y="325172"/>
                      <a:pt x="306319" y="325172"/>
                      <a:pt x="338759" y="292557"/>
                    </a:cubicBezTo>
                    <a:cubicBezTo>
                      <a:pt x="338759" y="292557"/>
                      <a:pt x="338759" y="292557"/>
                      <a:pt x="365677" y="266187"/>
                    </a:cubicBezTo>
                    <a:cubicBezTo>
                      <a:pt x="365677" y="266187"/>
                      <a:pt x="365677" y="266187"/>
                      <a:pt x="379482" y="252309"/>
                    </a:cubicBezTo>
                    <a:close/>
                    <a:moveTo>
                      <a:pt x="15325" y="0"/>
                    </a:moveTo>
                    <a:cubicBezTo>
                      <a:pt x="15325" y="0"/>
                      <a:pt x="15325" y="0"/>
                      <a:pt x="266095" y="0"/>
                    </a:cubicBezTo>
                    <a:cubicBezTo>
                      <a:pt x="266095" y="0"/>
                      <a:pt x="266095" y="0"/>
                      <a:pt x="266095" y="30617"/>
                    </a:cubicBezTo>
                    <a:cubicBezTo>
                      <a:pt x="266095" y="30617"/>
                      <a:pt x="266095" y="30617"/>
                      <a:pt x="30650" y="30617"/>
                    </a:cubicBezTo>
                    <a:cubicBezTo>
                      <a:pt x="30650" y="30617"/>
                      <a:pt x="30650" y="30617"/>
                      <a:pt x="30650" y="1131433"/>
                    </a:cubicBezTo>
                    <a:cubicBezTo>
                      <a:pt x="30650" y="1131433"/>
                      <a:pt x="30650" y="1131433"/>
                      <a:pt x="845651" y="1131433"/>
                    </a:cubicBezTo>
                    <a:cubicBezTo>
                      <a:pt x="845651" y="1131433"/>
                      <a:pt x="845651" y="1131433"/>
                      <a:pt x="845651" y="30617"/>
                    </a:cubicBezTo>
                    <a:cubicBezTo>
                      <a:pt x="845651" y="30617"/>
                      <a:pt x="845651" y="30617"/>
                      <a:pt x="610206" y="30617"/>
                    </a:cubicBezTo>
                    <a:cubicBezTo>
                      <a:pt x="610206" y="30617"/>
                      <a:pt x="610206" y="30617"/>
                      <a:pt x="610206" y="0"/>
                    </a:cubicBezTo>
                    <a:cubicBezTo>
                      <a:pt x="610206" y="0"/>
                      <a:pt x="610206" y="0"/>
                      <a:pt x="860975" y="0"/>
                    </a:cubicBezTo>
                    <a:cubicBezTo>
                      <a:pt x="870031" y="0"/>
                      <a:pt x="876300" y="6959"/>
                      <a:pt x="876300" y="15309"/>
                    </a:cubicBezTo>
                    <a:cubicBezTo>
                      <a:pt x="876300" y="15309"/>
                      <a:pt x="876300" y="15309"/>
                      <a:pt x="876300" y="1146742"/>
                    </a:cubicBezTo>
                    <a:cubicBezTo>
                      <a:pt x="876300" y="1155788"/>
                      <a:pt x="870031" y="1162050"/>
                      <a:pt x="860975" y="1162050"/>
                    </a:cubicBezTo>
                    <a:cubicBezTo>
                      <a:pt x="860975" y="1162050"/>
                      <a:pt x="860975" y="1162050"/>
                      <a:pt x="15325" y="1162050"/>
                    </a:cubicBezTo>
                    <a:cubicBezTo>
                      <a:pt x="6269" y="1162050"/>
                      <a:pt x="0" y="1155788"/>
                      <a:pt x="0" y="1146742"/>
                    </a:cubicBezTo>
                    <a:cubicBezTo>
                      <a:pt x="0" y="1146742"/>
                      <a:pt x="0" y="1146742"/>
                      <a:pt x="0" y="15309"/>
                    </a:cubicBezTo>
                    <a:cubicBezTo>
                      <a:pt x="0" y="6959"/>
                      <a:pt x="6269" y="0"/>
                      <a:pt x="153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9D8CF9FD-8286-475A-A1F9-0E12A9EC29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0100" y="2792413"/>
                <a:ext cx="420688" cy="1066800"/>
              </a:xfrm>
              <a:custGeom>
                <a:avLst/>
                <a:gdLst>
                  <a:gd name="connsiteX0" fmla="*/ 373817 w 420688"/>
                  <a:gd name="connsiteY0" fmla="*/ 923925 h 1066800"/>
                  <a:gd name="connsiteX1" fmla="*/ 406784 w 420688"/>
                  <a:gd name="connsiteY1" fmla="*/ 930891 h 1066800"/>
                  <a:gd name="connsiteX2" fmla="*/ 408844 w 420688"/>
                  <a:gd name="connsiteY2" fmla="*/ 932284 h 1066800"/>
                  <a:gd name="connsiteX3" fmla="*/ 401289 w 420688"/>
                  <a:gd name="connsiteY3" fmla="*/ 952484 h 1066800"/>
                  <a:gd name="connsiteX4" fmla="*/ 398542 w 420688"/>
                  <a:gd name="connsiteY4" fmla="*/ 950394 h 1066800"/>
                  <a:gd name="connsiteX5" fmla="*/ 374504 w 420688"/>
                  <a:gd name="connsiteY5" fmla="*/ 944822 h 1066800"/>
                  <a:gd name="connsiteX6" fmla="*/ 349780 w 420688"/>
                  <a:gd name="connsiteY6" fmla="*/ 958056 h 1066800"/>
                  <a:gd name="connsiteX7" fmla="*/ 340851 w 420688"/>
                  <a:gd name="connsiteY7" fmla="*/ 993581 h 1066800"/>
                  <a:gd name="connsiteX8" fmla="*/ 350466 w 420688"/>
                  <a:gd name="connsiteY8" fmla="*/ 1027015 h 1066800"/>
                  <a:gd name="connsiteX9" fmla="*/ 374504 w 420688"/>
                  <a:gd name="connsiteY9" fmla="*/ 1039553 h 1066800"/>
                  <a:gd name="connsiteX10" fmla="*/ 399229 w 420688"/>
                  <a:gd name="connsiteY10" fmla="*/ 1027712 h 1066800"/>
                  <a:gd name="connsiteX11" fmla="*/ 401289 w 420688"/>
                  <a:gd name="connsiteY11" fmla="*/ 1024926 h 1066800"/>
                  <a:gd name="connsiteX12" fmla="*/ 414338 w 420688"/>
                  <a:gd name="connsiteY12" fmla="*/ 1043036 h 1066800"/>
                  <a:gd name="connsiteX13" fmla="*/ 412965 w 420688"/>
                  <a:gd name="connsiteY13" fmla="*/ 1045126 h 1066800"/>
                  <a:gd name="connsiteX14" fmla="*/ 372444 w 420688"/>
                  <a:gd name="connsiteY14" fmla="*/ 1060450 h 1066800"/>
                  <a:gd name="connsiteX15" fmla="*/ 331923 w 420688"/>
                  <a:gd name="connsiteY15" fmla="*/ 1041643 h 1066800"/>
                  <a:gd name="connsiteX16" fmla="*/ 317500 w 420688"/>
                  <a:gd name="connsiteY16" fmla="*/ 992884 h 1066800"/>
                  <a:gd name="connsiteX17" fmla="*/ 332610 w 420688"/>
                  <a:gd name="connsiteY17" fmla="*/ 943429 h 1066800"/>
                  <a:gd name="connsiteX18" fmla="*/ 373817 w 420688"/>
                  <a:gd name="connsiteY18" fmla="*/ 923925 h 1066800"/>
                  <a:gd name="connsiteX19" fmla="*/ 15341 w 420688"/>
                  <a:gd name="connsiteY19" fmla="*/ 917575 h 1066800"/>
                  <a:gd name="connsiteX20" fmla="*/ 105294 w 420688"/>
                  <a:gd name="connsiteY20" fmla="*/ 917575 h 1066800"/>
                  <a:gd name="connsiteX21" fmla="*/ 74612 w 420688"/>
                  <a:gd name="connsiteY21" fmla="*/ 948257 h 1066800"/>
                  <a:gd name="connsiteX22" fmla="*/ 30682 w 420688"/>
                  <a:gd name="connsiteY22" fmla="*/ 948257 h 1066800"/>
                  <a:gd name="connsiteX23" fmla="*/ 30682 w 420688"/>
                  <a:gd name="connsiteY23" fmla="*/ 1036118 h 1066800"/>
                  <a:gd name="connsiteX24" fmla="*/ 118543 w 420688"/>
                  <a:gd name="connsiteY24" fmla="*/ 1036118 h 1066800"/>
                  <a:gd name="connsiteX25" fmla="*/ 118543 w 420688"/>
                  <a:gd name="connsiteY25" fmla="*/ 1032632 h 1066800"/>
                  <a:gd name="connsiteX26" fmla="*/ 149225 w 420688"/>
                  <a:gd name="connsiteY26" fmla="*/ 1001950 h 1066800"/>
                  <a:gd name="connsiteX27" fmla="*/ 149225 w 420688"/>
                  <a:gd name="connsiteY27" fmla="*/ 1051459 h 1066800"/>
                  <a:gd name="connsiteX28" fmla="*/ 133884 w 420688"/>
                  <a:gd name="connsiteY28" fmla="*/ 1066800 h 1066800"/>
                  <a:gd name="connsiteX29" fmla="*/ 15341 w 420688"/>
                  <a:gd name="connsiteY29" fmla="*/ 1066800 h 1066800"/>
                  <a:gd name="connsiteX30" fmla="*/ 0 w 420688"/>
                  <a:gd name="connsiteY30" fmla="*/ 1051459 h 1066800"/>
                  <a:gd name="connsiteX31" fmla="*/ 0 w 420688"/>
                  <a:gd name="connsiteY31" fmla="*/ 932916 h 1066800"/>
                  <a:gd name="connsiteX32" fmla="*/ 15341 w 420688"/>
                  <a:gd name="connsiteY32" fmla="*/ 917575 h 1066800"/>
                  <a:gd name="connsiteX33" fmla="*/ 346075 w 420688"/>
                  <a:gd name="connsiteY33" fmla="*/ 725488 h 1066800"/>
                  <a:gd name="connsiteX34" fmla="*/ 346075 w 420688"/>
                  <a:gd name="connsiteY34" fmla="*/ 769233 h 1066800"/>
                  <a:gd name="connsiteX35" fmla="*/ 357216 w 420688"/>
                  <a:gd name="connsiteY35" fmla="*/ 769938 h 1066800"/>
                  <a:gd name="connsiteX36" fmla="*/ 378800 w 420688"/>
                  <a:gd name="connsiteY36" fmla="*/ 764294 h 1066800"/>
                  <a:gd name="connsiteX37" fmla="*/ 385763 w 420688"/>
                  <a:gd name="connsiteY37" fmla="*/ 746655 h 1066800"/>
                  <a:gd name="connsiteX38" fmla="*/ 379497 w 420688"/>
                  <a:gd name="connsiteY38" fmla="*/ 730427 h 1066800"/>
                  <a:gd name="connsiteX39" fmla="*/ 357216 w 420688"/>
                  <a:gd name="connsiteY39" fmla="*/ 725488 h 1066800"/>
                  <a:gd name="connsiteX40" fmla="*/ 346075 w 420688"/>
                  <a:gd name="connsiteY40" fmla="*/ 725488 h 1066800"/>
                  <a:gd name="connsiteX41" fmla="*/ 346075 w 420688"/>
                  <a:gd name="connsiteY41" fmla="*/ 676275 h 1066800"/>
                  <a:gd name="connsiteX42" fmla="*/ 346075 w 420688"/>
                  <a:gd name="connsiteY42" fmla="*/ 707335 h 1066800"/>
                  <a:gd name="connsiteX43" fmla="*/ 356884 w 420688"/>
                  <a:gd name="connsiteY43" fmla="*/ 708025 h 1066800"/>
                  <a:gd name="connsiteX44" fmla="*/ 377825 w 420688"/>
                  <a:gd name="connsiteY44" fmla="*/ 690770 h 1066800"/>
                  <a:gd name="connsiteX45" fmla="*/ 358235 w 420688"/>
                  <a:gd name="connsiteY45" fmla="*/ 676275 h 1066800"/>
                  <a:gd name="connsiteX46" fmla="*/ 346075 w 420688"/>
                  <a:gd name="connsiteY46" fmla="*/ 676275 h 1066800"/>
                  <a:gd name="connsiteX47" fmla="*/ 358211 w 420688"/>
                  <a:gd name="connsiteY47" fmla="*/ 655638 h 1066800"/>
                  <a:gd name="connsiteX48" fmla="*/ 388630 w 420688"/>
                  <a:gd name="connsiteY48" fmla="*/ 664667 h 1066800"/>
                  <a:gd name="connsiteX49" fmla="*/ 400383 w 420688"/>
                  <a:gd name="connsiteY49" fmla="*/ 689670 h 1066800"/>
                  <a:gd name="connsiteX50" fmla="*/ 392778 w 420688"/>
                  <a:gd name="connsiteY50" fmla="*/ 707728 h 1066800"/>
                  <a:gd name="connsiteX51" fmla="*/ 384482 w 420688"/>
                  <a:gd name="connsiteY51" fmla="*/ 714673 h 1066800"/>
                  <a:gd name="connsiteX52" fmla="*/ 400383 w 420688"/>
                  <a:gd name="connsiteY52" fmla="*/ 725091 h 1066800"/>
                  <a:gd name="connsiteX53" fmla="*/ 407987 w 420688"/>
                  <a:gd name="connsiteY53" fmla="*/ 749400 h 1066800"/>
                  <a:gd name="connsiteX54" fmla="*/ 394852 w 420688"/>
                  <a:gd name="connsiteY54" fmla="*/ 778570 h 1066800"/>
                  <a:gd name="connsiteX55" fmla="*/ 360977 w 420688"/>
                  <a:gd name="connsiteY55" fmla="*/ 788988 h 1066800"/>
                  <a:gd name="connsiteX56" fmla="*/ 322262 w 420688"/>
                  <a:gd name="connsiteY56" fmla="*/ 788988 h 1066800"/>
                  <a:gd name="connsiteX57" fmla="*/ 322262 w 420688"/>
                  <a:gd name="connsiteY57" fmla="*/ 657027 h 1066800"/>
                  <a:gd name="connsiteX58" fmla="*/ 325028 w 420688"/>
                  <a:gd name="connsiteY58" fmla="*/ 657027 h 1066800"/>
                  <a:gd name="connsiteX59" fmla="*/ 358211 w 420688"/>
                  <a:gd name="connsiteY59" fmla="*/ 655638 h 1066800"/>
                  <a:gd name="connsiteX60" fmla="*/ 15341 w 420688"/>
                  <a:gd name="connsiteY60" fmla="*/ 647700 h 1066800"/>
                  <a:gd name="connsiteX61" fmla="*/ 105294 w 420688"/>
                  <a:gd name="connsiteY61" fmla="*/ 647700 h 1066800"/>
                  <a:gd name="connsiteX62" fmla="*/ 74612 w 420688"/>
                  <a:gd name="connsiteY62" fmla="*/ 678382 h 1066800"/>
                  <a:gd name="connsiteX63" fmla="*/ 30682 w 420688"/>
                  <a:gd name="connsiteY63" fmla="*/ 678382 h 1066800"/>
                  <a:gd name="connsiteX64" fmla="*/ 30682 w 420688"/>
                  <a:gd name="connsiteY64" fmla="*/ 766243 h 1066800"/>
                  <a:gd name="connsiteX65" fmla="*/ 118543 w 420688"/>
                  <a:gd name="connsiteY65" fmla="*/ 766243 h 1066800"/>
                  <a:gd name="connsiteX66" fmla="*/ 118543 w 420688"/>
                  <a:gd name="connsiteY66" fmla="*/ 762757 h 1066800"/>
                  <a:gd name="connsiteX67" fmla="*/ 149225 w 420688"/>
                  <a:gd name="connsiteY67" fmla="*/ 732075 h 1066800"/>
                  <a:gd name="connsiteX68" fmla="*/ 149225 w 420688"/>
                  <a:gd name="connsiteY68" fmla="*/ 781584 h 1066800"/>
                  <a:gd name="connsiteX69" fmla="*/ 133884 w 420688"/>
                  <a:gd name="connsiteY69" fmla="*/ 796925 h 1066800"/>
                  <a:gd name="connsiteX70" fmla="*/ 15341 w 420688"/>
                  <a:gd name="connsiteY70" fmla="*/ 796925 h 1066800"/>
                  <a:gd name="connsiteX71" fmla="*/ 0 w 420688"/>
                  <a:gd name="connsiteY71" fmla="*/ 781584 h 1066800"/>
                  <a:gd name="connsiteX72" fmla="*/ 0 w 420688"/>
                  <a:gd name="connsiteY72" fmla="*/ 663041 h 1066800"/>
                  <a:gd name="connsiteX73" fmla="*/ 15341 w 420688"/>
                  <a:gd name="connsiteY73" fmla="*/ 647700 h 1066800"/>
                  <a:gd name="connsiteX74" fmla="*/ 365125 w 420688"/>
                  <a:gd name="connsiteY74" fmla="*/ 425450 h 1066800"/>
                  <a:gd name="connsiteX75" fmla="*/ 350837 w 420688"/>
                  <a:gd name="connsiteY75" fmla="*/ 469900 h 1066800"/>
                  <a:gd name="connsiteX76" fmla="*/ 379412 w 420688"/>
                  <a:gd name="connsiteY76" fmla="*/ 469900 h 1066800"/>
                  <a:gd name="connsiteX77" fmla="*/ 361950 w 420688"/>
                  <a:gd name="connsiteY77" fmla="*/ 381000 h 1066800"/>
                  <a:gd name="connsiteX78" fmla="*/ 369888 w 420688"/>
                  <a:gd name="connsiteY78" fmla="*/ 381000 h 1066800"/>
                  <a:gd name="connsiteX79" fmla="*/ 420688 w 420688"/>
                  <a:gd name="connsiteY79" fmla="*/ 514350 h 1066800"/>
                  <a:gd name="connsiteX80" fmla="*/ 395288 w 420688"/>
                  <a:gd name="connsiteY80" fmla="*/ 514350 h 1066800"/>
                  <a:gd name="connsiteX81" fmla="*/ 385763 w 420688"/>
                  <a:gd name="connsiteY81" fmla="*/ 487363 h 1066800"/>
                  <a:gd name="connsiteX82" fmla="*/ 342900 w 420688"/>
                  <a:gd name="connsiteY82" fmla="*/ 487363 h 1066800"/>
                  <a:gd name="connsiteX83" fmla="*/ 334963 w 420688"/>
                  <a:gd name="connsiteY83" fmla="*/ 514350 h 1066800"/>
                  <a:gd name="connsiteX84" fmla="*/ 307975 w 420688"/>
                  <a:gd name="connsiteY84" fmla="*/ 514350 h 1066800"/>
                  <a:gd name="connsiteX85" fmla="*/ 15341 w 420688"/>
                  <a:gd name="connsiteY85" fmla="*/ 373063 h 1066800"/>
                  <a:gd name="connsiteX86" fmla="*/ 105294 w 420688"/>
                  <a:gd name="connsiteY86" fmla="*/ 373063 h 1066800"/>
                  <a:gd name="connsiteX87" fmla="*/ 74612 w 420688"/>
                  <a:gd name="connsiteY87" fmla="*/ 403602 h 1066800"/>
                  <a:gd name="connsiteX88" fmla="*/ 30682 w 420688"/>
                  <a:gd name="connsiteY88" fmla="*/ 403602 h 1066800"/>
                  <a:gd name="connsiteX89" fmla="*/ 30682 w 420688"/>
                  <a:gd name="connsiteY89" fmla="*/ 491749 h 1066800"/>
                  <a:gd name="connsiteX90" fmla="*/ 118543 w 420688"/>
                  <a:gd name="connsiteY90" fmla="*/ 491749 h 1066800"/>
                  <a:gd name="connsiteX91" fmla="*/ 118543 w 420688"/>
                  <a:gd name="connsiteY91" fmla="*/ 487584 h 1066800"/>
                  <a:gd name="connsiteX92" fmla="*/ 149225 w 420688"/>
                  <a:gd name="connsiteY92" fmla="*/ 457045 h 1066800"/>
                  <a:gd name="connsiteX93" fmla="*/ 149225 w 420688"/>
                  <a:gd name="connsiteY93" fmla="*/ 507018 h 1066800"/>
                  <a:gd name="connsiteX94" fmla="*/ 133884 w 420688"/>
                  <a:gd name="connsiteY94" fmla="*/ 522288 h 1066800"/>
                  <a:gd name="connsiteX95" fmla="*/ 15341 w 420688"/>
                  <a:gd name="connsiteY95" fmla="*/ 522288 h 1066800"/>
                  <a:gd name="connsiteX96" fmla="*/ 0 w 420688"/>
                  <a:gd name="connsiteY96" fmla="*/ 507018 h 1066800"/>
                  <a:gd name="connsiteX97" fmla="*/ 0 w 420688"/>
                  <a:gd name="connsiteY97" fmla="*/ 388332 h 1066800"/>
                  <a:gd name="connsiteX98" fmla="*/ 15341 w 420688"/>
                  <a:gd name="connsiteY98" fmla="*/ 373063 h 1066800"/>
                  <a:gd name="connsiteX99" fmla="*/ 215900 w 420688"/>
                  <a:gd name="connsiteY99" fmla="*/ 30163 h 1066800"/>
                  <a:gd name="connsiteX100" fmla="*/ 194449 w 420688"/>
                  <a:gd name="connsiteY100" fmla="*/ 33727 h 1066800"/>
                  <a:gd name="connsiteX101" fmla="*/ 161925 w 420688"/>
                  <a:gd name="connsiteY101" fmla="*/ 65088 h 1066800"/>
                  <a:gd name="connsiteX102" fmla="*/ 269875 w 420688"/>
                  <a:gd name="connsiteY102" fmla="*/ 65088 h 1066800"/>
                  <a:gd name="connsiteX103" fmla="*/ 237352 w 420688"/>
                  <a:gd name="connsiteY103" fmla="*/ 33727 h 1066800"/>
                  <a:gd name="connsiteX104" fmla="*/ 215900 w 420688"/>
                  <a:gd name="connsiteY104" fmla="*/ 30163 h 1066800"/>
                  <a:gd name="connsiteX105" fmla="*/ 215900 w 420688"/>
                  <a:gd name="connsiteY105" fmla="*/ 0 h 1066800"/>
                  <a:gd name="connsiteX106" fmla="*/ 286543 w 420688"/>
                  <a:gd name="connsiteY106" fmla="*/ 34032 h 1066800"/>
                  <a:gd name="connsiteX107" fmla="*/ 302473 w 420688"/>
                  <a:gd name="connsiteY107" fmla="*/ 64592 h 1066800"/>
                  <a:gd name="connsiteX108" fmla="*/ 350261 w 420688"/>
                  <a:gd name="connsiteY108" fmla="*/ 64592 h 1066800"/>
                  <a:gd name="connsiteX109" fmla="*/ 357187 w 420688"/>
                  <a:gd name="connsiteY109" fmla="*/ 71537 h 1066800"/>
                  <a:gd name="connsiteX110" fmla="*/ 357187 w 420688"/>
                  <a:gd name="connsiteY110" fmla="*/ 111125 h 1066800"/>
                  <a:gd name="connsiteX111" fmla="*/ 357187 w 420688"/>
                  <a:gd name="connsiteY111" fmla="*/ 141685 h 1066800"/>
                  <a:gd name="connsiteX112" fmla="*/ 357187 w 420688"/>
                  <a:gd name="connsiteY112" fmla="*/ 173633 h 1066800"/>
                  <a:gd name="connsiteX113" fmla="*/ 341950 w 420688"/>
                  <a:gd name="connsiteY113" fmla="*/ 188913 h 1066800"/>
                  <a:gd name="connsiteX114" fmla="*/ 89849 w 420688"/>
                  <a:gd name="connsiteY114" fmla="*/ 188913 h 1066800"/>
                  <a:gd name="connsiteX115" fmla="*/ 74612 w 420688"/>
                  <a:gd name="connsiteY115" fmla="*/ 173633 h 1066800"/>
                  <a:gd name="connsiteX116" fmla="*/ 74612 w 420688"/>
                  <a:gd name="connsiteY116" fmla="*/ 141685 h 1066800"/>
                  <a:gd name="connsiteX117" fmla="*/ 74612 w 420688"/>
                  <a:gd name="connsiteY117" fmla="*/ 111125 h 1066800"/>
                  <a:gd name="connsiteX118" fmla="*/ 74612 w 420688"/>
                  <a:gd name="connsiteY118" fmla="*/ 71537 h 1066800"/>
                  <a:gd name="connsiteX119" fmla="*/ 81538 w 420688"/>
                  <a:gd name="connsiteY119" fmla="*/ 64592 h 1066800"/>
                  <a:gd name="connsiteX120" fmla="*/ 129327 w 420688"/>
                  <a:gd name="connsiteY120" fmla="*/ 64592 h 1066800"/>
                  <a:gd name="connsiteX121" fmla="*/ 145256 w 420688"/>
                  <a:gd name="connsiteY121" fmla="*/ 34032 h 1066800"/>
                  <a:gd name="connsiteX122" fmla="*/ 215900 w 420688"/>
                  <a:gd name="connsiteY122" fmla="*/ 0 h 1066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420688" h="1066800">
                    <a:moveTo>
                      <a:pt x="373817" y="923925"/>
                    </a:moveTo>
                    <a:cubicBezTo>
                      <a:pt x="387553" y="923925"/>
                      <a:pt x="399229" y="926711"/>
                      <a:pt x="406784" y="930891"/>
                    </a:cubicBezTo>
                    <a:cubicBezTo>
                      <a:pt x="406784" y="930891"/>
                      <a:pt x="406784" y="930891"/>
                      <a:pt x="408844" y="932284"/>
                    </a:cubicBezTo>
                    <a:cubicBezTo>
                      <a:pt x="408844" y="932284"/>
                      <a:pt x="408844" y="932284"/>
                      <a:pt x="401289" y="952484"/>
                    </a:cubicBezTo>
                    <a:cubicBezTo>
                      <a:pt x="401289" y="952484"/>
                      <a:pt x="401289" y="952484"/>
                      <a:pt x="398542" y="950394"/>
                    </a:cubicBezTo>
                    <a:cubicBezTo>
                      <a:pt x="393734" y="946911"/>
                      <a:pt x="385493" y="944822"/>
                      <a:pt x="374504" y="944822"/>
                    </a:cubicBezTo>
                    <a:cubicBezTo>
                      <a:pt x="364202" y="944822"/>
                      <a:pt x="355961" y="949698"/>
                      <a:pt x="349780" y="958056"/>
                    </a:cubicBezTo>
                    <a:cubicBezTo>
                      <a:pt x="343598" y="967112"/>
                      <a:pt x="340851" y="978953"/>
                      <a:pt x="340851" y="993581"/>
                    </a:cubicBezTo>
                    <a:cubicBezTo>
                      <a:pt x="340851" y="1007512"/>
                      <a:pt x="343598" y="1018657"/>
                      <a:pt x="350466" y="1027015"/>
                    </a:cubicBezTo>
                    <a:cubicBezTo>
                      <a:pt x="356648" y="1035374"/>
                      <a:pt x="364202" y="1039553"/>
                      <a:pt x="374504" y="1039553"/>
                    </a:cubicBezTo>
                    <a:cubicBezTo>
                      <a:pt x="385493" y="1039553"/>
                      <a:pt x="393734" y="1035374"/>
                      <a:pt x="399229" y="1027712"/>
                    </a:cubicBezTo>
                    <a:cubicBezTo>
                      <a:pt x="399229" y="1027712"/>
                      <a:pt x="399229" y="1027712"/>
                      <a:pt x="401289" y="1024926"/>
                    </a:cubicBezTo>
                    <a:cubicBezTo>
                      <a:pt x="401289" y="1024926"/>
                      <a:pt x="401289" y="1024926"/>
                      <a:pt x="414338" y="1043036"/>
                    </a:cubicBezTo>
                    <a:cubicBezTo>
                      <a:pt x="414338" y="1043036"/>
                      <a:pt x="414338" y="1043036"/>
                      <a:pt x="412965" y="1045126"/>
                    </a:cubicBezTo>
                    <a:cubicBezTo>
                      <a:pt x="402663" y="1055574"/>
                      <a:pt x="388927" y="1060450"/>
                      <a:pt x="372444" y="1060450"/>
                    </a:cubicBezTo>
                    <a:cubicBezTo>
                      <a:pt x="355274" y="1060450"/>
                      <a:pt x="341538" y="1054181"/>
                      <a:pt x="331923" y="1041643"/>
                    </a:cubicBezTo>
                    <a:cubicBezTo>
                      <a:pt x="322308" y="1029105"/>
                      <a:pt x="317500" y="1013084"/>
                      <a:pt x="317500" y="992884"/>
                    </a:cubicBezTo>
                    <a:cubicBezTo>
                      <a:pt x="317500" y="973381"/>
                      <a:pt x="322308" y="956663"/>
                      <a:pt x="332610" y="943429"/>
                    </a:cubicBezTo>
                    <a:cubicBezTo>
                      <a:pt x="343598" y="930891"/>
                      <a:pt x="357334" y="923925"/>
                      <a:pt x="373817" y="923925"/>
                    </a:cubicBezTo>
                    <a:close/>
                    <a:moveTo>
                      <a:pt x="15341" y="917575"/>
                    </a:moveTo>
                    <a:cubicBezTo>
                      <a:pt x="15341" y="917575"/>
                      <a:pt x="15341" y="917575"/>
                      <a:pt x="105294" y="917575"/>
                    </a:cubicBezTo>
                    <a:cubicBezTo>
                      <a:pt x="105294" y="917575"/>
                      <a:pt x="105294" y="917575"/>
                      <a:pt x="74612" y="948257"/>
                    </a:cubicBezTo>
                    <a:cubicBezTo>
                      <a:pt x="74612" y="948257"/>
                      <a:pt x="74612" y="948257"/>
                      <a:pt x="30682" y="948257"/>
                    </a:cubicBezTo>
                    <a:cubicBezTo>
                      <a:pt x="30682" y="948257"/>
                      <a:pt x="30682" y="948257"/>
                      <a:pt x="30682" y="1036118"/>
                    </a:cubicBezTo>
                    <a:cubicBezTo>
                      <a:pt x="30682" y="1036118"/>
                      <a:pt x="30682" y="1036118"/>
                      <a:pt x="118543" y="1036118"/>
                    </a:cubicBezTo>
                    <a:cubicBezTo>
                      <a:pt x="118543" y="1036118"/>
                      <a:pt x="118543" y="1036118"/>
                      <a:pt x="118543" y="1032632"/>
                    </a:cubicBezTo>
                    <a:cubicBezTo>
                      <a:pt x="118543" y="1032632"/>
                      <a:pt x="118543" y="1032632"/>
                      <a:pt x="149225" y="1001950"/>
                    </a:cubicBezTo>
                    <a:cubicBezTo>
                      <a:pt x="149225" y="1001950"/>
                      <a:pt x="149225" y="1001950"/>
                      <a:pt x="149225" y="1051459"/>
                    </a:cubicBezTo>
                    <a:cubicBezTo>
                      <a:pt x="149225" y="1059827"/>
                      <a:pt x="142252" y="1066800"/>
                      <a:pt x="133884" y="1066800"/>
                    </a:cubicBezTo>
                    <a:cubicBezTo>
                      <a:pt x="133884" y="1066800"/>
                      <a:pt x="133884" y="1066800"/>
                      <a:pt x="15341" y="1066800"/>
                    </a:cubicBezTo>
                    <a:cubicBezTo>
                      <a:pt x="6973" y="1066800"/>
                      <a:pt x="0" y="1059827"/>
                      <a:pt x="0" y="1051459"/>
                    </a:cubicBezTo>
                    <a:lnTo>
                      <a:pt x="0" y="932916"/>
                    </a:lnTo>
                    <a:cubicBezTo>
                      <a:pt x="0" y="924548"/>
                      <a:pt x="6973" y="917575"/>
                      <a:pt x="15341" y="917575"/>
                    </a:cubicBezTo>
                    <a:close/>
                    <a:moveTo>
                      <a:pt x="346075" y="725488"/>
                    </a:moveTo>
                    <a:cubicBezTo>
                      <a:pt x="346075" y="725488"/>
                      <a:pt x="346075" y="725488"/>
                      <a:pt x="346075" y="769233"/>
                    </a:cubicBezTo>
                    <a:cubicBezTo>
                      <a:pt x="350949" y="769938"/>
                      <a:pt x="354431" y="769938"/>
                      <a:pt x="357216" y="769938"/>
                    </a:cubicBezTo>
                    <a:cubicBezTo>
                      <a:pt x="366964" y="769938"/>
                      <a:pt x="374623" y="767821"/>
                      <a:pt x="378800" y="764294"/>
                    </a:cubicBezTo>
                    <a:cubicBezTo>
                      <a:pt x="383674" y="760766"/>
                      <a:pt x="385763" y="755121"/>
                      <a:pt x="385763" y="746655"/>
                    </a:cubicBezTo>
                    <a:cubicBezTo>
                      <a:pt x="385763" y="739599"/>
                      <a:pt x="383674" y="733955"/>
                      <a:pt x="379497" y="730427"/>
                    </a:cubicBezTo>
                    <a:cubicBezTo>
                      <a:pt x="375319" y="726899"/>
                      <a:pt x="367660" y="725488"/>
                      <a:pt x="357216" y="725488"/>
                    </a:cubicBezTo>
                    <a:cubicBezTo>
                      <a:pt x="357216" y="725488"/>
                      <a:pt x="357216" y="725488"/>
                      <a:pt x="346075" y="725488"/>
                    </a:cubicBezTo>
                    <a:close/>
                    <a:moveTo>
                      <a:pt x="346075" y="676275"/>
                    </a:moveTo>
                    <a:cubicBezTo>
                      <a:pt x="346075" y="676275"/>
                      <a:pt x="346075" y="676275"/>
                      <a:pt x="346075" y="707335"/>
                    </a:cubicBezTo>
                    <a:cubicBezTo>
                      <a:pt x="349453" y="708025"/>
                      <a:pt x="352831" y="708025"/>
                      <a:pt x="356884" y="708025"/>
                    </a:cubicBezTo>
                    <a:cubicBezTo>
                      <a:pt x="375799" y="708025"/>
                      <a:pt x="377825" y="698362"/>
                      <a:pt x="377825" y="690770"/>
                    </a:cubicBezTo>
                    <a:cubicBezTo>
                      <a:pt x="377825" y="684558"/>
                      <a:pt x="375799" y="676275"/>
                      <a:pt x="358235" y="676275"/>
                    </a:cubicBezTo>
                    <a:cubicBezTo>
                      <a:pt x="354182" y="676275"/>
                      <a:pt x="350128" y="676275"/>
                      <a:pt x="346075" y="676275"/>
                    </a:cubicBezTo>
                    <a:close/>
                    <a:moveTo>
                      <a:pt x="358211" y="655638"/>
                    </a:moveTo>
                    <a:cubicBezTo>
                      <a:pt x="371347" y="655638"/>
                      <a:pt x="381717" y="658416"/>
                      <a:pt x="388630" y="664667"/>
                    </a:cubicBezTo>
                    <a:cubicBezTo>
                      <a:pt x="396235" y="670223"/>
                      <a:pt x="400383" y="678558"/>
                      <a:pt x="400383" y="689670"/>
                    </a:cubicBezTo>
                    <a:cubicBezTo>
                      <a:pt x="400383" y="696615"/>
                      <a:pt x="397617" y="702172"/>
                      <a:pt x="392778" y="707728"/>
                    </a:cubicBezTo>
                    <a:cubicBezTo>
                      <a:pt x="390013" y="710506"/>
                      <a:pt x="387939" y="712590"/>
                      <a:pt x="384482" y="714673"/>
                    </a:cubicBezTo>
                    <a:cubicBezTo>
                      <a:pt x="391395" y="716757"/>
                      <a:pt x="396926" y="720924"/>
                      <a:pt x="400383" y="725091"/>
                    </a:cubicBezTo>
                    <a:cubicBezTo>
                      <a:pt x="405222" y="731342"/>
                      <a:pt x="407987" y="739676"/>
                      <a:pt x="407987" y="749400"/>
                    </a:cubicBezTo>
                    <a:cubicBezTo>
                      <a:pt x="407987" y="761207"/>
                      <a:pt x="403148" y="770930"/>
                      <a:pt x="394852" y="778570"/>
                    </a:cubicBezTo>
                    <a:cubicBezTo>
                      <a:pt x="385865" y="785515"/>
                      <a:pt x="374803" y="788988"/>
                      <a:pt x="360977" y="788988"/>
                    </a:cubicBezTo>
                    <a:cubicBezTo>
                      <a:pt x="360977" y="788988"/>
                      <a:pt x="360977" y="788988"/>
                      <a:pt x="322262" y="788988"/>
                    </a:cubicBezTo>
                    <a:cubicBezTo>
                      <a:pt x="322262" y="788988"/>
                      <a:pt x="322262" y="788988"/>
                      <a:pt x="322262" y="657027"/>
                    </a:cubicBezTo>
                    <a:cubicBezTo>
                      <a:pt x="322262" y="657027"/>
                      <a:pt x="322262" y="657027"/>
                      <a:pt x="325028" y="657027"/>
                    </a:cubicBezTo>
                    <a:cubicBezTo>
                      <a:pt x="340237" y="656333"/>
                      <a:pt x="351298" y="655638"/>
                      <a:pt x="358211" y="655638"/>
                    </a:cubicBezTo>
                    <a:close/>
                    <a:moveTo>
                      <a:pt x="15341" y="647700"/>
                    </a:moveTo>
                    <a:cubicBezTo>
                      <a:pt x="15341" y="647700"/>
                      <a:pt x="15341" y="647700"/>
                      <a:pt x="105294" y="647700"/>
                    </a:cubicBezTo>
                    <a:cubicBezTo>
                      <a:pt x="105294" y="647700"/>
                      <a:pt x="105294" y="647700"/>
                      <a:pt x="74612" y="678382"/>
                    </a:cubicBezTo>
                    <a:cubicBezTo>
                      <a:pt x="74612" y="678382"/>
                      <a:pt x="74612" y="678382"/>
                      <a:pt x="30682" y="678382"/>
                    </a:cubicBezTo>
                    <a:cubicBezTo>
                      <a:pt x="30682" y="678382"/>
                      <a:pt x="30682" y="678382"/>
                      <a:pt x="30682" y="766243"/>
                    </a:cubicBezTo>
                    <a:cubicBezTo>
                      <a:pt x="30682" y="766243"/>
                      <a:pt x="30682" y="766243"/>
                      <a:pt x="118543" y="766243"/>
                    </a:cubicBezTo>
                    <a:cubicBezTo>
                      <a:pt x="118543" y="766243"/>
                      <a:pt x="118543" y="766243"/>
                      <a:pt x="118543" y="762757"/>
                    </a:cubicBezTo>
                    <a:cubicBezTo>
                      <a:pt x="118543" y="762757"/>
                      <a:pt x="118543" y="762757"/>
                      <a:pt x="149225" y="732075"/>
                    </a:cubicBezTo>
                    <a:cubicBezTo>
                      <a:pt x="149225" y="732075"/>
                      <a:pt x="149225" y="732075"/>
                      <a:pt x="149225" y="781584"/>
                    </a:cubicBezTo>
                    <a:cubicBezTo>
                      <a:pt x="149225" y="789952"/>
                      <a:pt x="142252" y="796925"/>
                      <a:pt x="133884" y="796925"/>
                    </a:cubicBezTo>
                    <a:cubicBezTo>
                      <a:pt x="133884" y="796925"/>
                      <a:pt x="133884" y="796925"/>
                      <a:pt x="15341" y="796925"/>
                    </a:cubicBezTo>
                    <a:cubicBezTo>
                      <a:pt x="6973" y="796925"/>
                      <a:pt x="0" y="789952"/>
                      <a:pt x="0" y="781584"/>
                    </a:cubicBezTo>
                    <a:lnTo>
                      <a:pt x="0" y="663041"/>
                    </a:lnTo>
                    <a:cubicBezTo>
                      <a:pt x="0" y="654673"/>
                      <a:pt x="6973" y="647700"/>
                      <a:pt x="15341" y="647700"/>
                    </a:cubicBezTo>
                    <a:close/>
                    <a:moveTo>
                      <a:pt x="365125" y="425450"/>
                    </a:moveTo>
                    <a:lnTo>
                      <a:pt x="350837" y="469900"/>
                    </a:lnTo>
                    <a:lnTo>
                      <a:pt x="379412" y="469900"/>
                    </a:lnTo>
                    <a:close/>
                    <a:moveTo>
                      <a:pt x="361950" y="381000"/>
                    </a:moveTo>
                    <a:lnTo>
                      <a:pt x="369888" y="381000"/>
                    </a:lnTo>
                    <a:lnTo>
                      <a:pt x="420688" y="514350"/>
                    </a:lnTo>
                    <a:lnTo>
                      <a:pt x="395288" y="514350"/>
                    </a:lnTo>
                    <a:lnTo>
                      <a:pt x="385763" y="487363"/>
                    </a:lnTo>
                    <a:lnTo>
                      <a:pt x="342900" y="487363"/>
                    </a:lnTo>
                    <a:lnTo>
                      <a:pt x="334963" y="514350"/>
                    </a:lnTo>
                    <a:lnTo>
                      <a:pt x="307975" y="514350"/>
                    </a:lnTo>
                    <a:close/>
                    <a:moveTo>
                      <a:pt x="15341" y="373063"/>
                    </a:moveTo>
                    <a:cubicBezTo>
                      <a:pt x="15341" y="373063"/>
                      <a:pt x="15341" y="373063"/>
                      <a:pt x="105294" y="373063"/>
                    </a:cubicBezTo>
                    <a:cubicBezTo>
                      <a:pt x="105294" y="373063"/>
                      <a:pt x="105294" y="373063"/>
                      <a:pt x="74612" y="403602"/>
                    </a:cubicBezTo>
                    <a:cubicBezTo>
                      <a:pt x="74612" y="403602"/>
                      <a:pt x="74612" y="403602"/>
                      <a:pt x="30682" y="403602"/>
                    </a:cubicBezTo>
                    <a:cubicBezTo>
                      <a:pt x="30682" y="403602"/>
                      <a:pt x="30682" y="403602"/>
                      <a:pt x="30682" y="491749"/>
                    </a:cubicBezTo>
                    <a:cubicBezTo>
                      <a:pt x="30682" y="491749"/>
                      <a:pt x="30682" y="491749"/>
                      <a:pt x="118543" y="491749"/>
                    </a:cubicBezTo>
                    <a:cubicBezTo>
                      <a:pt x="118543" y="491749"/>
                      <a:pt x="118543" y="491749"/>
                      <a:pt x="118543" y="487584"/>
                    </a:cubicBezTo>
                    <a:cubicBezTo>
                      <a:pt x="118543" y="487584"/>
                      <a:pt x="118543" y="487584"/>
                      <a:pt x="149225" y="457045"/>
                    </a:cubicBezTo>
                    <a:cubicBezTo>
                      <a:pt x="149225" y="457045"/>
                      <a:pt x="149225" y="457045"/>
                      <a:pt x="149225" y="507018"/>
                    </a:cubicBezTo>
                    <a:cubicBezTo>
                      <a:pt x="149225" y="515347"/>
                      <a:pt x="142252" y="522288"/>
                      <a:pt x="133884" y="522288"/>
                    </a:cubicBezTo>
                    <a:cubicBezTo>
                      <a:pt x="133884" y="522288"/>
                      <a:pt x="133884" y="522288"/>
                      <a:pt x="15341" y="522288"/>
                    </a:cubicBezTo>
                    <a:cubicBezTo>
                      <a:pt x="6973" y="522288"/>
                      <a:pt x="0" y="515347"/>
                      <a:pt x="0" y="507018"/>
                    </a:cubicBezTo>
                    <a:cubicBezTo>
                      <a:pt x="0" y="507018"/>
                      <a:pt x="0" y="507018"/>
                      <a:pt x="0" y="388332"/>
                    </a:cubicBezTo>
                    <a:cubicBezTo>
                      <a:pt x="0" y="380004"/>
                      <a:pt x="6973" y="373063"/>
                      <a:pt x="15341" y="373063"/>
                    </a:cubicBezTo>
                    <a:close/>
                    <a:moveTo>
                      <a:pt x="215900" y="30163"/>
                    </a:moveTo>
                    <a:cubicBezTo>
                      <a:pt x="208288" y="30163"/>
                      <a:pt x="201369" y="31589"/>
                      <a:pt x="194449" y="33727"/>
                    </a:cubicBezTo>
                    <a:cubicBezTo>
                      <a:pt x="180609" y="39429"/>
                      <a:pt x="168845" y="50833"/>
                      <a:pt x="161925" y="65088"/>
                    </a:cubicBezTo>
                    <a:cubicBezTo>
                      <a:pt x="161925" y="65088"/>
                      <a:pt x="161925" y="65088"/>
                      <a:pt x="269875" y="65088"/>
                    </a:cubicBezTo>
                    <a:cubicBezTo>
                      <a:pt x="262955" y="50833"/>
                      <a:pt x="251192" y="39429"/>
                      <a:pt x="237352" y="33727"/>
                    </a:cubicBezTo>
                    <a:cubicBezTo>
                      <a:pt x="230432" y="31589"/>
                      <a:pt x="223512" y="30163"/>
                      <a:pt x="215900" y="30163"/>
                    </a:cubicBezTo>
                    <a:close/>
                    <a:moveTo>
                      <a:pt x="215900" y="0"/>
                    </a:moveTo>
                    <a:cubicBezTo>
                      <a:pt x="244296" y="0"/>
                      <a:pt x="269921" y="13196"/>
                      <a:pt x="286543" y="34032"/>
                    </a:cubicBezTo>
                    <a:cubicBezTo>
                      <a:pt x="293469" y="43061"/>
                      <a:pt x="299010" y="53479"/>
                      <a:pt x="302473" y="64592"/>
                    </a:cubicBezTo>
                    <a:cubicBezTo>
                      <a:pt x="302473" y="64592"/>
                      <a:pt x="302473" y="64592"/>
                      <a:pt x="350261" y="64592"/>
                    </a:cubicBezTo>
                    <a:cubicBezTo>
                      <a:pt x="353724" y="64592"/>
                      <a:pt x="357187" y="67370"/>
                      <a:pt x="357187" y="71537"/>
                    </a:cubicBezTo>
                    <a:cubicBezTo>
                      <a:pt x="357187" y="71537"/>
                      <a:pt x="357187" y="71537"/>
                      <a:pt x="357187" y="111125"/>
                    </a:cubicBezTo>
                    <a:cubicBezTo>
                      <a:pt x="357187" y="111125"/>
                      <a:pt x="357187" y="111125"/>
                      <a:pt x="357187" y="141685"/>
                    </a:cubicBezTo>
                    <a:cubicBezTo>
                      <a:pt x="357187" y="141685"/>
                      <a:pt x="357187" y="141685"/>
                      <a:pt x="357187" y="173633"/>
                    </a:cubicBezTo>
                    <a:cubicBezTo>
                      <a:pt x="357187" y="181968"/>
                      <a:pt x="350261" y="188913"/>
                      <a:pt x="341950" y="188913"/>
                    </a:cubicBezTo>
                    <a:cubicBezTo>
                      <a:pt x="341950" y="188913"/>
                      <a:pt x="341950" y="188913"/>
                      <a:pt x="89849" y="188913"/>
                    </a:cubicBezTo>
                    <a:cubicBezTo>
                      <a:pt x="81538" y="188913"/>
                      <a:pt x="74612" y="181968"/>
                      <a:pt x="74612" y="173633"/>
                    </a:cubicBezTo>
                    <a:cubicBezTo>
                      <a:pt x="74612" y="173633"/>
                      <a:pt x="74612" y="173633"/>
                      <a:pt x="74612" y="141685"/>
                    </a:cubicBezTo>
                    <a:cubicBezTo>
                      <a:pt x="74612" y="141685"/>
                      <a:pt x="74612" y="141685"/>
                      <a:pt x="74612" y="111125"/>
                    </a:cubicBezTo>
                    <a:cubicBezTo>
                      <a:pt x="74612" y="111125"/>
                      <a:pt x="74612" y="111125"/>
                      <a:pt x="74612" y="71537"/>
                    </a:cubicBezTo>
                    <a:cubicBezTo>
                      <a:pt x="74612" y="67370"/>
                      <a:pt x="78075" y="64592"/>
                      <a:pt x="81538" y="64592"/>
                    </a:cubicBezTo>
                    <a:cubicBezTo>
                      <a:pt x="81538" y="64592"/>
                      <a:pt x="81538" y="64592"/>
                      <a:pt x="129327" y="64592"/>
                    </a:cubicBezTo>
                    <a:cubicBezTo>
                      <a:pt x="132789" y="53479"/>
                      <a:pt x="138330" y="43061"/>
                      <a:pt x="145256" y="34032"/>
                    </a:cubicBezTo>
                    <a:cubicBezTo>
                      <a:pt x="161878" y="13196"/>
                      <a:pt x="187504" y="0"/>
                      <a:pt x="21590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28" name="Picture 27" descr="Logo, icon&#10;&#10;Description automatically generated">
            <a:extLst>
              <a:ext uri="{FF2B5EF4-FFF2-40B4-BE49-F238E27FC236}">
                <a16:creationId xmlns:a16="http://schemas.microsoft.com/office/drawing/2014/main" id="{B614DC65-C476-49E5-9A89-227443E97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62" y="2192282"/>
            <a:ext cx="483440" cy="483440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DB4C92F7-554B-4C3C-A375-8AD58843F6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48518" y="1274580"/>
            <a:ext cx="484632" cy="484632"/>
          </a:xfrm>
          <a:prstGeom prst="rect">
            <a:avLst/>
          </a:prstGeom>
        </p:spPr>
      </p:pic>
      <p:pic>
        <p:nvPicPr>
          <p:cNvPr id="32" name="Picture 31" descr="Icon&#10;&#10;Description automatically generated">
            <a:extLst>
              <a:ext uri="{FF2B5EF4-FFF2-40B4-BE49-F238E27FC236}">
                <a16:creationId xmlns:a16="http://schemas.microsoft.com/office/drawing/2014/main" id="{F2A15CFD-C889-4D65-BA91-06E085FF33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8545" y="4386586"/>
            <a:ext cx="484632" cy="484632"/>
          </a:xfrm>
          <a:prstGeom prst="rect">
            <a:avLst/>
          </a:prstGeom>
        </p:spPr>
      </p:pic>
      <p:pic>
        <p:nvPicPr>
          <p:cNvPr id="33" name="Picture 32" descr="Icon&#10;&#10;Description automatically generated">
            <a:extLst>
              <a:ext uri="{FF2B5EF4-FFF2-40B4-BE49-F238E27FC236}">
                <a16:creationId xmlns:a16="http://schemas.microsoft.com/office/drawing/2014/main" id="{589AA5B4-003A-4C0A-B05E-F56BCE374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395" y="5225594"/>
            <a:ext cx="484632" cy="48463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9F645F0-7121-4361-BE60-2BCDB85A64B1}"/>
              </a:ext>
            </a:extLst>
          </p:cNvPr>
          <p:cNvSpPr txBox="1"/>
          <p:nvPr/>
        </p:nvSpPr>
        <p:spPr>
          <a:xfrm>
            <a:off x="6011008" y="676374"/>
            <a:ext cx="1223412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Red</a:t>
            </a:r>
            <a:r>
              <a:rPr lang="en-US" sz="1200" dirty="0">
                <a:solidFill>
                  <a:schemeClr val="tx1"/>
                </a:solidFill>
              </a:rPr>
              <a:t>=Key issues</a:t>
            </a:r>
          </a:p>
        </p:txBody>
      </p:sp>
    </p:spTree>
    <p:extLst>
      <p:ext uri="{BB962C8B-B14F-4D97-AF65-F5344CB8AC3E}">
        <p14:creationId xmlns:p14="http://schemas.microsoft.com/office/powerpoint/2010/main" val="255592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9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Guardrails, Objectives &amp; Problem statement</a:t>
            </a:r>
            <a:r>
              <a:rPr lang="en-US" sz="1846" dirty="0">
                <a:solidFill>
                  <a:schemeClr val="tx1"/>
                </a:solidFill>
              </a:rPr>
              <a:t>	</a:t>
            </a:r>
            <a:r>
              <a:rPr lang="en-US" sz="1846" dirty="0">
                <a:solidFill>
                  <a:srgbClr val="7F7F7F"/>
                </a:solidFill>
              </a:rPr>
              <a:t>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575757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bg2">
                    <a:lumMod val="50000"/>
                  </a:schemeClr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3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1B378E7-6A6F-4E89-8649-E912BB8E02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18431" y="3444681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FA46-F9B4-49F4-95A1-569DBBD9FBA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18431" y="3444681"/>
            <a:ext cx="225512" cy="2250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7523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475665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08" name="think-cell Slide" r:id="rId6" imgW="592" imgH="591" progId="TCLayout.ActiveDocument.1">
                  <p:embed/>
                </p:oleObj>
              </mc:Choice>
              <mc:Fallback>
                <p:oleObj name="think-cell Slide" r:id="rId6" imgW="592" imgH="591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 err="1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443198"/>
          </a:xfrm>
        </p:spPr>
        <p:txBody>
          <a:bodyPr vert="horz">
            <a:spAutoFit/>
          </a:bodyPr>
          <a:lstStyle/>
          <a:p>
            <a:pPr>
              <a:buSzPts val="2400"/>
            </a:pPr>
            <a:r>
              <a:rPr lang="en-US" sz="3200" dirty="0"/>
              <a:t>How do we improve? Design Thinking Session Structure </a:t>
            </a:r>
            <a:endParaRPr lang="en-US" sz="3200" dirty="0">
              <a:solidFill>
                <a:srgbClr val="575757">
                  <a:lumMod val="100000"/>
                </a:srgbClr>
              </a:solidFill>
            </a:endParaRPr>
          </a:p>
        </p:txBody>
      </p:sp>
      <p:sp>
        <p:nvSpPr>
          <p:cNvPr id="57" name="ee4pContent1"/>
          <p:cNvSpPr txBox="1"/>
          <p:nvPr/>
        </p:nvSpPr>
        <p:spPr>
          <a:xfrm>
            <a:off x="909564" y="5671899"/>
            <a:ext cx="2432847" cy="801472"/>
          </a:xfrm>
          <a:prstGeom prst="rect">
            <a:avLst/>
          </a:prstGeom>
          <a:ln cap="rnd">
            <a:noFill/>
          </a:ln>
        </p:spPr>
        <p:txBody>
          <a:bodyPr vert="horz" lIns="0" tIns="0" rIns="18000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800" dirty="0">
                <a:solidFill>
                  <a:srgbClr val="575757"/>
                </a:solidFill>
                <a:latin typeface="+mn-lt"/>
              </a:rPr>
              <a:t>Identified pain points by theme, place in the journey, and learner archetype</a:t>
            </a:r>
          </a:p>
        </p:txBody>
      </p:sp>
      <p:sp>
        <p:nvSpPr>
          <p:cNvPr id="62" name="Oval 61"/>
          <p:cNvSpPr/>
          <p:nvPr/>
        </p:nvSpPr>
        <p:spPr>
          <a:xfrm>
            <a:off x="8745304" y="2232367"/>
            <a:ext cx="2641417" cy="2641416"/>
          </a:xfrm>
          <a:prstGeom prst="ellipse">
            <a:avLst/>
          </a:prstGeom>
          <a:noFill/>
          <a:ln w="20320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100" err="1">
              <a:solidFill>
                <a:srgbClr val="FFFFFF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805279" y="2232367"/>
            <a:ext cx="2641417" cy="2641416"/>
          </a:xfrm>
          <a:prstGeom prst="ellipse">
            <a:avLst/>
          </a:prstGeom>
          <a:noFill/>
          <a:ln w="20320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100" err="1">
              <a:solidFill>
                <a:srgbClr val="FFFFFF"/>
              </a:solidFill>
            </a:endParaRPr>
          </a:p>
        </p:txBody>
      </p:sp>
      <p:sp>
        <p:nvSpPr>
          <p:cNvPr id="69" name="Oval 68"/>
          <p:cNvSpPr/>
          <p:nvPr/>
        </p:nvSpPr>
        <p:spPr>
          <a:xfrm>
            <a:off x="3449587" y="2232367"/>
            <a:ext cx="2641417" cy="2641416"/>
          </a:xfrm>
          <a:prstGeom prst="ellipse">
            <a:avLst/>
          </a:prstGeom>
          <a:noFill/>
          <a:ln w="20320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100" err="1">
              <a:solidFill>
                <a:srgbClr val="FFFFFF"/>
              </a:solidFill>
            </a:endParaRPr>
          </a:p>
        </p:txBody>
      </p:sp>
      <p:sp>
        <p:nvSpPr>
          <p:cNvPr id="71" name="Oval 70"/>
          <p:cNvSpPr/>
          <p:nvPr/>
        </p:nvSpPr>
        <p:spPr>
          <a:xfrm>
            <a:off x="6091004" y="2232367"/>
            <a:ext cx="2641417" cy="2641416"/>
          </a:xfrm>
          <a:prstGeom prst="ellipse">
            <a:avLst/>
          </a:prstGeom>
          <a:noFill/>
          <a:ln w="203200" cap="rnd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100" err="1">
              <a:solidFill>
                <a:srgbClr val="FFFFFF"/>
              </a:solidFill>
            </a:endParaRPr>
          </a:p>
        </p:txBody>
      </p:sp>
      <p:sp>
        <p:nvSpPr>
          <p:cNvPr id="72" name="Arc 71"/>
          <p:cNvSpPr/>
          <p:nvPr/>
        </p:nvSpPr>
        <p:spPr>
          <a:xfrm>
            <a:off x="805279" y="2232367"/>
            <a:ext cx="2642105" cy="2597736"/>
          </a:xfrm>
          <a:prstGeom prst="arc">
            <a:avLst>
              <a:gd name="adj1" fmla="val 10831901"/>
              <a:gd name="adj2" fmla="val 0"/>
            </a:avLst>
          </a:prstGeom>
          <a:ln w="225425" cap="rnd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7F7F7F"/>
              </a:solidFill>
            </a:endParaRPr>
          </a:p>
        </p:txBody>
      </p:sp>
      <p:sp>
        <p:nvSpPr>
          <p:cNvPr id="73" name="Arc 72"/>
          <p:cNvSpPr/>
          <p:nvPr/>
        </p:nvSpPr>
        <p:spPr>
          <a:xfrm flipV="1">
            <a:off x="3448901" y="2276047"/>
            <a:ext cx="2642105" cy="2597736"/>
          </a:xfrm>
          <a:prstGeom prst="arc">
            <a:avLst>
              <a:gd name="adj1" fmla="val 10831901"/>
              <a:gd name="adj2" fmla="val 0"/>
            </a:avLst>
          </a:prstGeom>
          <a:ln w="225425" cap="rnd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4" name="Arc 73"/>
          <p:cNvSpPr/>
          <p:nvPr/>
        </p:nvSpPr>
        <p:spPr>
          <a:xfrm>
            <a:off x="6090660" y="2232367"/>
            <a:ext cx="2642105" cy="2597736"/>
          </a:xfrm>
          <a:prstGeom prst="arc">
            <a:avLst>
              <a:gd name="adj1" fmla="val 10831901"/>
              <a:gd name="adj2" fmla="val 0"/>
            </a:avLst>
          </a:prstGeom>
          <a:ln w="225425" cap="rnd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5" name="TextBox 74"/>
          <p:cNvSpPr txBox="1"/>
          <p:nvPr/>
        </p:nvSpPr>
        <p:spPr>
          <a:xfrm>
            <a:off x="9032703" y="2862179"/>
            <a:ext cx="2066618" cy="67710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solidFill>
                  <a:srgbClr val="575757"/>
                </a:solidFill>
              </a:rPr>
              <a:t>How do we test our hypotheses?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6391554" y="3349870"/>
            <a:ext cx="2105908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solidFill>
                  <a:srgbClr val="575757"/>
                </a:solidFill>
              </a:rPr>
              <a:t>How do we prioritize these improvements?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3574393" y="2871621"/>
            <a:ext cx="2415171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solidFill>
                  <a:srgbClr val="575757"/>
                </a:solidFill>
              </a:rPr>
              <a:t>How do we improve these pain points?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53107" y="3466665"/>
            <a:ext cx="2331357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600"/>
              </a:spcBef>
              <a:spcAft>
                <a:spcPts val="300"/>
              </a:spcAft>
            </a:pPr>
            <a:r>
              <a:rPr lang="en-US" sz="2200" dirty="0">
                <a:solidFill>
                  <a:srgbClr val="575757"/>
                </a:solidFill>
              </a:rPr>
              <a:t>What are the pain points identified by Merge?</a:t>
            </a:r>
          </a:p>
        </p:txBody>
      </p:sp>
      <p:sp>
        <p:nvSpPr>
          <p:cNvPr id="90" name="Arc 89"/>
          <p:cNvSpPr/>
          <p:nvPr/>
        </p:nvSpPr>
        <p:spPr>
          <a:xfrm flipV="1">
            <a:off x="8732101" y="2276047"/>
            <a:ext cx="2642105" cy="2597736"/>
          </a:xfrm>
          <a:prstGeom prst="arc">
            <a:avLst>
              <a:gd name="adj1" fmla="val 10831901"/>
              <a:gd name="adj2" fmla="val 0"/>
            </a:avLst>
          </a:prstGeom>
          <a:noFill/>
          <a:ln w="225425" cap="rnd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5E7E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91" name="TextBox 90"/>
          <p:cNvSpPr txBox="1"/>
          <p:nvPr/>
        </p:nvSpPr>
        <p:spPr>
          <a:xfrm>
            <a:off x="1940208" y="2675662"/>
            <a:ext cx="1203896" cy="49244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600" dirty="0">
                <a:solidFill>
                  <a:srgbClr val="29BA74"/>
                </a:solidFill>
              </a:rPr>
              <a:t>Merge Report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500941" y="4000899"/>
            <a:ext cx="1203896" cy="49244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600" dirty="0">
                <a:solidFill>
                  <a:srgbClr val="29BA74"/>
                </a:solidFill>
              </a:rPr>
              <a:t>Design Thinking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047594" y="2675662"/>
            <a:ext cx="1311267" cy="49244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600" dirty="0">
                <a:solidFill>
                  <a:srgbClr val="29BA74"/>
                </a:solidFill>
              </a:rPr>
              <a:t>Priority Exercise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9976620" y="4158215"/>
            <a:ext cx="1311267" cy="24622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>
              <a:spcBef>
                <a:spcPts val="600"/>
              </a:spcBef>
              <a:spcAft>
                <a:spcPts val="300"/>
              </a:spcAft>
            </a:pPr>
            <a:r>
              <a:rPr lang="en-US" sz="1600" dirty="0">
                <a:solidFill>
                  <a:srgbClr val="29BA74"/>
                </a:solidFill>
              </a:rPr>
              <a:t>Survey</a:t>
            </a:r>
          </a:p>
        </p:txBody>
      </p:sp>
      <p:grpSp>
        <p:nvGrpSpPr>
          <p:cNvPr id="115" name="bcgBugs_GrowthChart"/>
          <p:cNvGrpSpPr>
            <a:grpSpLocks noChangeAspect="1"/>
          </p:cNvGrpSpPr>
          <p:nvPr/>
        </p:nvGrpSpPr>
        <p:grpSpPr bwMode="auto">
          <a:xfrm>
            <a:off x="9446880" y="4052726"/>
            <a:ext cx="456753" cy="457200"/>
            <a:chOff x="2818" y="1137"/>
            <a:chExt cx="2044" cy="2046"/>
          </a:xfrm>
        </p:grpSpPr>
        <p:sp>
          <p:nvSpPr>
            <p:cNvPr id="116" name="AutoShape 3"/>
            <p:cNvSpPr>
              <a:spLocks noChangeAspect="1" noChangeArrowheads="1" noTextEdit="1"/>
            </p:cNvSpPr>
            <p:nvPr/>
          </p:nvSpPr>
          <p:spPr bwMode="auto">
            <a:xfrm>
              <a:off x="2818" y="1137"/>
              <a:ext cx="2044" cy="2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6"/>
            <p:cNvSpPr>
              <a:spLocks noEditPoints="1"/>
            </p:cNvSpPr>
            <p:nvPr/>
          </p:nvSpPr>
          <p:spPr bwMode="auto">
            <a:xfrm>
              <a:off x="3064" y="1383"/>
              <a:ext cx="1555" cy="1556"/>
            </a:xfrm>
            <a:custGeom>
              <a:avLst/>
              <a:gdLst>
                <a:gd name="T0" fmla="*/ 162 w 760"/>
                <a:gd name="T1" fmla="*/ 464 h 760"/>
                <a:gd name="T2" fmla="*/ 162 w 760"/>
                <a:gd name="T3" fmla="*/ 738 h 760"/>
                <a:gd name="T4" fmla="*/ 140 w 760"/>
                <a:gd name="T5" fmla="*/ 760 h 760"/>
                <a:gd name="T6" fmla="*/ 22 w 760"/>
                <a:gd name="T7" fmla="*/ 760 h 760"/>
                <a:gd name="T8" fmla="*/ 0 w 760"/>
                <a:gd name="T9" fmla="*/ 738 h 760"/>
                <a:gd name="T10" fmla="*/ 0 w 760"/>
                <a:gd name="T11" fmla="*/ 464 h 760"/>
                <a:gd name="T12" fmla="*/ 22 w 760"/>
                <a:gd name="T13" fmla="*/ 442 h 760"/>
                <a:gd name="T14" fmla="*/ 140 w 760"/>
                <a:gd name="T15" fmla="*/ 442 h 760"/>
                <a:gd name="T16" fmla="*/ 162 w 760"/>
                <a:gd name="T17" fmla="*/ 464 h 760"/>
                <a:gd name="T18" fmla="*/ 340 w 760"/>
                <a:gd name="T19" fmla="*/ 318 h 760"/>
                <a:gd name="T20" fmla="*/ 221 w 760"/>
                <a:gd name="T21" fmla="*/ 318 h 760"/>
                <a:gd name="T22" fmla="*/ 199 w 760"/>
                <a:gd name="T23" fmla="*/ 340 h 760"/>
                <a:gd name="T24" fmla="*/ 199 w 760"/>
                <a:gd name="T25" fmla="*/ 738 h 760"/>
                <a:gd name="T26" fmla="*/ 221 w 760"/>
                <a:gd name="T27" fmla="*/ 760 h 760"/>
                <a:gd name="T28" fmla="*/ 340 w 760"/>
                <a:gd name="T29" fmla="*/ 760 h 760"/>
                <a:gd name="T30" fmla="*/ 362 w 760"/>
                <a:gd name="T31" fmla="*/ 738 h 760"/>
                <a:gd name="T32" fmla="*/ 362 w 760"/>
                <a:gd name="T33" fmla="*/ 340 h 760"/>
                <a:gd name="T34" fmla="*/ 340 w 760"/>
                <a:gd name="T35" fmla="*/ 318 h 760"/>
                <a:gd name="T36" fmla="*/ 539 w 760"/>
                <a:gd name="T37" fmla="*/ 179 h 760"/>
                <a:gd name="T38" fmla="*/ 420 w 760"/>
                <a:gd name="T39" fmla="*/ 179 h 760"/>
                <a:gd name="T40" fmla="*/ 398 w 760"/>
                <a:gd name="T41" fmla="*/ 201 h 760"/>
                <a:gd name="T42" fmla="*/ 398 w 760"/>
                <a:gd name="T43" fmla="*/ 738 h 760"/>
                <a:gd name="T44" fmla="*/ 420 w 760"/>
                <a:gd name="T45" fmla="*/ 760 h 760"/>
                <a:gd name="T46" fmla="*/ 539 w 760"/>
                <a:gd name="T47" fmla="*/ 760 h 760"/>
                <a:gd name="T48" fmla="*/ 561 w 760"/>
                <a:gd name="T49" fmla="*/ 738 h 760"/>
                <a:gd name="T50" fmla="*/ 561 w 760"/>
                <a:gd name="T51" fmla="*/ 201 h 760"/>
                <a:gd name="T52" fmla="*/ 539 w 760"/>
                <a:gd name="T53" fmla="*/ 179 h 760"/>
                <a:gd name="T54" fmla="*/ 738 w 760"/>
                <a:gd name="T55" fmla="*/ 0 h 760"/>
                <a:gd name="T56" fmla="*/ 620 w 760"/>
                <a:gd name="T57" fmla="*/ 0 h 760"/>
                <a:gd name="T58" fmla="*/ 598 w 760"/>
                <a:gd name="T59" fmla="*/ 22 h 760"/>
                <a:gd name="T60" fmla="*/ 598 w 760"/>
                <a:gd name="T61" fmla="*/ 738 h 760"/>
                <a:gd name="T62" fmla="*/ 620 w 760"/>
                <a:gd name="T63" fmla="*/ 760 h 760"/>
                <a:gd name="T64" fmla="*/ 738 w 760"/>
                <a:gd name="T65" fmla="*/ 760 h 760"/>
                <a:gd name="T66" fmla="*/ 760 w 760"/>
                <a:gd name="T67" fmla="*/ 738 h 760"/>
                <a:gd name="T68" fmla="*/ 760 w 760"/>
                <a:gd name="T69" fmla="*/ 22 h 760"/>
                <a:gd name="T70" fmla="*/ 738 w 760"/>
                <a:gd name="T71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0" h="760">
                  <a:moveTo>
                    <a:pt x="162" y="464"/>
                  </a:moveTo>
                  <a:cubicBezTo>
                    <a:pt x="162" y="738"/>
                    <a:pt x="162" y="738"/>
                    <a:pt x="162" y="738"/>
                  </a:cubicBezTo>
                  <a:cubicBezTo>
                    <a:pt x="162" y="751"/>
                    <a:pt x="152" y="760"/>
                    <a:pt x="140" y="760"/>
                  </a:cubicBezTo>
                  <a:cubicBezTo>
                    <a:pt x="22" y="760"/>
                    <a:pt x="22" y="760"/>
                    <a:pt x="22" y="760"/>
                  </a:cubicBezTo>
                  <a:cubicBezTo>
                    <a:pt x="9" y="760"/>
                    <a:pt x="0" y="751"/>
                    <a:pt x="0" y="738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52"/>
                    <a:pt x="9" y="442"/>
                    <a:pt x="22" y="442"/>
                  </a:cubicBezTo>
                  <a:cubicBezTo>
                    <a:pt x="140" y="442"/>
                    <a:pt x="140" y="442"/>
                    <a:pt x="140" y="442"/>
                  </a:cubicBezTo>
                  <a:cubicBezTo>
                    <a:pt x="152" y="442"/>
                    <a:pt x="162" y="452"/>
                    <a:pt x="162" y="464"/>
                  </a:cubicBezTo>
                  <a:close/>
                  <a:moveTo>
                    <a:pt x="340" y="318"/>
                  </a:moveTo>
                  <a:cubicBezTo>
                    <a:pt x="221" y="318"/>
                    <a:pt x="221" y="318"/>
                    <a:pt x="221" y="318"/>
                  </a:cubicBezTo>
                  <a:cubicBezTo>
                    <a:pt x="209" y="318"/>
                    <a:pt x="199" y="328"/>
                    <a:pt x="199" y="340"/>
                  </a:cubicBezTo>
                  <a:cubicBezTo>
                    <a:pt x="199" y="738"/>
                    <a:pt x="199" y="738"/>
                    <a:pt x="199" y="738"/>
                  </a:cubicBezTo>
                  <a:cubicBezTo>
                    <a:pt x="199" y="751"/>
                    <a:pt x="209" y="760"/>
                    <a:pt x="221" y="760"/>
                  </a:cubicBezTo>
                  <a:cubicBezTo>
                    <a:pt x="340" y="760"/>
                    <a:pt x="340" y="760"/>
                    <a:pt x="340" y="760"/>
                  </a:cubicBezTo>
                  <a:cubicBezTo>
                    <a:pt x="352" y="760"/>
                    <a:pt x="362" y="751"/>
                    <a:pt x="362" y="738"/>
                  </a:cubicBezTo>
                  <a:cubicBezTo>
                    <a:pt x="362" y="340"/>
                    <a:pt x="362" y="340"/>
                    <a:pt x="362" y="340"/>
                  </a:cubicBezTo>
                  <a:cubicBezTo>
                    <a:pt x="362" y="328"/>
                    <a:pt x="352" y="318"/>
                    <a:pt x="340" y="318"/>
                  </a:cubicBezTo>
                  <a:close/>
                  <a:moveTo>
                    <a:pt x="539" y="179"/>
                  </a:moveTo>
                  <a:cubicBezTo>
                    <a:pt x="420" y="179"/>
                    <a:pt x="420" y="179"/>
                    <a:pt x="420" y="179"/>
                  </a:cubicBezTo>
                  <a:cubicBezTo>
                    <a:pt x="408" y="179"/>
                    <a:pt x="398" y="189"/>
                    <a:pt x="398" y="201"/>
                  </a:cubicBezTo>
                  <a:cubicBezTo>
                    <a:pt x="398" y="738"/>
                    <a:pt x="398" y="738"/>
                    <a:pt x="398" y="738"/>
                  </a:cubicBezTo>
                  <a:cubicBezTo>
                    <a:pt x="398" y="751"/>
                    <a:pt x="408" y="760"/>
                    <a:pt x="420" y="760"/>
                  </a:cubicBezTo>
                  <a:cubicBezTo>
                    <a:pt x="539" y="760"/>
                    <a:pt x="539" y="760"/>
                    <a:pt x="539" y="760"/>
                  </a:cubicBezTo>
                  <a:cubicBezTo>
                    <a:pt x="551" y="760"/>
                    <a:pt x="561" y="751"/>
                    <a:pt x="561" y="738"/>
                  </a:cubicBezTo>
                  <a:cubicBezTo>
                    <a:pt x="561" y="201"/>
                    <a:pt x="561" y="201"/>
                    <a:pt x="561" y="201"/>
                  </a:cubicBezTo>
                  <a:cubicBezTo>
                    <a:pt x="561" y="189"/>
                    <a:pt x="551" y="179"/>
                    <a:pt x="539" y="179"/>
                  </a:cubicBezTo>
                  <a:close/>
                  <a:moveTo>
                    <a:pt x="738" y="0"/>
                  </a:moveTo>
                  <a:cubicBezTo>
                    <a:pt x="620" y="0"/>
                    <a:pt x="620" y="0"/>
                    <a:pt x="620" y="0"/>
                  </a:cubicBezTo>
                  <a:cubicBezTo>
                    <a:pt x="608" y="0"/>
                    <a:pt x="598" y="9"/>
                    <a:pt x="598" y="22"/>
                  </a:cubicBezTo>
                  <a:cubicBezTo>
                    <a:pt x="598" y="738"/>
                    <a:pt x="598" y="738"/>
                    <a:pt x="598" y="738"/>
                  </a:cubicBezTo>
                  <a:cubicBezTo>
                    <a:pt x="598" y="751"/>
                    <a:pt x="608" y="760"/>
                    <a:pt x="620" y="760"/>
                  </a:cubicBezTo>
                  <a:cubicBezTo>
                    <a:pt x="738" y="760"/>
                    <a:pt x="738" y="760"/>
                    <a:pt x="738" y="760"/>
                  </a:cubicBezTo>
                  <a:cubicBezTo>
                    <a:pt x="751" y="760"/>
                    <a:pt x="760" y="751"/>
                    <a:pt x="760" y="738"/>
                  </a:cubicBezTo>
                  <a:cubicBezTo>
                    <a:pt x="760" y="22"/>
                    <a:pt x="760" y="22"/>
                    <a:pt x="760" y="22"/>
                  </a:cubicBezTo>
                  <a:cubicBezTo>
                    <a:pt x="760" y="9"/>
                    <a:pt x="751" y="0"/>
                    <a:pt x="73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4" name="ee4pContent1"/>
          <p:cNvSpPr txBox="1"/>
          <p:nvPr/>
        </p:nvSpPr>
        <p:spPr>
          <a:xfrm>
            <a:off x="3574393" y="5717838"/>
            <a:ext cx="2791333" cy="872098"/>
          </a:xfrm>
          <a:prstGeom prst="rect">
            <a:avLst/>
          </a:prstGeom>
          <a:ln cap="rnd">
            <a:noFill/>
          </a:ln>
        </p:spPr>
        <p:txBody>
          <a:bodyPr vert="horz" lIns="0" tIns="0" rIns="18000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800" dirty="0">
                <a:solidFill>
                  <a:srgbClr val="575757"/>
                </a:solidFill>
                <a:latin typeface="+mn-lt"/>
              </a:rPr>
              <a:t>Three breakout rooms for brainstorming on each topic and adding cards to the board</a:t>
            </a:r>
          </a:p>
        </p:txBody>
      </p:sp>
      <p:cxnSp>
        <p:nvCxnSpPr>
          <p:cNvPr id="125" name="Straight Connector 124"/>
          <p:cNvCxnSpPr/>
          <p:nvPr/>
        </p:nvCxnSpPr>
        <p:spPr>
          <a:xfrm>
            <a:off x="1120148" y="4808300"/>
            <a:ext cx="0" cy="547471"/>
          </a:xfrm>
          <a:prstGeom prst="line">
            <a:avLst/>
          </a:prstGeom>
          <a:ln w="15875" cap="rnd" cmpd="sng" algn="ctr">
            <a:solidFill>
              <a:srgbClr val="29BA7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ee4pContent1"/>
          <p:cNvSpPr txBox="1"/>
          <p:nvPr/>
        </p:nvSpPr>
        <p:spPr>
          <a:xfrm>
            <a:off x="6215264" y="5645772"/>
            <a:ext cx="2799896" cy="829737"/>
          </a:xfrm>
          <a:prstGeom prst="rect">
            <a:avLst/>
          </a:prstGeom>
          <a:ln cap="rnd">
            <a:noFill/>
          </a:ln>
        </p:spPr>
        <p:txBody>
          <a:bodyPr vert="horz" lIns="0" tIns="0" rIns="18000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800" dirty="0">
                <a:solidFill>
                  <a:srgbClr val="575757"/>
                </a:solidFill>
                <a:latin typeface="+mn-lt"/>
              </a:rPr>
              <a:t>Based on improvements identified, how do we prioritize using DF frame </a:t>
            </a:r>
          </a:p>
        </p:txBody>
      </p:sp>
      <p:sp>
        <p:nvSpPr>
          <p:cNvPr id="127" name="ee4pContent1"/>
          <p:cNvSpPr txBox="1"/>
          <p:nvPr/>
        </p:nvSpPr>
        <p:spPr>
          <a:xfrm>
            <a:off x="8918857" y="5611246"/>
            <a:ext cx="2526957" cy="862125"/>
          </a:xfrm>
          <a:prstGeom prst="rect">
            <a:avLst/>
          </a:prstGeom>
          <a:ln cap="rnd">
            <a:noFill/>
          </a:ln>
        </p:spPr>
        <p:txBody>
          <a:bodyPr vert="horz" lIns="0" tIns="0" rIns="180000" bIns="0" rtlCol="0" anchor="ctr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800" dirty="0">
                <a:solidFill>
                  <a:srgbClr val="575757"/>
                </a:solidFill>
                <a:latin typeface="+mn-lt"/>
              </a:rPr>
              <a:t>Align on Survey methodology and how to test our hypotheses</a:t>
            </a:r>
          </a:p>
        </p:txBody>
      </p:sp>
      <p:grpSp>
        <p:nvGrpSpPr>
          <p:cNvPr id="128" name="Group 127"/>
          <p:cNvGrpSpPr>
            <a:grpSpLocks noChangeAspect="1"/>
          </p:cNvGrpSpPr>
          <p:nvPr/>
        </p:nvGrpSpPr>
        <p:grpSpPr>
          <a:xfrm rot="5400000">
            <a:off x="966567" y="5294364"/>
            <a:ext cx="306910" cy="306910"/>
            <a:chOff x="982662" y="1847850"/>
            <a:chExt cx="269875" cy="269875"/>
          </a:xfrm>
        </p:grpSpPr>
        <p:sp>
          <p:nvSpPr>
            <p:cNvPr id="129" name="Oval 50"/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0" name="Freeform 51"/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3741428" y="4808300"/>
            <a:ext cx="0" cy="547471"/>
          </a:xfrm>
          <a:prstGeom prst="line">
            <a:avLst/>
          </a:prstGeom>
          <a:ln w="15875" cap="rnd" cmpd="sng" algn="ctr">
            <a:solidFill>
              <a:srgbClr val="29BA7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/>
          <p:cNvGrpSpPr>
            <a:grpSpLocks noChangeAspect="1"/>
          </p:cNvGrpSpPr>
          <p:nvPr/>
        </p:nvGrpSpPr>
        <p:grpSpPr>
          <a:xfrm rot="5400000">
            <a:off x="3587847" y="5294364"/>
            <a:ext cx="306910" cy="306910"/>
            <a:chOff x="982662" y="1847850"/>
            <a:chExt cx="269875" cy="269875"/>
          </a:xfrm>
        </p:grpSpPr>
        <p:sp>
          <p:nvSpPr>
            <p:cNvPr id="133" name="Oval 50"/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4" name="Freeform 51"/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35" name="Straight Connector 134"/>
          <p:cNvCxnSpPr/>
          <p:nvPr/>
        </p:nvCxnSpPr>
        <p:spPr>
          <a:xfrm>
            <a:off x="6332228" y="4808300"/>
            <a:ext cx="0" cy="547471"/>
          </a:xfrm>
          <a:prstGeom prst="line">
            <a:avLst/>
          </a:prstGeom>
          <a:ln w="15875" cap="rnd" cmpd="sng" algn="ctr">
            <a:solidFill>
              <a:srgbClr val="29BA7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/>
          <p:cNvGrpSpPr>
            <a:grpSpLocks noChangeAspect="1"/>
          </p:cNvGrpSpPr>
          <p:nvPr/>
        </p:nvGrpSpPr>
        <p:grpSpPr>
          <a:xfrm rot="5400000">
            <a:off x="6178647" y="5294364"/>
            <a:ext cx="306910" cy="306910"/>
            <a:chOff x="982662" y="1847850"/>
            <a:chExt cx="269875" cy="269875"/>
          </a:xfrm>
        </p:grpSpPr>
        <p:sp>
          <p:nvSpPr>
            <p:cNvPr id="137" name="Oval 50"/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8" name="Freeform 51"/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139" name="Straight Connector 138"/>
          <p:cNvCxnSpPr/>
          <p:nvPr/>
        </p:nvCxnSpPr>
        <p:spPr>
          <a:xfrm>
            <a:off x="9018278" y="4808300"/>
            <a:ext cx="0" cy="547471"/>
          </a:xfrm>
          <a:prstGeom prst="line">
            <a:avLst/>
          </a:prstGeom>
          <a:ln w="15875" cap="rnd" cmpd="sng" algn="ctr">
            <a:solidFill>
              <a:srgbClr val="29BA74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/>
          <p:cNvGrpSpPr>
            <a:grpSpLocks noChangeAspect="1"/>
          </p:cNvGrpSpPr>
          <p:nvPr/>
        </p:nvGrpSpPr>
        <p:grpSpPr>
          <a:xfrm rot="5400000">
            <a:off x="8864697" y="5294364"/>
            <a:ext cx="306910" cy="306910"/>
            <a:chOff x="982662" y="1847850"/>
            <a:chExt cx="269875" cy="269875"/>
          </a:xfrm>
        </p:grpSpPr>
        <p:sp>
          <p:nvSpPr>
            <p:cNvPr id="141" name="Oval 50"/>
            <p:cNvSpPr>
              <a:spLocks noChangeArrowheads="1"/>
            </p:cNvSpPr>
            <p:nvPr/>
          </p:nvSpPr>
          <p:spPr bwMode="auto">
            <a:xfrm>
              <a:off x="982662" y="1847850"/>
              <a:ext cx="269875" cy="269875"/>
            </a:xfrm>
            <a:prstGeom prst="ellips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2" name="Freeform 51"/>
            <p:cNvSpPr>
              <a:spLocks/>
            </p:cNvSpPr>
            <p:nvPr/>
          </p:nvSpPr>
          <p:spPr bwMode="auto">
            <a:xfrm>
              <a:off x="1082675" y="1895475"/>
              <a:ext cx="96837" cy="174625"/>
            </a:xfrm>
            <a:custGeom>
              <a:avLst/>
              <a:gdLst>
                <a:gd name="T0" fmla="*/ 6 w 61"/>
                <a:gd name="T1" fmla="*/ 0 h 110"/>
                <a:gd name="T2" fmla="*/ 0 w 61"/>
                <a:gd name="T3" fmla="*/ 7 h 110"/>
                <a:gd name="T4" fmla="*/ 48 w 61"/>
                <a:gd name="T5" fmla="*/ 55 h 110"/>
                <a:gd name="T6" fmla="*/ 0 w 61"/>
                <a:gd name="T7" fmla="*/ 104 h 110"/>
                <a:gd name="T8" fmla="*/ 6 w 61"/>
                <a:gd name="T9" fmla="*/ 110 h 110"/>
                <a:gd name="T10" fmla="*/ 54 w 61"/>
                <a:gd name="T11" fmla="*/ 62 h 110"/>
                <a:gd name="T12" fmla="*/ 61 w 61"/>
                <a:gd name="T13" fmla="*/ 55 h 110"/>
                <a:gd name="T14" fmla="*/ 54 w 61"/>
                <a:gd name="T15" fmla="*/ 49 h 110"/>
                <a:gd name="T16" fmla="*/ 6 w 61"/>
                <a:gd name="T17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" h="110">
                  <a:moveTo>
                    <a:pt x="6" y="0"/>
                  </a:moveTo>
                  <a:lnTo>
                    <a:pt x="0" y="7"/>
                  </a:lnTo>
                  <a:lnTo>
                    <a:pt x="48" y="55"/>
                  </a:lnTo>
                  <a:lnTo>
                    <a:pt x="0" y="104"/>
                  </a:lnTo>
                  <a:lnTo>
                    <a:pt x="6" y="110"/>
                  </a:lnTo>
                  <a:lnTo>
                    <a:pt x="54" y="62"/>
                  </a:lnTo>
                  <a:lnTo>
                    <a:pt x="61" y="55"/>
                  </a:lnTo>
                  <a:lnTo>
                    <a:pt x="54" y="49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29BA7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3381980-38D2-462E-AF29-E64794574EF0}"/>
              </a:ext>
            </a:extLst>
          </p:cNvPr>
          <p:cNvGrpSpPr>
            <a:grpSpLocks noChangeAspect="1"/>
          </p:cNvGrpSpPr>
          <p:nvPr/>
        </p:nvGrpSpPr>
        <p:grpSpPr>
          <a:xfrm>
            <a:off x="6476827" y="2710968"/>
            <a:ext cx="457200" cy="457200"/>
            <a:chOff x="7324950" y="3200401"/>
            <a:chExt cx="457200" cy="457200"/>
          </a:xfrm>
        </p:grpSpPr>
        <p:sp>
          <p:nvSpPr>
            <p:cNvPr id="65" name="AutoShape 7">
              <a:extLst>
                <a:ext uri="{FF2B5EF4-FFF2-40B4-BE49-F238E27FC236}">
                  <a16:creationId xmlns:a16="http://schemas.microsoft.com/office/drawing/2014/main" id="{61523D02-9444-4376-AA55-CAC0D19BBA51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50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62E3D1E9-5B7D-4CB3-94FF-6A9913564D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2467" y="3299307"/>
              <a:ext cx="402744" cy="259965"/>
            </a:xfrm>
            <a:custGeom>
              <a:avLst/>
              <a:gdLst>
                <a:gd name="T0" fmla="*/ 254 w 880"/>
                <a:gd name="T1" fmla="*/ 47 h 568"/>
                <a:gd name="T2" fmla="*/ 254 w 880"/>
                <a:gd name="T3" fmla="*/ 545 h 568"/>
                <a:gd name="T4" fmla="*/ 207 w 880"/>
                <a:gd name="T5" fmla="*/ 568 h 568"/>
                <a:gd name="T6" fmla="*/ 120 w 880"/>
                <a:gd name="T7" fmla="*/ 568 h 568"/>
                <a:gd name="T8" fmla="*/ 96 w 880"/>
                <a:gd name="T9" fmla="*/ 521 h 568"/>
                <a:gd name="T10" fmla="*/ 72 w 880"/>
                <a:gd name="T11" fmla="*/ 259 h 568"/>
                <a:gd name="T12" fmla="*/ 23 w 880"/>
                <a:gd name="T13" fmla="*/ 285 h 568"/>
                <a:gd name="T14" fmla="*/ 0 w 880"/>
                <a:gd name="T15" fmla="*/ 262 h 568"/>
                <a:gd name="T16" fmla="*/ 0 w 880"/>
                <a:gd name="T17" fmla="*/ 159 h 568"/>
                <a:gd name="T18" fmla="*/ 13 w 880"/>
                <a:gd name="T19" fmla="*/ 124 h 568"/>
                <a:gd name="T20" fmla="*/ 96 w 880"/>
                <a:gd name="T21" fmla="*/ 72 h 568"/>
                <a:gd name="T22" fmla="*/ 158 w 880"/>
                <a:gd name="T23" fmla="*/ 9 h 568"/>
                <a:gd name="T24" fmla="*/ 188 w 880"/>
                <a:gd name="T25" fmla="*/ 0 h 568"/>
                <a:gd name="T26" fmla="*/ 231 w 880"/>
                <a:gd name="T27" fmla="*/ 0 h 568"/>
                <a:gd name="T28" fmla="*/ 855 w 880"/>
                <a:gd name="T29" fmla="*/ 302 h 568"/>
                <a:gd name="T30" fmla="*/ 845 w 880"/>
                <a:gd name="T31" fmla="*/ 260 h 568"/>
                <a:gd name="T32" fmla="*/ 827 w 880"/>
                <a:gd name="T33" fmla="*/ 103 h 568"/>
                <a:gd name="T34" fmla="*/ 630 w 880"/>
                <a:gd name="T35" fmla="*/ 112 h 568"/>
                <a:gd name="T36" fmla="*/ 652 w 880"/>
                <a:gd name="T37" fmla="*/ 175 h 568"/>
                <a:gd name="T38" fmla="*/ 672 w 880"/>
                <a:gd name="T39" fmla="*/ 186 h 568"/>
                <a:gd name="T40" fmla="*/ 726 w 880"/>
                <a:gd name="T41" fmla="*/ 163 h 568"/>
                <a:gd name="T42" fmla="*/ 722 w 880"/>
                <a:gd name="T43" fmla="*/ 235 h 568"/>
                <a:gd name="T44" fmla="*/ 696 w 880"/>
                <a:gd name="T45" fmla="*/ 259 h 568"/>
                <a:gd name="T46" fmla="*/ 720 w 880"/>
                <a:gd name="T47" fmla="*/ 325 h 568"/>
                <a:gd name="T48" fmla="*/ 764 w 880"/>
                <a:gd name="T49" fmla="*/ 339 h 568"/>
                <a:gd name="T50" fmla="*/ 728 w 880"/>
                <a:gd name="T51" fmla="*/ 423 h 568"/>
                <a:gd name="T52" fmla="*/ 664 w 880"/>
                <a:gd name="T53" fmla="*/ 394 h 568"/>
                <a:gd name="T54" fmla="*/ 644 w 880"/>
                <a:gd name="T55" fmla="*/ 405 h 568"/>
                <a:gd name="T56" fmla="*/ 623 w 880"/>
                <a:gd name="T57" fmla="*/ 476 h 568"/>
                <a:gd name="T58" fmla="*/ 728 w 880"/>
                <a:gd name="T59" fmla="*/ 514 h 568"/>
                <a:gd name="T60" fmla="*/ 880 w 880"/>
                <a:gd name="T61" fmla="*/ 379 h 568"/>
                <a:gd name="T62" fmla="*/ 566 w 880"/>
                <a:gd name="T63" fmla="*/ 409 h 568"/>
                <a:gd name="T64" fmla="*/ 522 w 880"/>
                <a:gd name="T65" fmla="*/ 308 h 568"/>
                <a:gd name="T66" fmla="*/ 527 w 880"/>
                <a:gd name="T67" fmla="*/ 96 h 568"/>
                <a:gd name="T68" fmla="*/ 351 w 880"/>
                <a:gd name="T69" fmla="*/ 83 h 568"/>
                <a:gd name="T70" fmla="*/ 313 w 880"/>
                <a:gd name="T71" fmla="*/ 163 h 568"/>
                <a:gd name="T72" fmla="*/ 362 w 880"/>
                <a:gd name="T73" fmla="*/ 196 h 568"/>
                <a:gd name="T74" fmla="*/ 382 w 880"/>
                <a:gd name="T75" fmla="*/ 183 h 568"/>
                <a:gd name="T76" fmla="*/ 428 w 880"/>
                <a:gd name="T77" fmla="*/ 157 h 568"/>
                <a:gd name="T78" fmla="*/ 431 w 880"/>
                <a:gd name="T79" fmla="*/ 272 h 568"/>
                <a:gd name="T80" fmla="*/ 307 w 880"/>
                <a:gd name="T81" fmla="*/ 469 h 568"/>
                <a:gd name="T82" fmla="*/ 331 w 880"/>
                <a:gd name="T83" fmla="*/ 503 h 568"/>
                <a:gd name="T84" fmla="*/ 590 w 880"/>
                <a:gd name="T85" fmla="*/ 480 h 568"/>
                <a:gd name="T86" fmla="*/ 566 w 880"/>
                <a:gd name="T87" fmla="*/ 409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0" h="568">
                  <a:moveTo>
                    <a:pt x="254" y="23"/>
                  </a:moveTo>
                  <a:cubicBezTo>
                    <a:pt x="254" y="23"/>
                    <a:pt x="254" y="23"/>
                    <a:pt x="254" y="47"/>
                  </a:cubicBezTo>
                  <a:cubicBezTo>
                    <a:pt x="254" y="47"/>
                    <a:pt x="254" y="47"/>
                    <a:pt x="254" y="521"/>
                  </a:cubicBezTo>
                  <a:cubicBezTo>
                    <a:pt x="254" y="521"/>
                    <a:pt x="254" y="521"/>
                    <a:pt x="254" y="545"/>
                  </a:cubicBezTo>
                  <a:cubicBezTo>
                    <a:pt x="254" y="557"/>
                    <a:pt x="243" y="568"/>
                    <a:pt x="231" y="568"/>
                  </a:cubicBezTo>
                  <a:cubicBezTo>
                    <a:pt x="231" y="568"/>
                    <a:pt x="231" y="568"/>
                    <a:pt x="207" y="568"/>
                  </a:cubicBezTo>
                  <a:cubicBezTo>
                    <a:pt x="207" y="568"/>
                    <a:pt x="207" y="568"/>
                    <a:pt x="143" y="568"/>
                  </a:cubicBezTo>
                  <a:cubicBezTo>
                    <a:pt x="143" y="568"/>
                    <a:pt x="143" y="568"/>
                    <a:pt x="120" y="568"/>
                  </a:cubicBezTo>
                  <a:cubicBezTo>
                    <a:pt x="106" y="568"/>
                    <a:pt x="96" y="557"/>
                    <a:pt x="96" y="545"/>
                  </a:cubicBezTo>
                  <a:cubicBezTo>
                    <a:pt x="96" y="545"/>
                    <a:pt x="96" y="545"/>
                    <a:pt x="96" y="521"/>
                  </a:cubicBezTo>
                  <a:cubicBezTo>
                    <a:pt x="96" y="521"/>
                    <a:pt x="96" y="521"/>
                    <a:pt x="96" y="244"/>
                  </a:cubicBezTo>
                  <a:cubicBezTo>
                    <a:pt x="96" y="244"/>
                    <a:pt x="96" y="244"/>
                    <a:pt x="72" y="259"/>
                  </a:cubicBezTo>
                  <a:cubicBezTo>
                    <a:pt x="72" y="259"/>
                    <a:pt x="72" y="259"/>
                    <a:pt x="36" y="281"/>
                  </a:cubicBezTo>
                  <a:cubicBezTo>
                    <a:pt x="32" y="284"/>
                    <a:pt x="28" y="285"/>
                    <a:pt x="23" y="285"/>
                  </a:cubicBezTo>
                  <a:cubicBezTo>
                    <a:pt x="20" y="285"/>
                    <a:pt x="16" y="284"/>
                    <a:pt x="12" y="282"/>
                  </a:cubicBezTo>
                  <a:cubicBezTo>
                    <a:pt x="5" y="278"/>
                    <a:pt x="0" y="270"/>
                    <a:pt x="0" y="262"/>
                  </a:cubicBezTo>
                  <a:cubicBezTo>
                    <a:pt x="0" y="262"/>
                    <a:pt x="0" y="262"/>
                    <a:pt x="0" y="219"/>
                  </a:cubicBezTo>
                  <a:cubicBezTo>
                    <a:pt x="0" y="219"/>
                    <a:pt x="0" y="219"/>
                    <a:pt x="0" y="159"/>
                  </a:cubicBezTo>
                  <a:cubicBezTo>
                    <a:pt x="0" y="159"/>
                    <a:pt x="0" y="159"/>
                    <a:pt x="0" y="144"/>
                  </a:cubicBezTo>
                  <a:cubicBezTo>
                    <a:pt x="0" y="136"/>
                    <a:pt x="5" y="127"/>
                    <a:pt x="13" y="124"/>
                  </a:cubicBezTo>
                  <a:cubicBezTo>
                    <a:pt x="13" y="124"/>
                    <a:pt x="13" y="124"/>
                    <a:pt x="26" y="117"/>
                  </a:cubicBezTo>
                  <a:cubicBezTo>
                    <a:pt x="48" y="106"/>
                    <a:pt x="70" y="91"/>
                    <a:pt x="96" y="72"/>
                  </a:cubicBezTo>
                  <a:cubicBezTo>
                    <a:pt x="120" y="52"/>
                    <a:pt x="138" y="35"/>
                    <a:pt x="151" y="18"/>
                  </a:cubicBezTo>
                  <a:cubicBezTo>
                    <a:pt x="151" y="18"/>
                    <a:pt x="151" y="18"/>
                    <a:pt x="158" y="9"/>
                  </a:cubicBezTo>
                  <a:cubicBezTo>
                    <a:pt x="162" y="4"/>
                    <a:pt x="169" y="0"/>
                    <a:pt x="176" y="0"/>
                  </a:cubicBezTo>
                  <a:cubicBezTo>
                    <a:pt x="176" y="0"/>
                    <a:pt x="176" y="0"/>
                    <a:pt x="188" y="0"/>
                  </a:cubicBezTo>
                  <a:cubicBezTo>
                    <a:pt x="188" y="0"/>
                    <a:pt x="188" y="0"/>
                    <a:pt x="207" y="0"/>
                  </a:cubicBezTo>
                  <a:cubicBezTo>
                    <a:pt x="207" y="0"/>
                    <a:pt x="207" y="0"/>
                    <a:pt x="231" y="0"/>
                  </a:cubicBezTo>
                  <a:cubicBezTo>
                    <a:pt x="243" y="0"/>
                    <a:pt x="254" y="11"/>
                    <a:pt x="254" y="23"/>
                  </a:cubicBezTo>
                  <a:close/>
                  <a:moveTo>
                    <a:pt x="855" y="302"/>
                  </a:moveTo>
                  <a:cubicBezTo>
                    <a:pt x="848" y="293"/>
                    <a:pt x="840" y="285"/>
                    <a:pt x="831" y="278"/>
                  </a:cubicBezTo>
                  <a:cubicBezTo>
                    <a:pt x="836" y="272"/>
                    <a:pt x="840" y="267"/>
                    <a:pt x="845" y="260"/>
                  </a:cubicBezTo>
                  <a:cubicBezTo>
                    <a:pt x="860" y="240"/>
                    <a:pt x="867" y="217"/>
                    <a:pt x="867" y="190"/>
                  </a:cubicBezTo>
                  <a:cubicBezTo>
                    <a:pt x="867" y="155"/>
                    <a:pt x="854" y="126"/>
                    <a:pt x="827" y="103"/>
                  </a:cubicBezTo>
                  <a:cubicBezTo>
                    <a:pt x="802" y="82"/>
                    <a:pt x="769" y="71"/>
                    <a:pt x="730" y="71"/>
                  </a:cubicBezTo>
                  <a:cubicBezTo>
                    <a:pt x="685" y="71"/>
                    <a:pt x="651" y="84"/>
                    <a:pt x="630" y="112"/>
                  </a:cubicBezTo>
                  <a:cubicBezTo>
                    <a:pt x="624" y="120"/>
                    <a:pt x="623" y="130"/>
                    <a:pt x="629" y="139"/>
                  </a:cubicBezTo>
                  <a:cubicBezTo>
                    <a:pt x="652" y="175"/>
                    <a:pt x="652" y="175"/>
                    <a:pt x="652" y="175"/>
                  </a:cubicBezTo>
                  <a:cubicBezTo>
                    <a:pt x="656" y="181"/>
                    <a:pt x="663" y="184"/>
                    <a:pt x="670" y="185"/>
                  </a:cubicBezTo>
                  <a:cubicBezTo>
                    <a:pt x="671" y="186"/>
                    <a:pt x="671" y="186"/>
                    <a:pt x="672" y="186"/>
                  </a:cubicBezTo>
                  <a:cubicBezTo>
                    <a:pt x="679" y="186"/>
                    <a:pt x="685" y="182"/>
                    <a:pt x="689" y="178"/>
                  </a:cubicBezTo>
                  <a:cubicBezTo>
                    <a:pt x="698" y="167"/>
                    <a:pt x="710" y="163"/>
                    <a:pt x="726" y="163"/>
                  </a:cubicBezTo>
                  <a:cubicBezTo>
                    <a:pt x="755" y="163"/>
                    <a:pt x="765" y="172"/>
                    <a:pt x="765" y="201"/>
                  </a:cubicBezTo>
                  <a:cubicBezTo>
                    <a:pt x="765" y="218"/>
                    <a:pt x="762" y="235"/>
                    <a:pt x="722" y="235"/>
                  </a:cubicBezTo>
                  <a:cubicBezTo>
                    <a:pt x="720" y="235"/>
                    <a:pt x="720" y="235"/>
                    <a:pt x="720" y="235"/>
                  </a:cubicBezTo>
                  <a:cubicBezTo>
                    <a:pt x="707" y="235"/>
                    <a:pt x="696" y="246"/>
                    <a:pt x="696" y="259"/>
                  </a:cubicBezTo>
                  <a:cubicBezTo>
                    <a:pt x="696" y="302"/>
                    <a:pt x="696" y="302"/>
                    <a:pt x="696" y="302"/>
                  </a:cubicBezTo>
                  <a:cubicBezTo>
                    <a:pt x="696" y="314"/>
                    <a:pt x="707" y="325"/>
                    <a:pt x="720" y="325"/>
                  </a:cubicBezTo>
                  <a:cubicBezTo>
                    <a:pt x="724" y="325"/>
                    <a:pt x="724" y="325"/>
                    <a:pt x="724" y="325"/>
                  </a:cubicBezTo>
                  <a:cubicBezTo>
                    <a:pt x="741" y="325"/>
                    <a:pt x="755" y="329"/>
                    <a:pt x="764" y="339"/>
                  </a:cubicBezTo>
                  <a:cubicBezTo>
                    <a:pt x="774" y="348"/>
                    <a:pt x="778" y="359"/>
                    <a:pt x="778" y="375"/>
                  </a:cubicBezTo>
                  <a:cubicBezTo>
                    <a:pt x="778" y="409"/>
                    <a:pt x="764" y="423"/>
                    <a:pt x="728" y="423"/>
                  </a:cubicBezTo>
                  <a:cubicBezTo>
                    <a:pt x="709" y="423"/>
                    <a:pt x="694" y="416"/>
                    <a:pt x="681" y="402"/>
                  </a:cubicBezTo>
                  <a:cubicBezTo>
                    <a:pt x="677" y="397"/>
                    <a:pt x="670" y="394"/>
                    <a:pt x="664" y="394"/>
                  </a:cubicBezTo>
                  <a:cubicBezTo>
                    <a:pt x="663" y="394"/>
                    <a:pt x="662" y="394"/>
                    <a:pt x="662" y="394"/>
                  </a:cubicBezTo>
                  <a:cubicBezTo>
                    <a:pt x="654" y="395"/>
                    <a:pt x="648" y="399"/>
                    <a:pt x="644" y="405"/>
                  </a:cubicBezTo>
                  <a:cubicBezTo>
                    <a:pt x="618" y="446"/>
                    <a:pt x="618" y="446"/>
                    <a:pt x="618" y="446"/>
                  </a:cubicBezTo>
                  <a:cubicBezTo>
                    <a:pt x="612" y="455"/>
                    <a:pt x="614" y="468"/>
                    <a:pt x="623" y="476"/>
                  </a:cubicBezTo>
                  <a:cubicBezTo>
                    <a:pt x="634" y="486"/>
                    <a:pt x="650" y="496"/>
                    <a:pt x="669" y="503"/>
                  </a:cubicBezTo>
                  <a:cubicBezTo>
                    <a:pt x="688" y="510"/>
                    <a:pt x="708" y="514"/>
                    <a:pt x="728" y="514"/>
                  </a:cubicBezTo>
                  <a:cubicBezTo>
                    <a:pt x="774" y="514"/>
                    <a:pt x="811" y="503"/>
                    <a:pt x="838" y="479"/>
                  </a:cubicBezTo>
                  <a:cubicBezTo>
                    <a:pt x="866" y="456"/>
                    <a:pt x="880" y="421"/>
                    <a:pt x="880" y="379"/>
                  </a:cubicBezTo>
                  <a:cubicBezTo>
                    <a:pt x="880" y="349"/>
                    <a:pt x="872" y="324"/>
                    <a:pt x="855" y="302"/>
                  </a:cubicBezTo>
                  <a:close/>
                  <a:moveTo>
                    <a:pt x="566" y="409"/>
                  </a:moveTo>
                  <a:cubicBezTo>
                    <a:pt x="458" y="409"/>
                    <a:pt x="458" y="409"/>
                    <a:pt x="458" y="409"/>
                  </a:cubicBezTo>
                  <a:cubicBezTo>
                    <a:pt x="522" y="308"/>
                    <a:pt x="522" y="308"/>
                    <a:pt x="522" y="308"/>
                  </a:cubicBezTo>
                  <a:cubicBezTo>
                    <a:pt x="552" y="260"/>
                    <a:pt x="567" y="220"/>
                    <a:pt x="567" y="186"/>
                  </a:cubicBezTo>
                  <a:cubicBezTo>
                    <a:pt x="567" y="148"/>
                    <a:pt x="553" y="118"/>
                    <a:pt x="527" y="96"/>
                  </a:cubicBezTo>
                  <a:cubicBezTo>
                    <a:pt x="502" y="75"/>
                    <a:pt x="468" y="65"/>
                    <a:pt x="426" y="65"/>
                  </a:cubicBezTo>
                  <a:cubicBezTo>
                    <a:pt x="397" y="65"/>
                    <a:pt x="372" y="71"/>
                    <a:pt x="351" y="83"/>
                  </a:cubicBezTo>
                  <a:cubicBezTo>
                    <a:pt x="328" y="96"/>
                    <a:pt x="313" y="114"/>
                    <a:pt x="305" y="137"/>
                  </a:cubicBezTo>
                  <a:cubicBezTo>
                    <a:pt x="302" y="146"/>
                    <a:pt x="305" y="157"/>
                    <a:pt x="313" y="163"/>
                  </a:cubicBezTo>
                  <a:cubicBezTo>
                    <a:pt x="347" y="190"/>
                    <a:pt x="347" y="190"/>
                    <a:pt x="347" y="190"/>
                  </a:cubicBezTo>
                  <a:cubicBezTo>
                    <a:pt x="351" y="194"/>
                    <a:pt x="356" y="196"/>
                    <a:pt x="362" y="196"/>
                  </a:cubicBezTo>
                  <a:cubicBezTo>
                    <a:pt x="363" y="196"/>
                    <a:pt x="365" y="196"/>
                    <a:pt x="366" y="195"/>
                  </a:cubicBezTo>
                  <a:cubicBezTo>
                    <a:pt x="373" y="194"/>
                    <a:pt x="379" y="189"/>
                    <a:pt x="382" y="183"/>
                  </a:cubicBezTo>
                  <a:cubicBezTo>
                    <a:pt x="386" y="175"/>
                    <a:pt x="392" y="170"/>
                    <a:pt x="400" y="164"/>
                  </a:cubicBezTo>
                  <a:cubicBezTo>
                    <a:pt x="409" y="159"/>
                    <a:pt x="418" y="157"/>
                    <a:pt x="428" y="157"/>
                  </a:cubicBezTo>
                  <a:cubicBezTo>
                    <a:pt x="462" y="157"/>
                    <a:pt x="465" y="170"/>
                    <a:pt x="465" y="186"/>
                  </a:cubicBezTo>
                  <a:cubicBezTo>
                    <a:pt x="465" y="209"/>
                    <a:pt x="453" y="237"/>
                    <a:pt x="431" y="272"/>
                  </a:cubicBezTo>
                  <a:cubicBezTo>
                    <a:pt x="311" y="456"/>
                    <a:pt x="311" y="456"/>
                    <a:pt x="311" y="456"/>
                  </a:cubicBezTo>
                  <a:cubicBezTo>
                    <a:pt x="308" y="460"/>
                    <a:pt x="307" y="464"/>
                    <a:pt x="307" y="469"/>
                  </a:cubicBezTo>
                  <a:cubicBezTo>
                    <a:pt x="307" y="480"/>
                    <a:pt x="307" y="480"/>
                    <a:pt x="307" y="480"/>
                  </a:cubicBezTo>
                  <a:cubicBezTo>
                    <a:pt x="307" y="493"/>
                    <a:pt x="317" y="503"/>
                    <a:pt x="331" y="503"/>
                  </a:cubicBezTo>
                  <a:cubicBezTo>
                    <a:pt x="566" y="503"/>
                    <a:pt x="566" y="503"/>
                    <a:pt x="566" y="503"/>
                  </a:cubicBezTo>
                  <a:cubicBezTo>
                    <a:pt x="579" y="503"/>
                    <a:pt x="590" y="493"/>
                    <a:pt x="590" y="480"/>
                  </a:cubicBezTo>
                  <a:cubicBezTo>
                    <a:pt x="590" y="432"/>
                    <a:pt x="590" y="432"/>
                    <a:pt x="590" y="432"/>
                  </a:cubicBezTo>
                  <a:cubicBezTo>
                    <a:pt x="590" y="419"/>
                    <a:pt x="579" y="409"/>
                    <a:pt x="566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0859476-3B7D-40A3-B1C8-BB6D7DD2DED0}"/>
              </a:ext>
            </a:extLst>
          </p:cNvPr>
          <p:cNvGrpSpPr>
            <a:grpSpLocks noChangeAspect="1"/>
          </p:cNvGrpSpPr>
          <p:nvPr/>
        </p:nvGrpSpPr>
        <p:grpSpPr>
          <a:xfrm>
            <a:off x="3971793" y="4003200"/>
            <a:ext cx="457200" cy="457200"/>
            <a:chOff x="7324950" y="3200401"/>
            <a:chExt cx="457200" cy="457200"/>
          </a:xfrm>
        </p:grpSpPr>
        <p:sp>
          <p:nvSpPr>
            <p:cNvPr id="68" name="AutoShape 6">
              <a:extLst>
                <a:ext uri="{FF2B5EF4-FFF2-40B4-BE49-F238E27FC236}">
                  <a16:creationId xmlns:a16="http://schemas.microsoft.com/office/drawing/2014/main" id="{FAB854C1-32A9-4E21-B6E1-B7EE13B8ABC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50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8">
              <a:extLst>
                <a:ext uri="{FF2B5EF4-FFF2-40B4-BE49-F238E27FC236}">
                  <a16:creationId xmlns:a16="http://schemas.microsoft.com/office/drawing/2014/main" id="{DE0175B1-931A-4071-8659-4175D802EA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6502" y="3227918"/>
              <a:ext cx="414674" cy="402744"/>
            </a:xfrm>
            <a:custGeom>
              <a:avLst/>
              <a:gdLst>
                <a:gd name="T0" fmla="*/ 649 w 906"/>
                <a:gd name="T1" fmla="*/ 832 h 880"/>
                <a:gd name="T2" fmla="*/ 630 w 906"/>
                <a:gd name="T3" fmla="*/ 833 h 880"/>
                <a:gd name="T4" fmla="*/ 637 w 906"/>
                <a:gd name="T5" fmla="*/ 814 h 880"/>
                <a:gd name="T6" fmla="*/ 632 w 906"/>
                <a:gd name="T7" fmla="*/ 777 h 880"/>
                <a:gd name="T8" fmla="*/ 603 w 906"/>
                <a:gd name="T9" fmla="*/ 742 h 880"/>
                <a:gd name="T10" fmla="*/ 630 w 906"/>
                <a:gd name="T11" fmla="*/ 697 h 880"/>
                <a:gd name="T12" fmla="*/ 673 w 906"/>
                <a:gd name="T13" fmla="*/ 718 h 880"/>
                <a:gd name="T14" fmla="*/ 629 w 906"/>
                <a:gd name="T15" fmla="*/ 732 h 880"/>
                <a:gd name="T16" fmla="*/ 667 w 906"/>
                <a:gd name="T17" fmla="*/ 774 h 880"/>
                <a:gd name="T18" fmla="*/ 905 w 906"/>
                <a:gd name="T19" fmla="*/ 690 h 880"/>
                <a:gd name="T20" fmla="*/ 870 w 906"/>
                <a:gd name="T21" fmla="*/ 658 h 880"/>
                <a:gd name="T22" fmla="*/ 673 w 906"/>
                <a:gd name="T23" fmla="*/ 658 h 880"/>
                <a:gd name="T24" fmla="*/ 673 w 906"/>
                <a:gd name="T25" fmla="*/ 880 h 880"/>
                <a:gd name="T26" fmla="*/ 868 w 906"/>
                <a:gd name="T27" fmla="*/ 871 h 880"/>
                <a:gd name="T28" fmla="*/ 906 w 906"/>
                <a:gd name="T29" fmla="*/ 845 h 880"/>
                <a:gd name="T30" fmla="*/ 393 w 906"/>
                <a:gd name="T31" fmla="*/ 441 h 880"/>
                <a:gd name="T32" fmla="*/ 229 w 906"/>
                <a:gd name="T33" fmla="*/ 437 h 880"/>
                <a:gd name="T34" fmla="*/ 117 w 906"/>
                <a:gd name="T35" fmla="*/ 369 h 880"/>
                <a:gd name="T36" fmla="*/ 39 w 906"/>
                <a:gd name="T37" fmla="*/ 282 h 880"/>
                <a:gd name="T38" fmla="*/ 116 w 906"/>
                <a:gd name="T39" fmla="*/ 93 h 880"/>
                <a:gd name="T40" fmla="*/ 199 w 906"/>
                <a:gd name="T41" fmla="*/ 1 h 880"/>
                <a:gd name="T42" fmla="*/ 342 w 906"/>
                <a:gd name="T43" fmla="*/ 0 h 880"/>
                <a:gd name="T44" fmla="*/ 452 w 906"/>
                <a:gd name="T45" fmla="*/ 125 h 880"/>
                <a:gd name="T46" fmla="*/ 506 w 906"/>
                <a:gd name="T47" fmla="*/ 279 h 880"/>
                <a:gd name="T48" fmla="*/ 433 w 906"/>
                <a:gd name="T49" fmla="*/ 411 h 880"/>
                <a:gd name="T50" fmla="*/ 271 w 906"/>
                <a:gd name="T51" fmla="*/ 133 h 880"/>
                <a:gd name="T52" fmla="*/ 311 w 906"/>
                <a:gd name="T53" fmla="*/ 321 h 880"/>
                <a:gd name="T54" fmla="*/ 607 w 906"/>
                <a:gd name="T55" fmla="*/ 658 h 880"/>
                <a:gd name="T56" fmla="*/ 411 w 906"/>
                <a:gd name="T57" fmla="*/ 658 h 880"/>
                <a:gd name="T58" fmla="*/ 376 w 906"/>
                <a:gd name="T59" fmla="*/ 691 h 880"/>
                <a:gd name="T60" fmla="*/ 376 w 906"/>
                <a:gd name="T61" fmla="*/ 846 h 880"/>
                <a:gd name="T62" fmla="*/ 411 w 906"/>
                <a:gd name="T63" fmla="*/ 878 h 880"/>
                <a:gd name="T64" fmla="*/ 607 w 906"/>
                <a:gd name="T65" fmla="*/ 878 h 880"/>
                <a:gd name="T66" fmla="*/ 743 w 906"/>
                <a:gd name="T67" fmla="*/ 259 h 880"/>
                <a:gd name="T68" fmla="*/ 689 w 906"/>
                <a:gd name="T69" fmla="*/ 470 h 880"/>
                <a:gd name="T70" fmla="*/ 751 w 906"/>
                <a:gd name="T71" fmla="*/ 565 h 880"/>
                <a:gd name="T72" fmla="*/ 768 w 906"/>
                <a:gd name="T73" fmla="*/ 570 h 880"/>
                <a:gd name="T74" fmla="*/ 843 w 906"/>
                <a:gd name="T75" fmla="*/ 503 h 880"/>
                <a:gd name="T76" fmla="*/ 810 w 906"/>
                <a:gd name="T77" fmla="*/ 470 h 880"/>
                <a:gd name="T78" fmla="*/ 766 w 906"/>
                <a:gd name="T79" fmla="*/ 212 h 880"/>
                <a:gd name="T80" fmla="*/ 559 w 906"/>
                <a:gd name="T81" fmla="*/ 259 h 880"/>
                <a:gd name="T82" fmla="*/ 107 w 906"/>
                <a:gd name="T83" fmla="*/ 518 h 880"/>
                <a:gd name="T84" fmla="*/ 161 w 906"/>
                <a:gd name="T85" fmla="*/ 505 h 880"/>
                <a:gd name="T86" fmla="*/ 87 w 906"/>
                <a:gd name="T87" fmla="*/ 438 h 880"/>
                <a:gd name="T88" fmla="*/ 7 w 906"/>
                <a:gd name="T89" fmla="*/ 505 h 880"/>
                <a:gd name="T90" fmla="*/ 40 w 906"/>
                <a:gd name="T91" fmla="*/ 538 h 880"/>
                <a:gd name="T92" fmla="*/ 84 w 906"/>
                <a:gd name="T93" fmla="*/ 796 h 880"/>
                <a:gd name="T94" fmla="*/ 291 w 906"/>
                <a:gd name="T95" fmla="*/ 749 h 8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06" h="880">
                  <a:moveTo>
                    <a:pt x="678" y="800"/>
                  </a:moveTo>
                  <a:cubicBezTo>
                    <a:pt x="678" y="807"/>
                    <a:pt x="675" y="814"/>
                    <a:pt x="670" y="820"/>
                  </a:cubicBezTo>
                  <a:cubicBezTo>
                    <a:pt x="665" y="825"/>
                    <a:pt x="658" y="829"/>
                    <a:pt x="649" y="832"/>
                  </a:cubicBezTo>
                  <a:cubicBezTo>
                    <a:pt x="649" y="850"/>
                    <a:pt x="649" y="850"/>
                    <a:pt x="649" y="850"/>
                  </a:cubicBezTo>
                  <a:cubicBezTo>
                    <a:pt x="630" y="850"/>
                    <a:pt x="630" y="850"/>
                    <a:pt x="630" y="850"/>
                  </a:cubicBezTo>
                  <a:cubicBezTo>
                    <a:pt x="630" y="833"/>
                    <a:pt x="630" y="833"/>
                    <a:pt x="630" y="833"/>
                  </a:cubicBezTo>
                  <a:cubicBezTo>
                    <a:pt x="620" y="832"/>
                    <a:pt x="611" y="829"/>
                    <a:pt x="603" y="825"/>
                  </a:cubicBezTo>
                  <a:cubicBezTo>
                    <a:pt x="611" y="805"/>
                    <a:pt x="611" y="805"/>
                    <a:pt x="611" y="805"/>
                  </a:cubicBezTo>
                  <a:cubicBezTo>
                    <a:pt x="620" y="812"/>
                    <a:pt x="628" y="814"/>
                    <a:pt x="637" y="814"/>
                  </a:cubicBezTo>
                  <a:cubicBezTo>
                    <a:pt x="649" y="814"/>
                    <a:pt x="656" y="810"/>
                    <a:pt x="656" y="801"/>
                  </a:cubicBezTo>
                  <a:cubicBezTo>
                    <a:pt x="656" y="797"/>
                    <a:pt x="654" y="793"/>
                    <a:pt x="651" y="790"/>
                  </a:cubicBezTo>
                  <a:cubicBezTo>
                    <a:pt x="648" y="786"/>
                    <a:pt x="641" y="782"/>
                    <a:pt x="632" y="777"/>
                  </a:cubicBezTo>
                  <a:cubicBezTo>
                    <a:pt x="623" y="772"/>
                    <a:pt x="617" y="769"/>
                    <a:pt x="614" y="766"/>
                  </a:cubicBezTo>
                  <a:cubicBezTo>
                    <a:pt x="610" y="763"/>
                    <a:pt x="607" y="759"/>
                    <a:pt x="606" y="756"/>
                  </a:cubicBezTo>
                  <a:cubicBezTo>
                    <a:pt x="604" y="752"/>
                    <a:pt x="603" y="747"/>
                    <a:pt x="603" y="742"/>
                  </a:cubicBezTo>
                  <a:cubicBezTo>
                    <a:pt x="603" y="734"/>
                    <a:pt x="605" y="728"/>
                    <a:pt x="610" y="723"/>
                  </a:cubicBezTo>
                  <a:cubicBezTo>
                    <a:pt x="615" y="717"/>
                    <a:pt x="621" y="713"/>
                    <a:pt x="630" y="711"/>
                  </a:cubicBezTo>
                  <a:cubicBezTo>
                    <a:pt x="630" y="697"/>
                    <a:pt x="630" y="697"/>
                    <a:pt x="630" y="697"/>
                  </a:cubicBezTo>
                  <a:cubicBezTo>
                    <a:pt x="649" y="697"/>
                    <a:pt x="649" y="697"/>
                    <a:pt x="649" y="697"/>
                  </a:cubicBezTo>
                  <a:cubicBezTo>
                    <a:pt x="649" y="710"/>
                    <a:pt x="649" y="710"/>
                    <a:pt x="649" y="710"/>
                  </a:cubicBezTo>
                  <a:cubicBezTo>
                    <a:pt x="660" y="711"/>
                    <a:pt x="667" y="714"/>
                    <a:pt x="673" y="718"/>
                  </a:cubicBezTo>
                  <a:cubicBezTo>
                    <a:pt x="666" y="736"/>
                    <a:pt x="666" y="736"/>
                    <a:pt x="666" y="736"/>
                  </a:cubicBezTo>
                  <a:cubicBezTo>
                    <a:pt x="658" y="731"/>
                    <a:pt x="649" y="728"/>
                    <a:pt x="641" y="728"/>
                  </a:cubicBezTo>
                  <a:cubicBezTo>
                    <a:pt x="636" y="728"/>
                    <a:pt x="632" y="729"/>
                    <a:pt x="629" y="732"/>
                  </a:cubicBezTo>
                  <a:cubicBezTo>
                    <a:pt x="626" y="734"/>
                    <a:pt x="625" y="738"/>
                    <a:pt x="625" y="742"/>
                  </a:cubicBezTo>
                  <a:cubicBezTo>
                    <a:pt x="625" y="749"/>
                    <a:pt x="633" y="756"/>
                    <a:pt x="648" y="763"/>
                  </a:cubicBezTo>
                  <a:cubicBezTo>
                    <a:pt x="657" y="767"/>
                    <a:pt x="663" y="770"/>
                    <a:pt x="667" y="774"/>
                  </a:cubicBezTo>
                  <a:cubicBezTo>
                    <a:pt x="670" y="777"/>
                    <a:pt x="673" y="781"/>
                    <a:pt x="675" y="786"/>
                  </a:cubicBezTo>
                  <a:cubicBezTo>
                    <a:pt x="677" y="790"/>
                    <a:pt x="678" y="794"/>
                    <a:pt x="678" y="800"/>
                  </a:cubicBezTo>
                  <a:close/>
                  <a:moveTo>
                    <a:pt x="905" y="690"/>
                  </a:moveTo>
                  <a:cubicBezTo>
                    <a:pt x="902" y="692"/>
                    <a:pt x="899" y="692"/>
                    <a:pt x="895" y="692"/>
                  </a:cubicBezTo>
                  <a:cubicBezTo>
                    <a:pt x="880" y="692"/>
                    <a:pt x="868" y="681"/>
                    <a:pt x="868" y="666"/>
                  </a:cubicBezTo>
                  <a:cubicBezTo>
                    <a:pt x="868" y="664"/>
                    <a:pt x="869" y="660"/>
                    <a:pt x="870" y="658"/>
                  </a:cubicBezTo>
                  <a:cubicBezTo>
                    <a:pt x="870" y="657"/>
                    <a:pt x="869" y="657"/>
                    <a:pt x="868" y="657"/>
                  </a:cubicBezTo>
                  <a:cubicBezTo>
                    <a:pt x="673" y="657"/>
                    <a:pt x="673" y="657"/>
                    <a:pt x="673" y="657"/>
                  </a:cubicBezTo>
                  <a:cubicBezTo>
                    <a:pt x="672" y="657"/>
                    <a:pt x="672" y="658"/>
                    <a:pt x="673" y="658"/>
                  </a:cubicBezTo>
                  <a:cubicBezTo>
                    <a:pt x="700" y="677"/>
                    <a:pt x="726" y="720"/>
                    <a:pt x="726" y="769"/>
                  </a:cubicBezTo>
                  <a:cubicBezTo>
                    <a:pt x="726" y="817"/>
                    <a:pt x="700" y="859"/>
                    <a:pt x="673" y="878"/>
                  </a:cubicBezTo>
                  <a:cubicBezTo>
                    <a:pt x="672" y="878"/>
                    <a:pt x="672" y="880"/>
                    <a:pt x="673" y="880"/>
                  </a:cubicBezTo>
                  <a:cubicBezTo>
                    <a:pt x="868" y="880"/>
                    <a:pt x="868" y="880"/>
                    <a:pt x="868" y="880"/>
                  </a:cubicBezTo>
                  <a:cubicBezTo>
                    <a:pt x="869" y="880"/>
                    <a:pt x="870" y="879"/>
                    <a:pt x="869" y="878"/>
                  </a:cubicBezTo>
                  <a:cubicBezTo>
                    <a:pt x="868" y="876"/>
                    <a:pt x="868" y="873"/>
                    <a:pt x="868" y="871"/>
                  </a:cubicBezTo>
                  <a:cubicBezTo>
                    <a:pt x="868" y="857"/>
                    <a:pt x="880" y="845"/>
                    <a:pt x="895" y="845"/>
                  </a:cubicBezTo>
                  <a:cubicBezTo>
                    <a:pt x="899" y="845"/>
                    <a:pt x="902" y="845"/>
                    <a:pt x="905" y="846"/>
                  </a:cubicBezTo>
                  <a:cubicBezTo>
                    <a:pt x="906" y="846"/>
                    <a:pt x="906" y="846"/>
                    <a:pt x="906" y="845"/>
                  </a:cubicBezTo>
                  <a:cubicBezTo>
                    <a:pt x="906" y="692"/>
                    <a:pt x="906" y="692"/>
                    <a:pt x="906" y="692"/>
                  </a:cubicBezTo>
                  <a:cubicBezTo>
                    <a:pt x="906" y="691"/>
                    <a:pt x="906" y="690"/>
                    <a:pt x="905" y="690"/>
                  </a:cubicBezTo>
                  <a:close/>
                  <a:moveTo>
                    <a:pt x="393" y="441"/>
                  </a:moveTo>
                  <a:cubicBezTo>
                    <a:pt x="378" y="449"/>
                    <a:pt x="363" y="456"/>
                    <a:pt x="348" y="461"/>
                  </a:cubicBezTo>
                  <a:cubicBezTo>
                    <a:pt x="348" y="461"/>
                    <a:pt x="348" y="461"/>
                    <a:pt x="316" y="437"/>
                  </a:cubicBezTo>
                  <a:cubicBezTo>
                    <a:pt x="286" y="444"/>
                    <a:pt x="257" y="444"/>
                    <a:pt x="229" y="437"/>
                  </a:cubicBezTo>
                  <a:cubicBezTo>
                    <a:pt x="229" y="437"/>
                    <a:pt x="229" y="437"/>
                    <a:pt x="198" y="461"/>
                  </a:cubicBezTo>
                  <a:cubicBezTo>
                    <a:pt x="167" y="450"/>
                    <a:pt x="137" y="433"/>
                    <a:pt x="111" y="409"/>
                  </a:cubicBezTo>
                  <a:cubicBezTo>
                    <a:pt x="111" y="409"/>
                    <a:pt x="111" y="409"/>
                    <a:pt x="117" y="369"/>
                  </a:cubicBezTo>
                  <a:cubicBezTo>
                    <a:pt x="108" y="360"/>
                    <a:pt x="100" y="349"/>
                    <a:pt x="93" y="336"/>
                  </a:cubicBezTo>
                  <a:cubicBezTo>
                    <a:pt x="86" y="324"/>
                    <a:pt x="79" y="310"/>
                    <a:pt x="75" y="297"/>
                  </a:cubicBezTo>
                  <a:cubicBezTo>
                    <a:pt x="75" y="297"/>
                    <a:pt x="75" y="297"/>
                    <a:pt x="39" y="282"/>
                  </a:cubicBezTo>
                  <a:cubicBezTo>
                    <a:pt x="32" y="246"/>
                    <a:pt x="32" y="211"/>
                    <a:pt x="40" y="178"/>
                  </a:cubicBezTo>
                  <a:cubicBezTo>
                    <a:pt x="40" y="178"/>
                    <a:pt x="40" y="178"/>
                    <a:pt x="76" y="161"/>
                  </a:cubicBezTo>
                  <a:cubicBezTo>
                    <a:pt x="84" y="137"/>
                    <a:pt x="98" y="114"/>
                    <a:pt x="116" y="93"/>
                  </a:cubicBezTo>
                  <a:cubicBezTo>
                    <a:pt x="116" y="93"/>
                    <a:pt x="116" y="93"/>
                    <a:pt x="111" y="53"/>
                  </a:cubicBezTo>
                  <a:cubicBezTo>
                    <a:pt x="123" y="42"/>
                    <a:pt x="137" y="31"/>
                    <a:pt x="152" y="22"/>
                  </a:cubicBezTo>
                  <a:cubicBezTo>
                    <a:pt x="168" y="13"/>
                    <a:pt x="183" y="6"/>
                    <a:pt x="199" y="1"/>
                  </a:cubicBezTo>
                  <a:cubicBezTo>
                    <a:pt x="199" y="1"/>
                    <a:pt x="199" y="1"/>
                    <a:pt x="232" y="25"/>
                  </a:cubicBezTo>
                  <a:cubicBezTo>
                    <a:pt x="257" y="19"/>
                    <a:pt x="284" y="19"/>
                    <a:pt x="310" y="25"/>
                  </a:cubicBezTo>
                  <a:cubicBezTo>
                    <a:pt x="310" y="25"/>
                    <a:pt x="310" y="25"/>
                    <a:pt x="342" y="0"/>
                  </a:cubicBezTo>
                  <a:cubicBezTo>
                    <a:pt x="374" y="10"/>
                    <a:pt x="405" y="28"/>
                    <a:pt x="429" y="50"/>
                  </a:cubicBezTo>
                  <a:cubicBezTo>
                    <a:pt x="429" y="50"/>
                    <a:pt x="429" y="50"/>
                    <a:pt x="427" y="90"/>
                  </a:cubicBezTo>
                  <a:cubicBezTo>
                    <a:pt x="436" y="101"/>
                    <a:pt x="445" y="112"/>
                    <a:pt x="452" y="125"/>
                  </a:cubicBezTo>
                  <a:cubicBezTo>
                    <a:pt x="459" y="137"/>
                    <a:pt x="465" y="150"/>
                    <a:pt x="469" y="162"/>
                  </a:cubicBezTo>
                  <a:cubicBezTo>
                    <a:pt x="469" y="162"/>
                    <a:pt x="469" y="162"/>
                    <a:pt x="505" y="178"/>
                  </a:cubicBezTo>
                  <a:cubicBezTo>
                    <a:pt x="512" y="212"/>
                    <a:pt x="512" y="246"/>
                    <a:pt x="506" y="279"/>
                  </a:cubicBezTo>
                  <a:cubicBezTo>
                    <a:pt x="506" y="279"/>
                    <a:pt x="506" y="279"/>
                    <a:pt x="471" y="295"/>
                  </a:cubicBezTo>
                  <a:cubicBezTo>
                    <a:pt x="461" y="323"/>
                    <a:pt x="447" y="349"/>
                    <a:pt x="428" y="371"/>
                  </a:cubicBezTo>
                  <a:cubicBezTo>
                    <a:pt x="428" y="371"/>
                    <a:pt x="428" y="371"/>
                    <a:pt x="433" y="411"/>
                  </a:cubicBezTo>
                  <a:cubicBezTo>
                    <a:pt x="420" y="422"/>
                    <a:pt x="406" y="432"/>
                    <a:pt x="393" y="441"/>
                  </a:cubicBezTo>
                  <a:close/>
                  <a:moveTo>
                    <a:pt x="361" y="192"/>
                  </a:moveTo>
                  <a:cubicBezTo>
                    <a:pt x="345" y="155"/>
                    <a:pt x="309" y="132"/>
                    <a:pt x="271" y="133"/>
                  </a:cubicBezTo>
                  <a:cubicBezTo>
                    <a:pt x="258" y="133"/>
                    <a:pt x="245" y="135"/>
                    <a:pt x="233" y="141"/>
                  </a:cubicBezTo>
                  <a:cubicBezTo>
                    <a:pt x="183" y="162"/>
                    <a:pt x="161" y="220"/>
                    <a:pt x="182" y="270"/>
                  </a:cubicBezTo>
                  <a:cubicBezTo>
                    <a:pt x="204" y="320"/>
                    <a:pt x="261" y="343"/>
                    <a:pt x="311" y="321"/>
                  </a:cubicBezTo>
                  <a:cubicBezTo>
                    <a:pt x="360" y="300"/>
                    <a:pt x="383" y="242"/>
                    <a:pt x="361" y="192"/>
                  </a:cubicBezTo>
                  <a:close/>
                  <a:moveTo>
                    <a:pt x="553" y="769"/>
                  </a:moveTo>
                  <a:cubicBezTo>
                    <a:pt x="553" y="720"/>
                    <a:pt x="580" y="677"/>
                    <a:pt x="607" y="658"/>
                  </a:cubicBezTo>
                  <a:cubicBezTo>
                    <a:pt x="608" y="658"/>
                    <a:pt x="608" y="657"/>
                    <a:pt x="606" y="657"/>
                  </a:cubicBezTo>
                  <a:cubicBezTo>
                    <a:pt x="411" y="657"/>
                    <a:pt x="411" y="657"/>
                    <a:pt x="411" y="657"/>
                  </a:cubicBezTo>
                  <a:cubicBezTo>
                    <a:pt x="411" y="657"/>
                    <a:pt x="410" y="657"/>
                    <a:pt x="411" y="658"/>
                  </a:cubicBezTo>
                  <a:cubicBezTo>
                    <a:pt x="411" y="660"/>
                    <a:pt x="412" y="664"/>
                    <a:pt x="412" y="666"/>
                  </a:cubicBezTo>
                  <a:cubicBezTo>
                    <a:pt x="412" y="681"/>
                    <a:pt x="400" y="692"/>
                    <a:pt x="385" y="692"/>
                  </a:cubicBezTo>
                  <a:cubicBezTo>
                    <a:pt x="382" y="692"/>
                    <a:pt x="379" y="692"/>
                    <a:pt x="376" y="691"/>
                  </a:cubicBezTo>
                  <a:cubicBezTo>
                    <a:pt x="376" y="690"/>
                    <a:pt x="375" y="691"/>
                    <a:pt x="375" y="692"/>
                  </a:cubicBezTo>
                  <a:cubicBezTo>
                    <a:pt x="375" y="845"/>
                    <a:pt x="375" y="845"/>
                    <a:pt x="375" y="845"/>
                  </a:cubicBezTo>
                  <a:cubicBezTo>
                    <a:pt x="375" y="846"/>
                    <a:pt x="376" y="846"/>
                    <a:pt x="376" y="846"/>
                  </a:cubicBezTo>
                  <a:cubicBezTo>
                    <a:pt x="379" y="845"/>
                    <a:pt x="382" y="845"/>
                    <a:pt x="385" y="845"/>
                  </a:cubicBezTo>
                  <a:cubicBezTo>
                    <a:pt x="400" y="845"/>
                    <a:pt x="412" y="857"/>
                    <a:pt x="412" y="871"/>
                  </a:cubicBezTo>
                  <a:cubicBezTo>
                    <a:pt x="412" y="873"/>
                    <a:pt x="411" y="876"/>
                    <a:pt x="411" y="878"/>
                  </a:cubicBezTo>
                  <a:cubicBezTo>
                    <a:pt x="411" y="879"/>
                    <a:pt x="411" y="880"/>
                    <a:pt x="412" y="880"/>
                  </a:cubicBezTo>
                  <a:cubicBezTo>
                    <a:pt x="606" y="880"/>
                    <a:pt x="606" y="880"/>
                    <a:pt x="606" y="880"/>
                  </a:cubicBezTo>
                  <a:cubicBezTo>
                    <a:pt x="608" y="880"/>
                    <a:pt x="608" y="878"/>
                    <a:pt x="607" y="878"/>
                  </a:cubicBezTo>
                  <a:cubicBezTo>
                    <a:pt x="580" y="859"/>
                    <a:pt x="553" y="817"/>
                    <a:pt x="553" y="769"/>
                  </a:cubicBezTo>
                  <a:close/>
                  <a:moveTo>
                    <a:pt x="559" y="259"/>
                  </a:moveTo>
                  <a:cubicBezTo>
                    <a:pt x="743" y="259"/>
                    <a:pt x="743" y="259"/>
                    <a:pt x="743" y="259"/>
                  </a:cubicBezTo>
                  <a:cubicBezTo>
                    <a:pt x="743" y="490"/>
                    <a:pt x="743" y="490"/>
                    <a:pt x="743" y="490"/>
                  </a:cubicBezTo>
                  <a:cubicBezTo>
                    <a:pt x="723" y="470"/>
                    <a:pt x="723" y="470"/>
                    <a:pt x="723" y="470"/>
                  </a:cubicBezTo>
                  <a:cubicBezTo>
                    <a:pt x="713" y="460"/>
                    <a:pt x="698" y="460"/>
                    <a:pt x="689" y="470"/>
                  </a:cubicBezTo>
                  <a:cubicBezTo>
                    <a:pt x="680" y="479"/>
                    <a:pt x="680" y="494"/>
                    <a:pt x="689" y="503"/>
                  </a:cubicBezTo>
                  <a:cubicBezTo>
                    <a:pt x="749" y="563"/>
                    <a:pt x="749" y="563"/>
                    <a:pt x="749" y="563"/>
                  </a:cubicBezTo>
                  <a:cubicBezTo>
                    <a:pt x="750" y="564"/>
                    <a:pt x="750" y="564"/>
                    <a:pt x="751" y="565"/>
                  </a:cubicBezTo>
                  <a:cubicBezTo>
                    <a:pt x="754" y="568"/>
                    <a:pt x="759" y="570"/>
                    <a:pt x="763" y="570"/>
                  </a:cubicBezTo>
                  <a:cubicBezTo>
                    <a:pt x="764" y="570"/>
                    <a:pt x="765" y="570"/>
                    <a:pt x="766" y="570"/>
                  </a:cubicBezTo>
                  <a:cubicBezTo>
                    <a:pt x="767" y="570"/>
                    <a:pt x="767" y="570"/>
                    <a:pt x="768" y="570"/>
                  </a:cubicBezTo>
                  <a:cubicBezTo>
                    <a:pt x="773" y="570"/>
                    <a:pt x="779" y="568"/>
                    <a:pt x="783" y="564"/>
                  </a:cubicBezTo>
                  <a:cubicBezTo>
                    <a:pt x="783" y="564"/>
                    <a:pt x="783" y="564"/>
                    <a:pt x="783" y="564"/>
                  </a:cubicBezTo>
                  <a:cubicBezTo>
                    <a:pt x="843" y="503"/>
                    <a:pt x="843" y="503"/>
                    <a:pt x="843" y="503"/>
                  </a:cubicBezTo>
                  <a:cubicBezTo>
                    <a:pt x="848" y="498"/>
                    <a:pt x="850" y="492"/>
                    <a:pt x="850" y="486"/>
                  </a:cubicBezTo>
                  <a:cubicBezTo>
                    <a:pt x="850" y="480"/>
                    <a:pt x="848" y="474"/>
                    <a:pt x="843" y="470"/>
                  </a:cubicBezTo>
                  <a:cubicBezTo>
                    <a:pt x="834" y="460"/>
                    <a:pt x="819" y="460"/>
                    <a:pt x="810" y="470"/>
                  </a:cubicBezTo>
                  <a:cubicBezTo>
                    <a:pt x="790" y="490"/>
                    <a:pt x="790" y="490"/>
                    <a:pt x="790" y="490"/>
                  </a:cubicBezTo>
                  <a:cubicBezTo>
                    <a:pt x="790" y="235"/>
                    <a:pt x="790" y="235"/>
                    <a:pt x="790" y="235"/>
                  </a:cubicBezTo>
                  <a:cubicBezTo>
                    <a:pt x="790" y="222"/>
                    <a:pt x="779" y="212"/>
                    <a:pt x="766" y="212"/>
                  </a:cubicBezTo>
                  <a:cubicBezTo>
                    <a:pt x="559" y="212"/>
                    <a:pt x="559" y="212"/>
                    <a:pt x="559" y="212"/>
                  </a:cubicBezTo>
                  <a:cubicBezTo>
                    <a:pt x="546" y="212"/>
                    <a:pt x="535" y="222"/>
                    <a:pt x="535" y="235"/>
                  </a:cubicBezTo>
                  <a:cubicBezTo>
                    <a:pt x="535" y="248"/>
                    <a:pt x="546" y="259"/>
                    <a:pt x="559" y="259"/>
                  </a:cubicBezTo>
                  <a:close/>
                  <a:moveTo>
                    <a:pt x="291" y="749"/>
                  </a:moveTo>
                  <a:cubicBezTo>
                    <a:pt x="107" y="749"/>
                    <a:pt x="107" y="749"/>
                    <a:pt x="107" y="749"/>
                  </a:cubicBezTo>
                  <a:cubicBezTo>
                    <a:pt x="107" y="518"/>
                    <a:pt x="107" y="518"/>
                    <a:pt x="107" y="518"/>
                  </a:cubicBezTo>
                  <a:cubicBezTo>
                    <a:pt x="127" y="538"/>
                    <a:pt x="127" y="538"/>
                    <a:pt x="127" y="538"/>
                  </a:cubicBezTo>
                  <a:cubicBezTo>
                    <a:pt x="137" y="548"/>
                    <a:pt x="152" y="548"/>
                    <a:pt x="161" y="538"/>
                  </a:cubicBezTo>
                  <a:cubicBezTo>
                    <a:pt x="170" y="529"/>
                    <a:pt x="170" y="514"/>
                    <a:pt x="161" y="505"/>
                  </a:cubicBezTo>
                  <a:cubicBezTo>
                    <a:pt x="100" y="445"/>
                    <a:pt x="100" y="445"/>
                    <a:pt x="100" y="445"/>
                  </a:cubicBezTo>
                  <a:cubicBezTo>
                    <a:pt x="100" y="444"/>
                    <a:pt x="100" y="444"/>
                    <a:pt x="99" y="444"/>
                  </a:cubicBezTo>
                  <a:cubicBezTo>
                    <a:pt x="95" y="440"/>
                    <a:pt x="91" y="439"/>
                    <a:pt x="87" y="438"/>
                  </a:cubicBezTo>
                  <a:cubicBezTo>
                    <a:pt x="85" y="438"/>
                    <a:pt x="84" y="438"/>
                    <a:pt x="82" y="438"/>
                  </a:cubicBezTo>
                  <a:cubicBezTo>
                    <a:pt x="77" y="438"/>
                    <a:pt x="71" y="440"/>
                    <a:pt x="67" y="445"/>
                  </a:cubicBezTo>
                  <a:cubicBezTo>
                    <a:pt x="7" y="505"/>
                    <a:pt x="7" y="505"/>
                    <a:pt x="7" y="505"/>
                  </a:cubicBezTo>
                  <a:cubicBezTo>
                    <a:pt x="2" y="510"/>
                    <a:pt x="0" y="516"/>
                    <a:pt x="0" y="522"/>
                  </a:cubicBezTo>
                  <a:cubicBezTo>
                    <a:pt x="0" y="528"/>
                    <a:pt x="2" y="534"/>
                    <a:pt x="7" y="538"/>
                  </a:cubicBezTo>
                  <a:cubicBezTo>
                    <a:pt x="16" y="548"/>
                    <a:pt x="31" y="548"/>
                    <a:pt x="40" y="538"/>
                  </a:cubicBezTo>
                  <a:cubicBezTo>
                    <a:pt x="60" y="518"/>
                    <a:pt x="60" y="518"/>
                    <a:pt x="60" y="518"/>
                  </a:cubicBezTo>
                  <a:cubicBezTo>
                    <a:pt x="60" y="773"/>
                    <a:pt x="60" y="773"/>
                    <a:pt x="60" y="773"/>
                  </a:cubicBezTo>
                  <a:cubicBezTo>
                    <a:pt x="60" y="786"/>
                    <a:pt x="71" y="796"/>
                    <a:pt x="84" y="796"/>
                  </a:cubicBezTo>
                  <a:cubicBezTo>
                    <a:pt x="291" y="796"/>
                    <a:pt x="291" y="796"/>
                    <a:pt x="291" y="796"/>
                  </a:cubicBezTo>
                  <a:cubicBezTo>
                    <a:pt x="304" y="796"/>
                    <a:pt x="315" y="786"/>
                    <a:pt x="315" y="773"/>
                  </a:cubicBezTo>
                  <a:cubicBezTo>
                    <a:pt x="315" y="760"/>
                    <a:pt x="304" y="749"/>
                    <a:pt x="291" y="74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310B69B-27AB-44FD-B761-A06A74DB0E04}"/>
              </a:ext>
            </a:extLst>
          </p:cNvPr>
          <p:cNvGrpSpPr>
            <a:grpSpLocks noChangeAspect="1"/>
          </p:cNvGrpSpPr>
          <p:nvPr/>
        </p:nvGrpSpPr>
        <p:grpSpPr>
          <a:xfrm>
            <a:off x="1420605" y="2710905"/>
            <a:ext cx="457200" cy="457200"/>
            <a:chOff x="7324949" y="3200401"/>
            <a:chExt cx="457200" cy="457200"/>
          </a:xfrm>
        </p:grpSpPr>
        <p:sp>
          <p:nvSpPr>
            <p:cNvPr id="78" name="AutoShape 5">
              <a:extLst>
                <a:ext uri="{FF2B5EF4-FFF2-40B4-BE49-F238E27FC236}">
                  <a16:creationId xmlns:a16="http://schemas.microsoft.com/office/drawing/2014/main" id="{91C28A08-C719-4877-AD7D-E6DD4805452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324949" y="3200401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7D8A1D9D-7525-4B1F-9A17-08F174EA34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52466" y="3230996"/>
              <a:ext cx="402744" cy="396394"/>
            </a:xfrm>
            <a:custGeom>
              <a:avLst/>
              <a:gdLst>
                <a:gd name="T0" fmla="*/ 428 w 880"/>
                <a:gd name="T1" fmla="*/ 776 h 866"/>
                <a:gd name="T2" fmla="*/ 276 w 880"/>
                <a:gd name="T3" fmla="*/ 744 h 866"/>
                <a:gd name="T4" fmla="*/ 360 w 880"/>
                <a:gd name="T5" fmla="*/ 686 h 866"/>
                <a:gd name="T6" fmla="*/ 383 w 880"/>
                <a:gd name="T7" fmla="*/ 753 h 866"/>
                <a:gd name="T8" fmla="*/ 107 w 880"/>
                <a:gd name="T9" fmla="*/ 146 h 866"/>
                <a:gd name="T10" fmla="*/ 0 w 880"/>
                <a:gd name="T11" fmla="*/ 408 h 866"/>
                <a:gd name="T12" fmla="*/ 198 w 880"/>
                <a:gd name="T13" fmla="*/ 187 h 866"/>
                <a:gd name="T14" fmla="*/ 520 w 880"/>
                <a:gd name="T15" fmla="*/ 686 h 866"/>
                <a:gd name="T16" fmla="*/ 497 w 880"/>
                <a:gd name="T17" fmla="*/ 753 h 866"/>
                <a:gd name="T18" fmla="*/ 452 w 880"/>
                <a:gd name="T19" fmla="*/ 866 h 866"/>
                <a:gd name="T20" fmla="*/ 625 w 880"/>
                <a:gd name="T21" fmla="*/ 704 h 866"/>
                <a:gd name="T22" fmla="*/ 203 w 880"/>
                <a:gd name="T23" fmla="*/ 408 h 866"/>
                <a:gd name="T24" fmla="*/ 374 w 880"/>
                <a:gd name="T25" fmla="*/ 250 h 866"/>
                <a:gd name="T26" fmla="*/ 240 w 880"/>
                <a:gd name="T27" fmla="*/ 200 h 866"/>
                <a:gd name="T28" fmla="*/ 666 w 880"/>
                <a:gd name="T29" fmla="*/ 146 h 866"/>
                <a:gd name="T30" fmla="*/ 573 w 880"/>
                <a:gd name="T31" fmla="*/ 11 h 866"/>
                <a:gd name="T32" fmla="*/ 276 w 880"/>
                <a:gd name="T33" fmla="*/ 122 h 866"/>
                <a:gd name="T34" fmla="*/ 374 w 880"/>
                <a:gd name="T35" fmla="*/ 178 h 866"/>
                <a:gd name="T36" fmla="*/ 428 w 880"/>
                <a:gd name="T37" fmla="*/ 84 h 866"/>
                <a:gd name="T38" fmla="*/ 276 w 880"/>
                <a:gd name="T39" fmla="*/ 122 h 866"/>
                <a:gd name="T40" fmla="*/ 308 w 880"/>
                <a:gd name="T41" fmla="*/ 10 h 866"/>
                <a:gd name="T42" fmla="*/ 214 w 880"/>
                <a:gd name="T43" fmla="*/ 146 h 866"/>
                <a:gd name="T44" fmla="*/ 504 w 880"/>
                <a:gd name="T45" fmla="*/ 223 h 866"/>
                <a:gd name="T46" fmla="*/ 491 w 880"/>
                <a:gd name="T47" fmla="*/ 408 h 866"/>
                <a:gd name="T48" fmla="*/ 640 w 880"/>
                <a:gd name="T49" fmla="*/ 200 h 866"/>
                <a:gd name="T50" fmla="*/ 722 w 880"/>
                <a:gd name="T51" fmla="*/ 408 h 866"/>
                <a:gd name="T52" fmla="*/ 776 w 880"/>
                <a:gd name="T53" fmla="*/ 145 h 866"/>
                <a:gd name="T54" fmla="*/ 683 w 880"/>
                <a:gd name="T55" fmla="*/ 187 h 866"/>
                <a:gd name="T56" fmla="*/ 406 w 880"/>
                <a:gd name="T57" fmla="*/ 545 h 866"/>
                <a:gd name="T58" fmla="*/ 203 w 880"/>
                <a:gd name="T59" fmla="*/ 452 h 866"/>
                <a:gd name="T60" fmla="*/ 383 w 880"/>
                <a:gd name="T61" fmla="*/ 640 h 866"/>
                <a:gd name="T62" fmla="*/ 428 w 880"/>
                <a:gd name="T63" fmla="*/ 616 h 866"/>
                <a:gd name="T64" fmla="*/ 409 w 880"/>
                <a:gd name="T65" fmla="*/ 560 h 866"/>
                <a:gd name="T66" fmla="*/ 504 w 880"/>
                <a:gd name="T67" fmla="*/ 179 h 866"/>
                <a:gd name="T68" fmla="*/ 605 w 880"/>
                <a:gd name="T69" fmla="*/ 122 h 866"/>
                <a:gd name="T70" fmla="*/ 452 w 880"/>
                <a:gd name="T71" fmla="*/ 84 h 866"/>
                <a:gd name="T72" fmla="*/ 504 w 880"/>
                <a:gd name="T73" fmla="*/ 179 h 866"/>
                <a:gd name="T74" fmla="*/ 138 w 880"/>
                <a:gd name="T75" fmla="*/ 750 h 866"/>
                <a:gd name="T76" fmla="*/ 238 w 880"/>
                <a:gd name="T77" fmla="*/ 766 h 866"/>
                <a:gd name="T78" fmla="*/ 497 w 880"/>
                <a:gd name="T79" fmla="*/ 639 h 866"/>
                <a:gd name="T80" fmla="*/ 678 w 880"/>
                <a:gd name="T81" fmla="*/ 452 h 866"/>
                <a:gd name="T82" fmla="*/ 471 w 880"/>
                <a:gd name="T83" fmla="*/ 545 h 866"/>
                <a:gd name="T84" fmla="*/ 452 w 880"/>
                <a:gd name="T85" fmla="*/ 560 h 866"/>
                <a:gd name="T86" fmla="*/ 497 w 880"/>
                <a:gd name="T87" fmla="*/ 639 h 866"/>
                <a:gd name="T88" fmla="*/ 684 w 880"/>
                <a:gd name="T89" fmla="*/ 676 h 866"/>
                <a:gd name="T90" fmla="*/ 774 w 880"/>
                <a:gd name="T91" fmla="*/ 717 h 866"/>
                <a:gd name="T92" fmla="*/ 722 w 880"/>
                <a:gd name="T93" fmla="*/ 452 h 866"/>
                <a:gd name="T94" fmla="*/ 159 w 880"/>
                <a:gd name="T95" fmla="*/ 452 h 866"/>
                <a:gd name="T96" fmla="*/ 106 w 880"/>
                <a:gd name="T97" fmla="*/ 717 h 866"/>
                <a:gd name="T98" fmla="*/ 197 w 880"/>
                <a:gd name="T99" fmla="*/ 676 h 866"/>
                <a:gd name="T100" fmla="*/ 643 w 880"/>
                <a:gd name="T101" fmla="*/ 766 h 866"/>
                <a:gd name="T102" fmla="*/ 742 w 880"/>
                <a:gd name="T103" fmla="*/ 750 h 866"/>
                <a:gd name="T104" fmla="*/ 643 w 880"/>
                <a:gd name="T105" fmla="*/ 766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80" h="866">
                  <a:moveTo>
                    <a:pt x="383" y="753"/>
                  </a:moveTo>
                  <a:cubicBezTo>
                    <a:pt x="396" y="765"/>
                    <a:pt x="411" y="773"/>
                    <a:pt x="428" y="776"/>
                  </a:cubicBezTo>
                  <a:cubicBezTo>
                    <a:pt x="428" y="776"/>
                    <a:pt x="428" y="776"/>
                    <a:pt x="428" y="866"/>
                  </a:cubicBezTo>
                  <a:cubicBezTo>
                    <a:pt x="372" y="861"/>
                    <a:pt x="318" y="818"/>
                    <a:pt x="276" y="744"/>
                  </a:cubicBezTo>
                  <a:cubicBezTo>
                    <a:pt x="269" y="732"/>
                    <a:pt x="262" y="718"/>
                    <a:pt x="256" y="704"/>
                  </a:cubicBezTo>
                  <a:cubicBezTo>
                    <a:pt x="289" y="696"/>
                    <a:pt x="324" y="689"/>
                    <a:pt x="360" y="686"/>
                  </a:cubicBezTo>
                  <a:cubicBezTo>
                    <a:pt x="360" y="689"/>
                    <a:pt x="360" y="692"/>
                    <a:pt x="360" y="696"/>
                  </a:cubicBezTo>
                  <a:cubicBezTo>
                    <a:pt x="360" y="717"/>
                    <a:pt x="367" y="737"/>
                    <a:pt x="383" y="753"/>
                  </a:cubicBezTo>
                  <a:close/>
                  <a:moveTo>
                    <a:pt x="198" y="187"/>
                  </a:moveTo>
                  <a:cubicBezTo>
                    <a:pt x="166" y="176"/>
                    <a:pt x="135" y="162"/>
                    <a:pt x="107" y="146"/>
                  </a:cubicBezTo>
                  <a:cubicBezTo>
                    <a:pt x="106" y="146"/>
                    <a:pt x="106" y="145"/>
                    <a:pt x="105" y="145"/>
                  </a:cubicBezTo>
                  <a:cubicBezTo>
                    <a:pt x="44" y="216"/>
                    <a:pt x="5" y="308"/>
                    <a:pt x="0" y="408"/>
                  </a:cubicBezTo>
                  <a:cubicBezTo>
                    <a:pt x="159" y="408"/>
                    <a:pt x="159" y="408"/>
                    <a:pt x="159" y="408"/>
                  </a:cubicBezTo>
                  <a:cubicBezTo>
                    <a:pt x="161" y="329"/>
                    <a:pt x="175" y="253"/>
                    <a:pt x="198" y="187"/>
                  </a:cubicBezTo>
                  <a:close/>
                  <a:moveTo>
                    <a:pt x="625" y="704"/>
                  </a:moveTo>
                  <a:cubicBezTo>
                    <a:pt x="592" y="696"/>
                    <a:pt x="556" y="689"/>
                    <a:pt x="520" y="686"/>
                  </a:cubicBezTo>
                  <a:cubicBezTo>
                    <a:pt x="520" y="689"/>
                    <a:pt x="520" y="692"/>
                    <a:pt x="520" y="696"/>
                  </a:cubicBezTo>
                  <a:cubicBezTo>
                    <a:pt x="520" y="717"/>
                    <a:pt x="513" y="737"/>
                    <a:pt x="497" y="753"/>
                  </a:cubicBezTo>
                  <a:cubicBezTo>
                    <a:pt x="484" y="765"/>
                    <a:pt x="469" y="773"/>
                    <a:pt x="452" y="776"/>
                  </a:cubicBezTo>
                  <a:cubicBezTo>
                    <a:pt x="452" y="837"/>
                    <a:pt x="452" y="859"/>
                    <a:pt x="452" y="866"/>
                  </a:cubicBezTo>
                  <a:cubicBezTo>
                    <a:pt x="509" y="861"/>
                    <a:pt x="563" y="818"/>
                    <a:pt x="605" y="744"/>
                  </a:cubicBezTo>
                  <a:cubicBezTo>
                    <a:pt x="612" y="732"/>
                    <a:pt x="619" y="718"/>
                    <a:pt x="625" y="704"/>
                  </a:cubicBezTo>
                  <a:close/>
                  <a:moveTo>
                    <a:pt x="240" y="200"/>
                  </a:moveTo>
                  <a:cubicBezTo>
                    <a:pt x="218" y="262"/>
                    <a:pt x="205" y="333"/>
                    <a:pt x="203" y="408"/>
                  </a:cubicBezTo>
                  <a:cubicBezTo>
                    <a:pt x="387" y="408"/>
                    <a:pt x="387" y="408"/>
                    <a:pt x="387" y="408"/>
                  </a:cubicBezTo>
                  <a:cubicBezTo>
                    <a:pt x="378" y="338"/>
                    <a:pt x="374" y="285"/>
                    <a:pt x="374" y="250"/>
                  </a:cubicBezTo>
                  <a:cubicBezTo>
                    <a:pt x="374" y="237"/>
                    <a:pt x="374" y="229"/>
                    <a:pt x="374" y="223"/>
                  </a:cubicBezTo>
                  <a:cubicBezTo>
                    <a:pt x="327" y="219"/>
                    <a:pt x="283" y="211"/>
                    <a:pt x="240" y="200"/>
                  </a:cubicBezTo>
                  <a:close/>
                  <a:moveTo>
                    <a:pt x="643" y="100"/>
                  </a:moveTo>
                  <a:cubicBezTo>
                    <a:pt x="652" y="114"/>
                    <a:pt x="659" y="130"/>
                    <a:pt x="666" y="146"/>
                  </a:cubicBezTo>
                  <a:cubicBezTo>
                    <a:pt x="694" y="137"/>
                    <a:pt x="720" y="125"/>
                    <a:pt x="744" y="112"/>
                  </a:cubicBezTo>
                  <a:cubicBezTo>
                    <a:pt x="696" y="66"/>
                    <a:pt x="638" y="31"/>
                    <a:pt x="573" y="11"/>
                  </a:cubicBezTo>
                  <a:cubicBezTo>
                    <a:pt x="599" y="34"/>
                    <a:pt x="623" y="63"/>
                    <a:pt x="643" y="100"/>
                  </a:cubicBezTo>
                  <a:close/>
                  <a:moveTo>
                    <a:pt x="276" y="122"/>
                  </a:moveTo>
                  <a:cubicBezTo>
                    <a:pt x="269" y="133"/>
                    <a:pt x="263" y="146"/>
                    <a:pt x="257" y="159"/>
                  </a:cubicBezTo>
                  <a:cubicBezTo>
                    <a:pt x="294" y="168"/>
                    <a:pt x="333" y="175"/>
                    <a:pt x="374" y="178"/>
                  </a:cubicBezTo>
                  <a:cubicBezTo>
                    <a:pt x="374" y="84"/>
                    <a:pt x="374" y="84"/>
                    <a:pt x="374" y="84"/>
                  </a:cubicBezTo>
                  <a:cubicBezTo>
                    <a:pt x="428" y="84"/>
                    <a:pt x="428" y="84"/>
                    <a:pt x="428" y="84"/>
                  </a:cubicBezTo>
                  <a:cubicBezTo>
                    <a:pt x="428" y="0"/>
                    <a:pt x="428" y="0"/>
                    <a:pt x="428" y="0"/>
                  </a:cubicBezTo>
                  <a:cubicBezTo>
                    <a:pt x="372" y="5"/>
                    <a:pt x="318" y="48"/>
                    <a:pt x="276" y="122"/>
                  </a:cubicBezTo>
                  <a:close/>
                  <a:moveTo>
                    <a:pt x="238" y="100"/>
                  </a:moveTo>
                  <a:cubicBezTo>
                    <a:pt x="258" y="63"/>
                    <a:pt x="282" y="33"/>
                    <a:pt x="308" y="10"/>
                  </a:cubicBezTo>
                  <a:cubicBezTo>
                    <a:pt x="243" y="31"/>
                    <a:pt x="184" y="66"/>
                    <a:pt x="136" y="112"/>
                  </a:cubicBezTo>
                  <a:cubicBezTo>
                    <a:pt x="160" y="125"/>
                    <a:pt x="186" y="136"/>
                    <a:pt x="214" y="146"/>
                  </a:cubicBezTo>
                  <a:cubicBezTo>
                    <a:pt x="222" y="130"/>
                    <a:pt x="229" y="114"/>
                    <a:pt x="238" y="100"/>
                  </a:cubicBezTo>
                  <a:close/>
                  <a:moveTo>
                    <a:pt x="504" y="223"/>
                  </a:moveTo>
                  <a:cubicBezTo>
                    <a:pt x="504" y="250"/>
                    <a:pt x="504" y="250"/>
                    <a:pt x="504" y="250"/>
                  </a:cubicBezTo>
                  <a:cubicBezTo>
                    <a:pt x="504" y="285"/>
                    <a:pt x="500" y="337"/>
                    <a:pt x="491" y="408"/>
                  </a:cubicBezTo>
                  <a:cubicBezTo>
                    <a:pt x="678" y="408"/>
                    <a:pt x="678" y="408"/>
                    <a:pt x="678" y="408"/>
                  </a:cubicBezTo>
                  <a:cubicBezTo>
                    <a:pt x="675" y="333"/>
                    <a:pt x="663" y="262"/>
                    <a:pt x="640" y="200"/>
                  </a:cubicBezTo>
                  <a:cubicBezTo>
                    <a:pt x="597" y="211"/>
                    <a:pt x="552" y="219"/>
                    <a:pt x="504" y="223"/>
                  </a:cubicBezTo>
                  <a:close/>
                  <a:moveTo>
                    <a:pt x="722" y="408"/>
                  </a:moveTo>
                  <a:cubicBezTo>
                    <a:pt x="880" y="408"/>
                    <a:pt x="880" y="408"/>
                    <a:pt x="880" y="408"/>
                  </a:cubicBezTo>
                  <a:cubicBezTo>
                    <a:pt x="875" y="308"/>
                    <a:pt x="836" y="217"/>
                    <a:pt x="776" y="145"/>
                  </a:cubicBezTo>
                  <a:cubicBezTo>
                    <a:pt x="775" y="146"/>
                    <a:pt x="774" y="146"/>
                    <a:pt x="774" y="146"/>
                  </a:cubicBezTo>
                  <a:cubicBezTo>
                    <a:pt x="746" y="162"/>
                    <a:pt x="715" y="176"/>
                    <a:pt x="683" y="187"/>
                  </a:cubicBezTo>
                  <a:cubicBezTo>
                    <a:pt x="706" y="253"/>
                    <a:pt x="720" y="329"/>
                    <a:pt x="722" y="408"/>
                  </a:cubicBezTo>
                  <a:close/>
                  <a:moveTo>
                    <a:pt x="406" y="545"/>
                  </a:moveTo>
                  <a:cubicBezTo>
                    <a:pt x="401" y="511"/>
                    <a:pt x="397" y="481"/>
                    <a:pt x="393" y="452"/>
                  </a:cubicBezTo>
                  <a:cubicBezTo>
                    <a:pt x="203" y="452"/>
                    <a:pt x="203" y="452"/>
                    <a:pt x="203" y="452"/>
                  </a:cubicBezTo>
                  <a:cubicBezTo>
                    <a:pt x="205" y="528"/>
                    <a:pt x="217" y="600"/>
                    <a:pt x="239" y="663"/>
                  </a:cubicBezTo>
                  <a:cubicBezTo>
                    <a:pt x="284" y="651"/>
                    <a:pt x="333" y="643"/>
                    <a:pt x="383" y="640"/>
                  </a:cubicBezTo>
                  <a:cubicBezTo>
                    <a:pt x="383" y="639"/>
                    <a:pt x="383" y="639"/>
                    <a:pt x="383" y="639"/>
                  </a:cubicBezTo>
                  <a:cubicBezTo>
                    <a:pt x="396" y="626"/>
                    <a:pt x="411" y="619"/>
                    <a:pt x="428" y="616"/>
                  </a:cubicBezTo>
                  <a:cubicBezTo>
                    <a:pt x="428" y="560"/>
                    <a:pt x="428" y="560"/>
                    <a:pt x="428" y="560"/>
                  </a:cubicBezTo>
                  <a:cubicBezTo>
                    <a:pt x="409" y="560"/>
                    <a:pt x="409" y="560"/>
                    <a:pt x="409" y="560"/>
                  </a:cubicBezTo>
                  <a:cubicBezTo>
                    <a:pt x="406" y="545"/>
                    <a:pt x="406" y="545"/>
                    <a:pt x="406" y="545"/>
                  </a:cubicBezTo>
                  <a:close/>
                  <a:moveTo>
                    <a:pt x="504" y="179"/>
                  </a:moveTo>
                  <a:cubicBezTo>
                    <a:pt x="546" y="175"/>
                    <a:pt x="586" y="169"/>
                    <a:pt x="624" y="159"/>
                  </a:cubicBezTo>
                  <a:cubicBezTo>
                    <a:pt x="618" y="146"/>
                    <a:pt x="612" y="133"/>
                    <a:pt x="605" y="122"/>
                  </a:cubicBezTo>
                  <a:cubicBezTo>
                    <a:pt x="563" y="48"/>
                    <a:pt x="509" y="5"/>
                    <a:pt x="452" y="0"/>
                  </a:cubicBezTo>
                  <a:cubicBezTo>
                    <a:pt x="452" y="84"/>
                    <a:pt x="452" y="84"/>
                    <a:pt x="452" y="84"/>
                  </a:cubicBezTo>
                  <a:cubicBezTo>
                    <a:pt x="504" y="84"/>
                    <a:pt x="504" y="84"/>
                    <a:pt x="504" y="84"/>
                  </a:cubicBezTo>
                  <a:cubicBezTo>
                    <a:pt x="504" y="144"/>
                    <a:pt x="504" y="168"/>
                    <a:pt x="504" y="179"/>
                  </a:cubicBezTo>
                  <a:close/>
                  <a:moveTo>
                    <a:pt x="213" y="717"/>
                  </a:moveTo>
                  <a:cubicBezTo>
                    <a:pt x="186" y="726"/>
                    <a:pt x="161" y="737"/>
                    <a:pt x="138" y="750"/>
                  </a:cubicBezTo>
                  <a:cubicBezTo>
                    <a:pt x="183" y="793"/>
                    <a:pt x="238" y="826"/>
                    <a:pt x="298" y="847"/>
                  </a:cubicBezTo>
                  <a:cubicBezTo>
                    <a:pt x="276" y="825"/>
                    <a:pt x="256" y="798"/>
                    <a:pt x="238" y="766"/>
                  </a:cubicBezTo>
                  <a:cubicBezTo>
                    <a:pt x="229" y="751"/>
                    <a:pt x="221" y="734"/>
                    <a:pt x="213" y="717"/>
                  </a:cubicBezTo>
                  <a:close/>
                  <a:moveTo>
                    <a:pt x="497" y="639"/>
                  </a:moveTo>
                  <a:cubicBezTo>
                    <a:pt x="547" y="643"/>
                    <a:pt x="596" y="651"/>
                    <a:pt x="641" y="663"/>
                  </a:cubicBezTo>
                  <a:cubicBezTo>
                    <a:pt x="664" y="600"/>
                    <a:pt x="676" y="528"/>
                    <a:pt x="678" y="452"/>
                  </a:cubicBezTo>
                  <a:cubicBezTo>
                    <a:pt x="485" y="452"/>
                    <a:pt x="485" y="452"/>
                    <a:pt x="485" y="452"/>
                  </a:cubicBezTo>
                  <a:cubicBezTo>
                    <a:pt x="481" y="481"/>
                    <a:pt x="477" y="511"/>
                    <a:pt x="471" y="545"/>
                  </a:cubicBezTo>
                  <a:cubicBezTo>
                    <a:pt x="469" y="560"/>
                    <a:pt x="469" y="560"/>
                    <a:pt x="469" y="560"/>
                  </a:cubicBezTo>
                  <a:cubicBezTo>
                    <a:pt x="452" y="560"/>
                    <a:pt x="452" y="560"/>
                    <a:pt x="452" y="560"/>
                  </a:cubicBezTo>
                  <a:cubicBezTo>
                    <a:pt x="452" y="616"/>
                    <a:pt x="452" y="616"/>
                    <a:pt x="452" y="616"/>
                  </a:cubicBezTo>
                  <a:cubicBezTo>
                    <a:pt x="469" y="619"/>
                    <a:pt x="484" y="626"/>
                    <a:pt x="497" y="639"/>
                  </a:cubicBezTo>
                  <a:cubicBezTo>
                    <a:pt x="497" y="639"/>
                    <a:pt x="497" y="639"/>
                    <a:pt x="497" y="639"/>
                  </a:cubicBezTo>
                  <a:close/>
                  <a:moveTo>
                    <a:pt x="684" y="676"/>
                  </a:moveTo>
                  <a:cubicBezTo>
                    <a:pt x="716" y="687"/>
                    <a:pt x="746" y="701"/>
                    <a:pt x="774" y="716"/>
                  </a:cubicBezTo>
                  <a:cubicBezTo>
                    <a:pt x="774" y="717"/>
                    <a:pt x="774" y="717"/>
                    <a:pt x="774" y="717"/>
                  </a:cubicBezTo>
                  <a:cubicBezTo>
                    <a:pt x="836" y="645"/>
                    <a:pt x="875" y="553"/>
                    <a:pt x="880" y="452"/>
                  </a:cubicBezTo>
                  <a:cubicBezTo>
                    <a:pt x="722" y="452"/>
                    <a:pt x="722" y="452"/>
                    <a:pt x="722" y="452"/>
                  </a:cubicBezTo>
                  <a:cubicBezTo>
                    <a:pt x="720" y="532"/>
                    <a:pt x="707" y="609"/>
                    <a:pt x="684" y="676"/>
                  </a:cubicBezTo>
                  <a:close/>
                  <a:moveTo>
                    <a:pt x="159" y="452"/>
                  </a:moveTo>
                  <a:cubicBezTo>
                    <a:pt x="0" y="452"/>
                    <a:pt x="0" y="452"/>
                    <a:pt x="0" y="452"/>
                  </a:cubicBezTo>
                  <a:cubicBezTo>
                    <a:pt x="5" y="553"/>
                    <a:pt x="44" y="645"/>
                    <a:pt x="106" y="717"/>
                  </a:cubicBezTo>
                  <a:cubicBezTo>
                    <a:pt x="107" y="717"/>
                    <a:pt x="107" y="717"/>
                    <a:pt x="107" y="716"/>
                  </a:cubicBezTo>
                  <a:cubicBezTo>
                    <a:pt x="135" y="701"/>
                    <a:pt x="165" y="687"/>
                    <a:pt x="197" y="676"/>
                  </a:cubicBezTo>
                  <a:cubicBezTo>
                    <a:pt x="174" y="609"/>
                    <a:pt x="161" y="532"/>
                    <a:pt x="159" y="452"/>
                  </a:cubicBezTo>
                  <a:close/>
                  <a:moveTo>
                    <a:pt x="643" y="766"/>
                  </a:moveTo>
                  <a:cubicBezTo>
                    <a:pt x="625" y="798"/>
                    <a:pt x="605" y="825"/>
                    <a:pt x="583" y="846"/>
                  </a:cubicBezTo>
                  <a:cubicBezTo>
                    <a:pt x="643" y="826"/>
                    <a:pt x="697" y="793"/>
                    <a:pt x="742" y="750"/>
                  </a:cubicBezTo>
                  <a:cubicBezTo>
                    <a:pt x="719" y="737"/>
                    <a:pt x="694" y="726"/>
                    <a:pt x="668" y="717"/>
                  </a:cubicBezTo>
                  <a:cubicBezTo>
                    <a:pt x="660" y="734"/>
                    <a:pt x="652" y="751"/>
                    <a:pt x="643" y="76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D725F26-A96F-4F7E-BE20-EF432B9273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4766" y="5082035"/>
            <a:ext cx="857671" cy="402744"/>
          </a:xfrm>
          <a:prstGeom prst="rect">
            <a:avLst/>
          </a:prstGeom>
        </p:spPr>
      </p:pic>
      <p:pic>
        <p:nvPicPr>
          <p:cNvPr id="56" name="Picture 55" descr="Logo&#10;&#10;Description automatically generated">
            <a:extLst>
              <a:ext uri="{FF2B5EF4-FFF2-40B4-BE49-F238E27FC236}">
                <a16:creationId xmlns:a16="http://schemas.microsoft.com/office/drawing/2014/main" id="{EAEE9FE3-F732-4EE7-AB84-73F673B298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1117" y="5115484"/>
            <a:ext cx="857671" cy="402744"/>
          </a:xfrm>
          <a:prstGeom prst="rect">
            <a:avLst/>
          </a:prstGeom>
        </p:spPr>
      </p:pic>
      <p:pic>
        <p:nvPicPr>
          <p:cNvPr id="58" name="Picture 57" descr="Logo&#10;&#10;Description automatically generated">
            <a:extLst>
              <a:ext uri="{FF2B5EF4-FFF2-40B4-BE49-F238E27FC236}">
                <a16:creationId xmlns:a16="http://schemas.microsoft.com/office/drawing/2014/main" id="{C2FBB3B7-E81C-4BF9-9289-569CE1868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7468" y="5148933"/>
            <a:ext cx="857671" cy="402744"/>
          </a:xfrm>
          <a:prstGeom prst="rect">
            <a:avLst/>
          </a:prstGeom>
        </p:spPr>
      </p:pic>
      <p:pic>
        <p:nvPicPr>
          <p:cNvPr id="59" name="Picture 58" descr="Logo&#10;&#10;Description automatically generated">
            <a:extLst>
              <a:ext uri="{FF2B5EF4-FFF2-40B4-BE49-F238E27FC236}">
                <a16:creationId xmlns:a16="http://schemas.microsoft.com/office/drawing/2014/main" id="{2D265D1D-6A98-4B1A-AEA4-D59D3FF9B8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3819" y="5182382"/>
            <a:ext cx="857671" cy="4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91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Object 2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268041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6"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22" name="Object 2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kumimoji="0" lang="en-US" sz="3600" b="1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nderson BCG Sans" panose="020B0502030402020204" pitchFamily="34" charset="0"/>
              <a:ea typeface="+mj-ea"/>
              <a:cs typeface="+mj-cs"/>
              <a:sym typeface="Henderson BCG Sans" panose="020B05020304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5A4CD61-7101-4727-8FDA-15A2AC8A20F9}"/>
              </a:ext>
            </a:extLst>
          </p:cNvPr>
          <p:cNvSpPr txBox="1"/>
          <p:nvPr/>
        </p:nvSpPr>
        <p:spPr>
          <a:xfrm>
            <a:off x="9182197" y="-188580"/>
            <a:ext cx="0" cy="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Henderson BCG Sans"/>
              <a:ea typeface="+mn-ea"/>
              <a:cs typeface="+mn-cs"/>
            </a:endParaRP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BFF6FA15-B428-4065-8412-D2C4FED87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2179404"/>
            <a:ext cx="2478638" cy="1314311"/>
          </a:xfrm>
        </p:spPr>
        <p:txBody>
          <a:bodyPr vert="horz"/>
          <a:lstStyle/>
          <a:p>
            <a:r>
              <a:rPr lang="en-US" b="1" dirty="0"/>
              <a:t>     Goal: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FF90D6"/>
                </a:solidFill>
              </a:rPr>
              <a:t>Identify </a:t>
            </a:r>
            <a:r>
              <a:rPr lang="en-GB" b="1" dirty="0">
                <a:solidFill>
                  <a:srgbClr val="FF90D6"/>
                </a:solidFill>
              </a:rPr>
              <a:t>which </a:t>
            </a:r>
            <a:r>
              <a:rPr lang="en-US" b="1" dirty="0">
                <a:solidFill>
                  <a:srgbClr val="FF90D6"/>
                </a:solidFill>
              </a:rPr>
              <a:t>improvements </a:t>
            </a:r>
            <a:r>
              <a:rPr lang="en-US" b="1" dirty="0">
                <a:solidFill>
                  <a:schemeClr val="bg1"/>
                </a:solidFill>
              </a:rPr>
              <a:t>will help us move the needle the most </a:t>
            </a:r>
            <a:r>
              <a:rPr lang="en-US" b="1" dirty="0"/>
              <a:t>on our digital tool usage &amp; satisfaction</a:t>
            </a:r>
          </a:p>
        </p:txBody>
      </p:sp>
      <p:sp>
        <p:nvSpPr>
          <p:cNvPr id="96" name="Oval 20">
            <a:extLst>
              <a:ext uri="{FF2B5EF4-FFF2-40B4-BE49-F238E27FC236}">
                <a16:creationId xmlns:a16="http://schemas.microsoft.com/office/drawing/2014/main" id="{047A51F7-785E-4033-AAD1-5789C4DD2A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0000" y="1337418"/>
            <a:ext cx="306910" cy="306910"/>
          </a:xfrm>
          <a:prstGeom prst="ellipse">
            <a:avLst/>
          </a:prstGeom>
          <a:solidFill>
            <a:srgbClr val="181818">
              <a:lumMod val="100000"/>
            </a:srgb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>
                    <a:lumMod val="100000"/>
                  </a:srgbClr>
                </a:solidFill>
                <a:latin typeface="Henderson BCG Sans" panose="020B0502030402020204" pitchFamily="34" charset="0"/>
              </a:rPr>
              <a:t>1</a:t>
            </a:r>
          </a:p>
        </p:txBody>
      </p:sp>
      <p:pic>
        <p:nvPicPr>
          <p:cNvPr id="69" name="Picture 68" descr="Logo&#10;&#10;Description automatically generated">
            <a:extLst>
              <a:ext uri="{FF2B5EF4-FFF2-40B4-BE49-F238E27FC236}">
                <a16:creationId xmlns:a16="http://schemas.microsoft.com/office/drawing/2014/main" id="{A03C5D15-D61F-404E-B05A-7918931E32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7479" y="4425945"/>
            <a:ext cx="857671" cy="402744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D6B94CC9-FC19-43AB-9157-7599DE6D56AE}"/>
              </a:ext>
            </a:extLst>
          </p:cNvPr>
          <p:cNvSpPr txBox="1"/>
          <p:nvPr/>
        </p:nvSpPr>
        <p:spPr>
          <a:xfrm>
            <a:off x="480482" y="4828689"/>
            <a:ext cx="2552237" cy="369332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9"/>
              </a:rPr>
              <a:t>Workshop Trello Board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9" name="ee4pContent1">
            <a:extLst>
              <a:ext uri="{FF2B5EF4-FFF2-40B4-BE49-F238E27FC236}">
                <a16:creationId xmlns:a16="http://schemas.microsoft.com/office/drawing/2014/main" id="{018056AB-F3E7-4AC5-90C2-19A0F555BE35}"/>
              </a:ext>
            </a:extLst>
          </p:cNvPr>
          <p:cNvSpPr txBox="1"/>
          <p:nvPr/>
        </p:nvSpPr>
        <p:spPr>
          <a:xfrm>
            <a:off x="4165891" y="1531456"/>
            <a:ext cx="8236033" cy="3323987"/>
          </a:xfrm>
          <a:prstGeom prst="rect">
            <a:avLst/>
          </a:prstGeom>
          <a:ln cap="rnd">
            <a:noFill/>
          </a:ln>
        </p:spPr>
        <p:txBody>
          <a:bodyPr vert="horz" wrap="square" lIns="219456" tIns="0" rIns="219456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9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Henderson BCG Sans" panose="020B05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38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Review </a:t>
            </a:r>
            <a:r>
              <a:rPr lang="en-GB" sz="1800" b="1" dirty="0">
                <a:solidFill>
                  <a:schemeClr val="tx2"/>
                </a:solidFill>
                <a:latin typeface="Henderson BCG Sans" panose="020B0502030402020204" pitchFamily="34" charset="0"/>
              </a:rPr>
              <a:t>team's pre-work on designated theme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(10 min)</a:t>
            </a:r>
          </a:p>
          <a:p>
            <a:pPr marL="706950" lvl="2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Henderson BCG Sans" panose="020B0502030402020204" pitchFamily="34" charset="0"/>
              </a:rPr>
              <a:t>Do they make sense? Will they achieve our goal?</a:t>
            </a:r>
          </a:p>
          <a:p>
            <a:pPr marL="706950" lvl="2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Henderson BCG Sans" panose="020B0502030402020204" pitchFamily="34" charset="0"/>
              </a:rPr>
              <a:t>What duplicate improvements can we combine into one card?</a:t>
            </a:r>
          </a:p>
          <a:p>
            <a:pPr marL="421200" lvl="2" indent="0">
              <a:buClr>
                <a:srgbClr val="181818"/>
              </a:buClr>
              <a:buSzPct val="100000"/>
              <a:buNone/>
              <a:defRPr/>
            </a:pPr>
            <a:endParaRPr lang="en-GB" sz="1800" dirty="0">
              <a:solidFill>
                <a:schemeClr val="bg2">
                  <a:lumMod val="50000"/>
                </a:schemeClr>
              </a:solidFill>
              <a:latin typeface="Henderson BCG Sans" panose="020B0502030402020204" pitchFamily="34" charset="0"/>
            </a:endParaRPr>
          </a:p>
          <a:p>
            <a:pPr marL="382950" lvl="1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Identify and brainstorm other options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(40 min)</a:t>
            </a:r>
          </a:p>
          <a:p>
            <a:pPr marL="706950" lvl="2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800" dirty="0">
                <a:solidFill>
                  <a:schemeClr val="bg2">
                    <a:lumMod val="50000"/>
                  </a:schemeClr>
                </a:solidFill>
                <a:latin typeface="Henderson BCG Sans" panose="020B0502030402020204" pitchFamily="34" charset="0"/>
              </a:rPr>
              <a:t>Think bold: How will the learner benefit from it?</a:t>
            </a: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Henderson BCG Sans" panose="020B05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38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GB" sz="1800" i="0" u="none" strike="noStrike" kern="1200" cap="none" spc="0" normalizeH="0" baseline="0" noProof="0" dirty="0">
              <a:ln>
                <a:noFill/>
              </a:ln>
              <a:solidFill>
                <a:srgbClr val="181818"/>
              </a:solidFill>
              <a:effectLst/>
              <a:uLnTx/>
              <a:uFillTx/>
              <a:latin typeface="Henderson BCG Sans" panose="020B05020304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  <a:p>
            <a:pPr marL="382950" lvl="1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Summarize insights &amp; sort cards based </a:t>
            </a:r>
            <a:r>
              <a:rPr lang="en-GB" sz="1800" b="1" dirty="0">
                <a:solidFill>
                  <a:schemeClr val="tx2"/>
                </a:solidFill>
                <a:latin typeface="Henderson BCG Sans" panose="020B0502030402020204" pitchFamily="34" charset="0"/>
              </a:rPr>
              <a:t>on potential impact</a:t>
            </a:r>
            <a:r>
              <a:rPr lang="en-GB" sz="1800" b="1" dirty="0">
                <a:solidFill>
                  <a:srgbClr val="03E4FF"/>
                </a:solidFill>
                <a:latin typeface="Henderson BCG Sans" panose="020B0502030402020204" pitchFamily="34" charset="0"/>
              </a:rPr>
              <a:t> </a:t>
            </a: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(10 min)</a:t>
            </a:r>
          </a:p>
          <a:p>
            <a:pPr marL="706950" lvl="2" indent="-285750">
              <a:buClr>
                <a:srgbClr val="181818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GB" sz="180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What work is interdependent to move the needle? (e.g.: if we don't do A, B will have no effect). </a:t>
            </a:r>
          </a:p>
          <a:p>
            <a:pPr marL="9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Trebuchet MS" panose="020B0603020202020204" pitchFamily="34" charset="0"/>
              <a:buNone/>
              <a:tabLst/>
              <a:defRPr/>
            </a:pPr>
            <a:endParaRPr lang="en-GB" sz="1800" dirty="0">
              <a:solidFill>
                <a:srgbClr val="181818"/>
              </a:solidFill>
              <a:latin typeface="Henderson BCG Sans" panose="020B0502030402020204" pitchFamily="34" charset="0"/>
            </a:endParaRPr>
          </a:p>
        </p:txBody>
      </p:sp>
      <p:sp>
        <p:nvSpPr>
          <p:cNvPr id="80" name="ee4pContent3">
            <a:extLst>
              <a:ext uri="{FF2B5EF4-FFF2-40B4-BE49-F238E27FC236}">
                <a16:creationId xmlns:a16="http://schemas.microsoft.com/office/drawing/2014/main" id="{9E2D170B-0B8F-4B6D-BAB2-06C9EE05D480}"/>
              </a:ext>
            </a:extLst>
          </p:cNvPr>
          <p:cNvSpPr txBox="1"/>
          <p:nvPr/>
        </p:nvSpPr>
        <p:spPr>
          <a:xfrm>
            <a:off x="4584912" y="5486239"/>
            <a:ext cx="7044121" cy="907941"/>
          </a:xfrm>
          <a:prstGeom prst="rect">
            <a:avLst/>
          </a:prstGeom>
          <a:ln cap="rnd">
            <a:noFill/>
          </a:ln>
        </p:spPr>
        <p:txBody>
          <a:bodyPr vert="horz" wrap="square" lIns="219456" tIns="0" rIns="219456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181818"/>
              </a:buClr>
              <a:buSzPct val="100000"/>
              <a:buNone/>
              <a:tabLst/>
              <a:defRPr/>
            </a:pPr>
            <a:r>
              <a:rPr lang="en-US" sz="1800" b="1" dirty="0">
                <a:solidFill>
                  <a:schemeClr val="tx2"/>
                </a:solidFill>
                <a:latin typeface="Henderson BCG Sans" panose="020B0502030402020204" pitchFamily="34" charset="0"/>
              </a:rPr>
              <a:t>Plenary</a:t>
            </a:r>
            <a:r>
              <a:rPr lang="en-US" sz="1800" b="1" dirty="0">
                <a:solidFill>
                  <a:srgbClr val="03E4FF"/>
                </a:solidFill>
                <a:latin typeface="Henderson BCG Sans" panose="020B0502030402020204" pitchFamily="34" charset="0"/>
              </a:rPr>
              <a:t>: </a:t>
            </a:r>
            <a:r>
              <a:rPr lang="en-GB" sz="1800" dirty="0">
                <a:solidFill>
                  <a:srgbClr val="181818"/>
                </a:solidFill>
                <a:latin typeface="Henderson BCG Sans" panose="020B0502030402020204" pitchFamily="34" charset="0"/>
              </a:rPr>
              <a:t>Bring back the following to share:</a:t>
            </a:r>
          </a:p>
          <a:p>
            <a:pPr marL="291600" lvl="1" indent="-194400">
              <a:buClr>
                <a:srgbClr val="181818"/>
              </a:buClr>
              <a:buSzPct val="100000"/>
              <a:defRPr/>
            </a:pPr>
            <a:r>
              <a:rPr lang="en-GB" sz="1800" dirty="0">
                <a:solidFill>
                  <a:srgbClr val="63666A"/>
                </a:solidFill>
                <a:latin typeface="Henderson BCG Sans" panose="020B0502030402020204" pitchFamily="34" charset="0"/>
              </a:rPr>
              <a:t>One member of each group will share discussion highlights and their Trello Theme List of solutions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F8E0D1F-BF32-4F14-88E6-97025491747C}"/>
              </a:ext>
            </a:extLst>
          </p:cNvPr>
          <p:cNvSpPr/>
          <p:nvPr/>
        </p:nvSpPr>
        <p:spPr>
          <a:xfrm>
            <a:off x="10466711" y="348492"/>
            <a:ext cx="1229824" cy="40011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108000" lvl="1">
              <a:buClr>
                <a:srgbClr val="181818"/>
              </a:buClr>
              <a:buSzPct val="100000"/>
            </a:pPr>
            <a:r>
              <a:rPr lang="en-US" sz="2000" b="1" i="1" dirty="0">
                <a:solidFill>
                  <a:srgbClr val="181818"/>
                </a:solidFill>
                <a:sym typeface="+mn-lt"/>
              </a:rPr>
              <a:t>60 mins</a:t>
            </a:r>
          </a:p>
        </p:txBody>
      </p:sp>
      <p:sp>
        <p:nvSpPr>
          <p:cNvPr id="85" name="NavigationTriangle">
            <a:extLst>
              <a:ext uri="{FF2B5EF4-FFF2-40B4-BE49-F238E27FC236}">
                <a16:creationId xmlns:a16="http://schemas.microsoft.com/office/drawing/2014/main" id="{774EFD29-92A5-4C4D-92B4-77B023953BF6}"/>
              </a:ext>
            </a:extLst>
          </p:cNvPr>
          <p:cNvSpPr/>
          <p:nvPr/>
        </p:nvSpPr>
        <p:spPr>
          <a:xfrm rot="16200000">
            <a:off x="11116166" y="-21446"/>
            <a:ext cx="1054387" cy="1097280"/>
          </a:xfrm>
          <a:prstGeom prst="triangle">
            <a:avLst>
              <a:gd name="adj" fmla="val 100000"/>
            </a:avLst>
          </a:prstGeom>
          <a:solidFill>
            <a:srgbClr val="18181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181818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D53CF9F6-CC83-4D86-B52D-F3326A8C87DC}"/>
              </a:ext>
            </a:extLst>
          </p:cNvPr>
          <p:cNvGrpSpPr>
            <a:grpSpLocks noChangeAspect="1"/>
          </p:cNvGrpSpPr>
          <p:nvPr/>
        </p:nvGrpSpPr>
        <p:grpSpPr>
          <a:xfrm>
            <a:off x="11629034" y="-12194"/>
            <a:ext cx="606127" cy="605542"/>
            <a:chOff x="5273675" y="2606675"/>
            <a:chExt cx="1646238" cy="1644650"/>
          </a:xfrm>
        </p:grpSpPr>
        <p:sp>
          <p:nvSpPr>
            <p:cNvPr id="88" name="AutoShape 3">
              <a:extLst>
                <a:ext uri="{FF2B5EF4-FFF2-40B4-BE49-F238E27FC236}">
                  <a16:creationId xmlns:a16="http://schemas.microsoft.com/office/drawing/2014/main" id="{EB242E53-EE28-4C1C-8B13-7221D3F913CE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69FAC66-E22C-42C4-99D8-E4118D03FD1E}"/>
                </a:ext>
              </a:extLst>
            </p:cNvPr>
            <p:cNvGrpSpPr/>
            <p:nvPr/>
          </p:nvGrpSpPr>
          <p:grpSpPr>
            <a:xfrm>
              <a:off x="5565774" y="2776538"/>
              <a:ext cx="1062038" cy="1322388"/>
              <a:chOff x="5565774" y="2776538"/>
              <a:chExt cx="1062038" cy="1322388"/>
            </a:xfrm>
          </p:grpSpPr>
          <p:sp>
            <p:nvSpPr>
              <p:cNvPr id="100" name="Freeform 25">
                <a:extLst>
                  <a:ext uri="{FF2B5EF4-FFF2-40B4-BE49-F238E27FC236}">
                    <a16:creationId xmlns:a16="http://schemas.microsoft.com/office/drawing/2014/main" id="{EA35D907-352A-4C1F-B23D-34F71A8204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774" y="2776538"/>
                <a:ext cx="1062038" cy="1322388"/>
              </a:xfrm>
              <a:custGeom>
                <a:avLst/>
                <a:gdLst>
                  <a:gd name="connsiteX0" fmla="*/ 531020 w 1062038"/>
                  <a:gd name="connsiteY0" fmla="*/ 290512 h 1322388"/>
                  <a:gd name="connsiteX1" fmla="*/ 30163 w 1062038"/>
                  <a:gd name="connsiteY1" fmla="*/ 790575 h 1322388"/>
                  <a:gd name="connsiteX2" fmla="*/ 531020 w 1062038"/>
                  <a:gd name="connsiteY2" fmla="*/ 1290638 h 1322388"/>
                  <a:gd name="connsiteX3" fmla="*/ 1031877 w 1062038"/>
                  <a:gd name="connsiteY3" fmla="*/ 790575 h 1322388"/>
                  <a:gd name="connsiteX4" fmla="*/ 531020 w 1062038"/>
                  <a:gd name="connsiteY4" fmla="*/ 290512 h 1322388"/>
                  <a:gd name="connsiteX5" fmla="*/ 531019 w 1062038"/>
                  <a:gd name="connsiteY5" fmla="*/ 260350 h 1322388"/>
                  <a:gd name="connsiteX6" fmla="*/ 1062038 w 1062038"/>
                  <a:gd name="connsiteY6" fmla="*/ 791369 h 1322388"/>
                  <a:gd name="connsiteX7" fmla="*/ 531019 w 1062038"/>
                  <a:gd name="connsiteY7" fmla="*/ 1322388 h 1322388"/>
                  <a:gd name="connsiteX8" fmla="*/ 0 w 1062038"/>
                  <a:gd name="connsiteY8" fmla="*/ 791369 h 1322388"/>
                  <a:gd name="connsiteX9" fmla="*/ 531019 w 1062038"/>
                  <a:gd name="connsiteY9" fmla="*/ 260350 h 1322388"/>
                  <a:gd name="connsiteX10" fmla="*/ 931683 w 1062038"/>
                  <a:gd name="connsiteY10" fmla="*/ 238511 h 1322388"/>
                  <a:gd name="connsiteX11" fmla="*/ 943095 w 1062038"/>
                  <a:gd name="connsiteY11" fmla="*/ 242997 h 1322388"/>
                  <a:gd name="connsiteX12" fmla="*/ 1044455 w 1062038"/>
                  <a:gd name="connsiteY12" fmla="*/ 335583 h 1322388"/>
                  <a:gd name="connsiteX13" fmla="*/ 1045174 w 1062038"/>
                  <a:gd name="connsiteY13" fmla="*/ 357832 h 1322388"/>
                  <a:gd name="connsiteX14" fmla="*/ 984789 w 1062038"/>
                  <a:gd name="connsiteY14" fmla="*/ 423862 h 1322388"/>
                  <a:gd name="connsiteX15" fmla="*/ 860425 w 1062038"/>
                  <a:gd name="connsiteY15" fmla="*/ 309027 h 1322388"/>
                  <a:gd name="connsiteX16" fmla="*/ 920810 w 1062038"/>
                  <a:gd name="connsiteY16" fmla="*/ 243714 h 1322388"/>
                  <a:gd name="connsiteX17" fmla="*/ 931683 w 1062038"/>
                  <a:gd name="connsiteY17" fmla="*/ 238511 h 1322388"/>
                  <a:gd name="connsiteX18" fmla="*/ 129462 w 1062038"/>
                  <a:gd name="connsiteY18" fmla="*/ 236909 h 1322388"/>
                  <a:gd name="connsiteX19" fmla="*/ 140253 w 1062038"/>
                  <a:gd name="connsiteY19" fmla="*/ 242073 h 1322388"/>
                  <a:gd name="connsiteX20" fmla="*/ 201613 w 1062038"/>
                  <a:gd name="connsiteY20" fmla="*/ 309025 h 1322388"/>
                  <a:gd name="connsiteX21" fmla="*/ 78180 w 1062038"/>
                  <a:gd name="connsiteY21" fmla="*/ 422275 h 1322388"/>
                  <a:gd name="connsiteX22" fmla="*/ 16821 w 1062038"/>
                  <a:gd name="connsiteY22" fmla="*/ 355322 h 1322388"/>
                  <a:gd name="connsiteX23" fmla="*/ 17534 w 1062038"/>
                  <a:gd name="connsiteY23" fmla="*/ 333242 h 1322388"/>
                  <a:gd name="connsiteX24" fmla="*/ 118135 w 1062038"/>
                  <a:gd name="connsiteY24" fmla="*/ 241360 h 1322388"/>
                  <a:gd name="connsiteX25" fmla="*/ 129462 w 1062038"/>
                  <a:gd name="connsiteY25" fmla="*/ 236909 h 1322388"/>
                  <a:gd name="connsiteX26" fmla="*/ 380807 w 1062038"/>
                  <a:gd name="connsiteY26" fmla="*/ 0 h 1322388"/>
                  <a:gd name="connsiteX27" fmla="*/ 678056 w 1062038"/>
                  <a:gd name="connsiteY27" fmla="*/ 0 h 1322388"/>
                  <a:gd name="connsiteX28" fmla="*/ 693738 w 1062038"/>
                  <a:gd name="connsiteY28" fmla="*/ 15746 h 1322388"/>
                  <a:gd name="connsiteX29" fmla="*/ 693738 w 1062038"/>
                  <a:gd name="connsiteY29" fmla="*/ 163185 h 1322388"/>
                  <a:gd name="connsiteX30" fmla="*/ 588953 w 1062038"/>
                  <a:gd name="connsiteY30" fmla="*/ 163185 h 1322388"/>
                  <a:gd name="connsiteX31" fmla="*/ 588953 w 1062038"/>
                  <a:gd name="connsiteY31" fmla="*/ 210422 h 1322388"/>
                  <a:gd name="connsiteX32" fmla="*/ 531214 w 1062038"/>
                  <a:gd name="connsiteY32" fmla="*/ 207560 h 1322388"/>
                  <a:gd name="connsiteX33" fmla="*/ 469198 w 1062038"/>
                  <a:gd name="connsiteY33" fmla="*/ 211138 h 1322388"/>
                  <a:gd name="connsiteX34" fmla="*/ 469198 w 1062038"/>
                  <a:gd name="connsiteY34" fmla="*/ 163185 h 1322388"/>
                  <a:gd name="connsiteX35" fmla="*/ 365125 w 1062038"/>
                  <a:gd name="connsiteY35" fmla="*/ 163185 h 1322388"/>
                  <a:gd name="connsiteX36" fmla="*/ 365125 w 1062038"/>
                  <a:gd name="connsiteY36" fmla="*/ 15746 h 1322388"/>
                  <a:gd name="connsiteX37" fmla="*/ 380807 w 1062038"/>
                  <a:gd name="connsiteY37" fmla="*/ 0 h 132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062038" h="1322388">
                    <a:moveTo>
                      <a:pt x="531020" y="290512"/>
                    </a:moveTo>
                    <a:cubicBezTo>
                      <a:pt x="254404" y="290512"/>
                      <a:pt x="30163" y="514398"/>
                      <a:pt x="30163" y="790575"/>
                    </a:cubicBezTo>
                    <a:cubicBezTo>
                      <a:pt x="30163" y="1066752"/>
                      <a:pt x="254404" y="1290638"/>
                      <a:pt x="531020" y="1290638"/>
                    </a:cubicBezTo>
                    <a:cubicBezTo>
                      <a:pt x="807636" y="1290638"/>
                      <a:pt x="1031877" y="1066752"/>
                      <a:pt x="1031877" y="790575"/>
                    </a:cubicBezTo>
                    <a:cubicBezTo>
                      <a:pt x="1031877" y="514398"/>
                      <a:pt x="807636" y="290512"/>
                      <a:pt x="531020" y="290512"/>
                    </a:cubicBezTo>
                    <a:close/>
                    <a:moveTo>
                      <a:pt x="531019" y="260350"/>
                    </a:moveTo>
                    <a:cubicBezTo>
                      <a:pt x="824293" y="260350"/>
                      <a:pt x="1062038" y="498095"/>
                      <a:pt x="1062038" y="791369"/>
                    </a:cubicBezTo>
                    <a:cubicBezTo>
                      <a:pt x="1062038" y="1084643"/>
                      <a:pt x="824293" y="1322388"/>
                      <a:pt x="531019" y="1322388"/>
                    </a:cubicBezTo>
                    <a:cubicBezTo>
                      <a:pt x="237745" y="1322388"/>
                      <a:pt x="0" y="1084643"/>
                      <a:pt x="0" y="791369"/>
                    </a:cubicBezTo>
                    <a:cubicBezTo>
                      <a:pt x="0" y="498095"/>
                      <a:pt x="237745" y="260350"/>
                      <a:pt x="531019" y="260350"/>
                    </a:cubicBezTo>
                    <a:close/>
                    <a:moveTo>
                      <a:pt x="931683" y="238511"/>
                    </a:moveTo>
                    <a:cubicBezTo>
                      <a:pt x="935727" y="238331"/>
                      <a:pt x="939860" y="239767"/>
                      <a:pt x="943095" y="242997"/>
                    </a:cubicBezTo>
                    <a:cubicBezTo>
                      <a:pt x="943095" y="242997"/>
                      <a:pt x="943095" y="242997"/>
                      <a:pt x="1044455" y="335583"/>
                    </a:cubicBezTo>
                    <a:cubicBezTo>
                      <a:pt x="1050925" y="341324"/>
                      <a:pt x="1050925" y="351372"/>
                      <a:pt x="1045174" y="357832"/>
                    </a:cubicBezTo>
                    <a:cubicBezTo>
                      <a:pt x="1045174" y="357832"/>
                      <a:pt x="1045174" y="357832"/>
                      <a:pt x="984789" y="423862"/>
                    </a:cubicBezTo>
                    <a:cubicBezTo>
                      <a:pt x="948846" y="380081"/>
                      <a:pt x="907152" y="341324"/>
                      <a:pt x="860425" y="309027"/>
                    </a:cubicBezTo>
                    <a:cubicBezTo>
                      <a:pt x="860425" y="309027"/>
                      <a:pt x="860425" y="309027"/>
                      <a:pt x="920810" y="243714"/>
                    </a:cubicBezTo>
                    <a:cubicBezTo>
                      <a:pt x="923686" y="240485"/>
                      <a:pt x="927640" y="238690"/>
                      <a:pt x="931683" y="238511"/>
                    </a:cubicBezTo>
                    <a:close/>
                    <a:moveTo>
                      <a:pt x="129462" y="236909"/>
                    </a:moveTo>
                    <a:cubicBezTo>
                      <a:pt x="133475" y="237087"/>
                      <a:pt x="137399" y="238867"/>
                      <a:pt x="140253" y="242073"/>
                    </a:cubicBezTo>
                    <a:cubicBezTo>
                      <a:pt x="140253" y="242073"/>
                      <a:pt x="140253" y="242073"/>
                      <a:pt x="201613" y="309025"/>
                    </a:cubicBezTo>
                    <a:cubicBezTo>
                      <a:pt x="155236" y="340365"/>
                      <a:pt x="113854" y="378827"/>
                      <a:pt x="78180" y="422275"/>
                    </a:cubicBezTo>
                    <a:lnTo>
                      <a:pt x="16821" y="355322"/>
                    </a:lnTo>
                    <a:cubicBezTo>
                      <a:pt x="11113" y="348912"/>
                      <a:pt x="11113" y="338940"/>
                      <a:pt x="17534" y="333242"/>
                    </a:cubicBezTo>
                    <a:cubicBezTo>
                      <a:pt x="17534" y="333242"/>
                      <a:pt x="17534" y="333242"/>
                      <a:pt x="118135" y="241360"/>
                    </a:cubicBezTo>
                    <a:cubicBezTo>
                      <a:pt x="121346" y="238155"/>
                      <a:pt x="125449" y="236731"/>
                      <a:pt x="129462" y="236909"/>
                    </a:cubicBezTo>
                    <a:close/>
                    <a:moveTo>
                      <a:pt x="380807" y="0"/>
                    </a:moveTo>
                    <a:cubicBezTo>
                      <a:pt x="380807" y="0"/>
                      <a:pt x="380807" y="0"/>
                      <a:pt x="678056" y="0"/>
                    </a:cubicBezTo>
                    <a:cubicBezTo>
                      <a:pt x="686610" y="0"/>
                      <a:pt x="693738" y="7157"/>
                      <a:pt x="693738" y="15746"/>
                    </a:cubicBezTo>
                    <a:cubicBezTo>
                      <a:pt x="693738" y="15746"/>
                      <a:pt x="693738" y="15746"/>
                      <a:pt x="693738" y="163185"/>
                    </a:cubicBezTo>
                    <a:cubicBezTo>
                      <a:pt x="693738" y="163185"/>
                      <a:pt x="693738" y="163185"/>
                      <a:pt x="588953" y="163185"/>
                    </a:cubicBezTo>
                    <a:cubicBezTo>
                      <a:pt x="588953" y="163185"/>
                      <a:pt x="588953" y="163185"/>
                      <a:pt x="588953" y="210422"/>
                    </a:cubicBezTo>
                    <a:cubicBezTo>
                      <a:pt x="570419" y="208275"/>
                      <a:pt x="551173" y="207560"/>
                      <a:pt x="531214" y="207560"/>
                    </a:cubicBezTo>
                    <a:cubicBezTo>
                      <a:pt x="510542" y="207560"/>
                      <a:pt x="489870" y="208991"/>
                      <a:pt x="469198" y="211138"/>
                    </a:cubicBezTo>
                    <a:lnTo>
                      <a:pt x="469198" y="163185"/>
                    </a:lnTo>
                    <a:cubicBezTo>
                      <a:pt x="469198" y="163185"/>
                      <a:pt x="469198" y="163185"/>
                      <a:pt x="365125" y="163185"/>
                    </a:cubicBezTo>
                    <a:cubicBezTo>
                      <a:pt x="365125" y="163185"/>
                      <a:pt x="365125" y="163185"/>
                      <a:pt x="365125" y="15746"/>
                    </a:cubicBezTo>
                    <a:cubicBezTo>
                      <a:pt x="365125" y="7157"/>
                      <a:pt x="372254" y="0"/>
                      <a:pt x="38080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26">
                <a:extLst>
                  <a:ext uri="{FF2B5EF4-FFF2-40B4-BE49-F238E27FC236}">
                    <a16:creationId xmlns:a16="http://schemas.microsoft.com/office/drawing/2014/main" id="{3CDC5994-613A-4717-8962-271004B3F6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275" y="3100388"/>
                <a:ext cx="935038" cy="935038"/>
              </a:xfrm>
              <a:custGeom>
                <a:avLst/>
                <a:gdLst>
                  <a:gd name="connsiteX0" fmla="*/ 254333 w 935038"/>
                  <a:gd name="connsiteY0" fmla="*/ 804700 h 935038"/>
                  <a:gd name="connsiteX1" fmla="*/ 238852 w 935038"/>
                  <a:gd name="connsiteY1" fmla="*/ 817085 h 935038"/>
                  <a:gd name="connsiteX2" fmla="*/ 248052 w 935038"/>
                  <a:gd name="connsiteY2" fmla="*/ 851761 h 935038"/>
                  <a:gd name="connsiteX3" fmla="*/ 282729 w 935038"/>
                  <a:gd name="connsiteY3" fmla="*/ 842561 h 935038"/>
                  <a:gd name="connsiteX4" fmla="*/ 273529 w 935038"/>
                  <a:gd name="connsiteY4" fmla="*/ 807177 h 935038"/>
                  <a:gd name="connsiteX5" fmla="*/ 254333 w 935038"/>
                  <a:gd name="connsiteY5" fmla="*/ 804700 h 935038"/>
                  <a:gd name="connsiteX6" fmla="*/ 684858 w 935038"/>
                  <a:gd name="connsiteY6" fmla="*/ 803112 h 935038"/>
                  <a:gd name="connsiteX7" fmla="*/ 665144 w 935038"/>
                  <a:gd name="connsiteY7" fmla="*/ 805589 h 935038"/>
                  <a:gd name="connsiteX8" fmla="*/ 654968 w 935038"/>
                  <a:gd name="connsiteY8" fmla="*/ 840973 h 935038"/>
                  <a:gd name="connsiteX9" fmla="*/ 691309 w 935038"/>
                  <a:gd name="connsiteY9" fmla="*/ 850173 h 935038"/>
                  <a:gd name="connsiteX10" fmla="*/ 700757 w 935038"/>
                  <a:gd name="connsiteY10" fmla="*/ 815497 h 935038"/>
                  <a:gd name="connsiteX11" fmla="*/ 684858 w 935038"/>
                  <a:gd name="connsiteY11" fmla="*/ 803112 h 935038"/>
                  <a:gd name="connsiteX12" fmla="*/ 113615 w 935038"/>
                  <a:gd name="connsiteY12" fmla="*/ 652212 h 935038"/>
                  <a:gd name="connsiteX13" fmla="*/ 94065 w 935038"/>
                  <a:gd name="connsiteY13" fmla="*/ 654777 h 935038"/>
                  <a:gd name="connsiteX14" fmla="*/ 84865 w 935038"/>
                  <a:gd name="connsiteY14" fmla="*/ 690161 h 935038"/>
                  <a:gd name="connsiteX15" fmla="*/ 119542 w 935038"/>
                  <a:gd name="connsiteY15" fmla="*/ 699361 h 935038"/>
                  <a:gd name="connsiteX16" fmla="*/ 129449 w 935038"/>
                  <a:gd name="connsiteY16" fmla="*/ 663977 h 935038"/>
                  <a:gd name="connsiteX17" fmla="*/ 113615 w 935038"/>
                  <a:gd name="connsiteY17" fmla="*/ 652212 h 935038"/>
                  <a:gd name="connsiteX18" fmla="*/ 824246 w 935038"/>
                  <a:gd name="connsiteY18" fmla="*/ 649249 h 935038"/>
                  <a:gd name="connsiteX19" fmla="*/ 808765 w 935038"/>
                  <a:gd name="connsiteY19" fmla="*/ 661968 h 935038"/>
                  <a:gd name="connsiteX20" fmla="*/ 817965 w 935038"/>
                  <a:gd name="connsiteY20" fmla="*/ 697582 h 935038"/>
                  <a:gd name="connsiteX21" fmla="*/ 853349 w 935038"/>
                  <a:gd name="connsiteY21" fmla="*/ 688134 h 935038"/>
                  <a:gd name="connsiteX22" fmla="*/ 843442 w 935038"/>
                  <a:gd name="connsiteY22" fmla="*/ 651793 h 935038"/>
                  <a:gd name="connsiteX23" fmla="*/ 824246 w 935038"/>
                  <a:gd name="connsiteY23" fmla="*/ 649249 h 935038"/>
                  <a:gd name="connsiteX24" fmla="*/ 710440 w 935038"/>
                  <a:gd name="connsiteY24" fmla="*/ 257904 h 935038"/>
                  <a:gd name="connsiteX25" fmla="*/ 698455 w 935038"/>
                  <a:gd name="connsiteY25" fmla="*/ 261291 h 935038"/>
                  <a:gd name="connsiteX26" fmla="*/ 492382 w 935038"/>
                  <a:gd name="connsiteY26" fmla="*/ 416019 h 935038"/>
                  <a:gd name="connsiteX27" fmla="*/ 479503 w 935038"/>
                  <a:gd name="connsiteY27" fmla="*/ 425289 h 935038"/>
                  <a:gd name="connsiteX28" fmla="*/ 468770 w 935038"/>
                  <a:gd name="connsiteY28" fmla="*/ 423862 h 935038"/>
                  <a:gd name="connsiteX29" fmla="*/ 453028 w 935038"/>
                  <a:gd name="connsiteY29" fmla="*/ 426715 h 935038"/>
                  <a:gd name="connsiteX30" fmla="*/ 443011 w 935038"/>
                  <a:gd name="connsiteY30" fmla="*/ 421010 h 935038"/>
                  <a:gd name="connsiteX31" fmla="*/ 311353 w 935038"/>
                  <a:gd name="connsiteY31" fmla="*/ 348994 h 935038"/>
                  <a:gd name="connsiteX32" fmla="*/ 288456 w 935038"/>
                  <a:gd name="connsiteY32" fmla="*/ 353985 h 935038"/>
                  <a:gd name="connsiteX33" fmla="*/ 294181 w 935038"/>
                  <a:gd name="connsiteY33" fmla="*/ 376802 h 935038"/>
                  <a:gd name="connsiteX34" fmla="*/ 426554 w 935038"/>
                  <a:gd name="connsiteY34" fmla="*/ 467357 h 935038"/>
                  <a:gd name="connsiteX35" fmla="*/ 468770 w 935038"/>
                  <a:gd name="connsiteY35" fmla="*/ 508000 h 935038"/>
                  <a:gd name="connsiteX36" fmla="*/ 510986 w 935038"/>
                  <a:gd name="connsiteY36" fmla="*/ 465931 h 935038"/>
                  <a:gd name="connsiteX37" fmla="*/ 510271 w 935038"/>
                  <a:gd name="connsiteY37" fmla="*/ 464505 h 935038"/>
                  <a:gd name="connsiteX38" fmla="*/ 719205 w 935038"/>
                  <a:gd name="connsiteY38" fmla="*/ 286960 h 935038"/>
                  <a:gd name="connsiteX39" fmla="*/ 721352 w 935038"/>
                  <a:gd name="connsiteY39" fmla="*/ 264143 h 935038"/>
                  <a:gd name="connsiteX40" fmla="*/ 710440 w 935038"/>
                  <a:gd name="connsiteY40" fmla="*/ 257904 h 935038"/>
                  <a:gd name="connsiteX41" fmla="*/ 98758 w 935038"/>
                  <a:gd name="connsiteY41" fmla="*/ 234699 h 935038"/>
                  <a:gd name="connsiteX42" fmla="*/ 83277 w 935038"/>
                  <a:gd name="connsiteY42" fmla="*/ 246464 h 935038"/>
                  <a:gd name="connsiteX43" fmla="*/ 92477 w 935038"/>
                  <a:gd name="connsiteY43" fmla="*/ 281848 h 935038"/>
                  <a:gd name="connsiteX44" fmla="*/ 127861 w 935038"/>
                  <a:gd name="connsiteY44" fmla="*/ 272648 h 935038"/>
                  <a:gd name="connsiteX45" fmla="*/ 117954 w 935038"/>
                  <a:gd name="connsiteY45" fmla="*/ 237264 h 935038"/>
                  <a:gd name="connsiteX46" fmla="*/ 98758 w 935038"/>
                  <a:gd name="connsiteY46" fmla="*/ 234699 h 935038"/>
                  <a:gd name="connsiteX47" fmla="*/ 835927 w 935038"/>
                  <a:gd name="connsiteY47" fmla="*/ 233043 h 935038"/>
                  <a:gd name="connsiteX48" fmla="*/ 816377 w 935038"/>
                  <a:gd name="connsiteY48" fmla="*/ 235570 h 935038"/>
                  <a:gd name="connsiteX49" fmla="*/ 807177 w 935038"/>
                  <a:gd name="connsiteY49" fmla="*/ 269720 h 935038"/>
                  <a:gd name="connsiteX50" fmla="*/ 841854 w 935038"/>
                  <a:gd name="connsiteY50" fmla="*/ 278781 h 935038"/>
                  <a:gd name="connsiteX51" fmla="*/ 851761 w 935038"/>
                  <a:gd name="connsiteY51" fmla="*/ 244630 h 935038"/>
                  <a:gd name="connsiteX52" fmla="*/ 835927 w 935038"/>
                  <a:gd name="connsiteY52" fmla="*/ 233043 h 935038"/>
                  <a:gd name="connsiteX53" fmla="*/ 264692 w 935038"/>
                  <a:gd name="connsiteY53" fmla="*/ 80924 h 935038"/>
                  <a:gd name="connsiteX54" fmla="*/ 244877 w 935038"/>
                  <a:gd name="connsiteY54" fmla="*/ 83468 h 935038"/>
                  <a:gd name="connsiteX55" fmla="*/ 235677 w 935038"/>
                  <a:gd name="connsiteY55" fmla="*/ 119809 h 935038"/>
                  <a:gd name="connsiteX56" fmla="*/ 271061 w 935038"/>
                  <a:gd name="connsiteY56" fmla="*/ 129257 h 935038"/>
                  <a:gd name="connsiteX57" fmla="*/ 280261 w 935038"/>
                  <a:gd name="connsiteY57" fmla="*/ 93643 h 935038"/>
                  <a:gd name="connsiteX58" fmla="*/ 264692 w 935038"/>
                  <a:gd name="connsiteY58" fmla="*/ 80924 h 935038"/>
                  <a:gd name="connsiteX59" fmla="*/ 668759 w 935038"/>
                  <a:gd name="connsiteY59" fmla="*/ 79336 h 935038"/>
                  <a:gd name="connsiteX60" fmla="*/ 653190 w 935038"/>
                  <a:gd name="connsiteY60" fmla="*/ 92055 h 935038"/>
                  <a:gd name="connsiteX61" fmla="*/ 662390 w 935038"/>
                  <a:gd name="connsiteY61" fmla="*/ 127669 h 935038"/>
                  <a:gd name="connsiteX62" fmla="*/ 697774 w 935038"/>
                  <a:gd name="connsiteY62" fmla="*/ 118221 h 935038"/>
                  <a:gd name="connsiteX63" fmla="*/ 688574 w 935038"/>
                  <a:gd name="connsiteY63" fmla="*/ 81880 h 935038"/>
                  <a:gd name="connsiteX64" fmla="*/ 668759 w 935038"/>
                  <a:gd name="connsiteY64" fmla="*/ 79336 h 935038"/>
                  <a:gd name="connsiteX65" fmla="*/ 440018 w 935038"/>
                  <a:gd name="connsiteY65" fmla="*/ 0 h 935038"/>
                  <a:gd name="connsiteX66" fmla="*/ 440018 w 935038"/>
                  <a:gd name="connsiteY66" fmla="*/ 49288 h 935038"/>
                  <a:gd name="connsiteX67" fmla="*/ 466448 w 935038"/>
                  <a:gd name="connsiteY67" fmla="*/ 75717 h 935038"/>
                  <a:gd name="connsiteX68" fmla="*/ 492163 w 935038"/>
                  <a:gd name="connsiteY68" fmla="*/ 49288 h 935038"/>
                  <a:gd name="connsiteX69" fmla="*/ 492163 w 935038"/>
                  <a:gd name="connsiteY69" fmla="*/ 0 h 935038"/>
                  <a:gd name="connsiteX70" fmla="*/ 935038 w 935038"/>
                  <a:gd name="connsiteY70" fmla="*/ 440018 h 935038"/>
                  <a:gd name="connsiteX71" fmla="*/ 885751 w 935038"/>
                  <a:gd name="connsiteY71" fmla="*/ 440018 h 935038"/>
                  <a:gd name="connsiteX72" fmla="*/ 859321 w 935038"/>
                  <a:gd name="connsiteY72" fmla="*/ 465733 h 935038"/>
                  <a:gd name="connsiteX73" fmla="*/ 885751 w 935038"/>
                  <a:gd name="connsiteY73" fmla="*/ 491449 h 935038"/>
                  <a:gd name="connsiteX74" fmla="*/ 935038 w 935038"/>
                  <a:gd name="connsiteY74" fmla="*/ 491449 h 935038"/>
                  <a:gd name="connsiteX75" fmla="*/ 495020 w 935038"/>
                  <a:gd name="connsiteY75" fmla="*/ 934324 h 935038"/>
                  <a:gd name="connsiteX76" fmla="*/ 495020 w 935038"/>
                  <a:gd name="connsiteY76" fmla="*/ 885036 h 935038"/>
                  <a:gd name="connsiteX77" fmla="*/ 469305 w 935038"/>
                  <a:gd name="connsiteY77" fmla="*/ 859321 h 935038"/>
                  <a:gd name="connsiteX78" fmla="*/ 442875 w 935038"/>
                  <a:gd name="connsiteY78" fmla="*/ 885036 h 935038"/>
                  <a:gd name="connsiteX79" fmla="*/ 442875 w 935038"/>
                  <a:gd name="connsiteY79" fmla="*/ 935038 h 935038"/>
                  <a:gd name="connsiteX80" fmla="*/ 0 w 935038"/>
                  <a:gd name="connsiteY80" fmla="*/ 495020 h 935038"/>
                  <a:gd name="connsiteX81" fmla="*/ 50002 w 935038"/>
                  <a:gd name="connsiteY81" fmla="*/ 495020 h 935038"/>
                  <a:gd name="connsiteX82" fmla="*/ 75718 w 935038"/>
                  <a:gd name="connsiteY82" fmla="*/ 468591 h 935038"/>
                  <a:gd name="connsiteX83" fmla="*/ 50002 w 935038"/>
                  <a:gd name="connsiteY83" fmla="*/ 442875 h 935038"/>
                  <a:gd name="connsiteX84" fmla="*/ 0 w 935038"/>
                  <a:gd name="connsiteY84" fmla="*/ 442875 h 935038"/>
                  <a:gd name="connsiteX85" fmla="*/ 440018 w 935038"/>
                  <a:gd name="connsiteY85" fmla="*/ 0 h 935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</a:cxnLst>
                <a:rect l="l" t="t" r="r" b="b"/>
                <a:pathLst>
                  <a:path w="935038" h="935038">
                    <a:moveTo>
                      <a:pt x="254333" y="804700"/>
                    </a:moveTo>
                    <a:cubicBezTo>
                      <a:pt x="248052" y="806469"/>
                      <a:pt x="242391" y="810715"/>
                      <a:pt x="238852" y="817085"/>
                    </a:cubicBezTo>
                    <a:cubicBezTo>
                      <a:pt x="231775" y="829115"/>
                      <a:pt x="236021" y="844684"/>
                      <a:pt x="248052" y="851761"/>
                    </a:cubicBezTo>
                    <a:cubicBezTo>
                      <a:pt x="260083" y="858838"/>
                      <a:pt x="275652" y="854592"/>
                      <a:pt x="282729" y="842561"/>
                    </a:cubicBezTo>
                    <a:cubicBezTo>
                      <a:pt x="290513" y="829823"/>
                      <a:pt x="286267" y="814254"/>
                      <a:pt x="273529" y="807177"/>
                    </a:cubicBezTo>
                    <a:cubicBezTo>
                      <a:pt x="267514" y="803639"/>
                      <a:pt x="260614" y="802931"/>
                      <a:pt x="254333" y="804700"/>
                    </a:cubicBezTo>
                    <a:close/>
                    <a:moveTo>
                      <a:pt x="684858" y="803112"/>
                    </a:moveTo>
                    <a:cubicBezTo>
                      <a:pt x="678408" y="801343"/>
                      <a:pt x="671321" y="802050"/>
                      <a:pt x="665144" y="805589"/>
                    </a:cubicBezTo>
                    <a:cubicBezTo>
                      <a:pt x="652061" y="812666"/>
                      <a:pt x="647700" y="828235"/>
                      <a:pt x="654968" y="840973"/>
                    </a:cubicBezTo>
                    <a:cubicBezTo>
                      <a:pt x="662236" y="853004"/>
                      <a:pt x="678953" y="857250"/>
                      <a:pt x="691309" y="850173"/>
                    </a:cubicBezTo>
                    <a:cubicBezTo>
                      <a:pt x="703664" y="843096"/>
                      <a:pt x="708025" y="827527"/>
                      <a:pt x="700757" y="815497"/>
                    </a:cubicBezTo>
                    <a:cubicBezTo>
                      <a:pt x="697123" y="809127"/>
                      <a:pt x="691309" y="804881"/>
                      <a:pt x="684858" y="803112"/>
                    </a:cubicBezTo>
                    <a:close/>
                    <a:moveTo>
                      <a:pt x="113615" y="652212"/>
                    </a:moveTo>
                    <a:cubicBezTo>
                      <a:pt x="107157" y="650531"/>
                      <a:pt x="100081" y="651239"/>
                      <a:pt x="94065" y="654777"/>
                    </a:cubicBezTo>
                    <a:cubicBezTo>
                      <a:pt x="82034" y="661854"/>
                      <a:pt x="77788" y="677423"/>
                      <a:pt x="84865" y="690161"/>
                    </a:cubicBezTo>
                    <a:cubicBezTo>
                      <a:pt x="91942" y="702192"/>
                      <a:pt x="107511" y="706438"/>
                      <a:pt x="119542" y="699361"/>
                    </a:cubicBezTo>
                    <a:cubicBezTo>
                      <a:pt x="132280" y="692284"/>
                      <a:pt x="136526" y="676715"/>
                      <a:pt x="129449" y="663977"/>
                    </a:cubicBezTo>
                    <a:cubicBezTo>
                      <a:pt x="125911" y="657962"/>
                      <a:pt x="120073" y="653892"/>
                      <a:pt x="113615" y="652212"/>
                    </a:cubicBezTo>
                    <a:close/>
                    <a:moveTo>
                      <a:pt x="824246" y="649249"/>
                    </a:moveTo>
                    <a:cubicBezTo>
                      <a:pt x="817965" y="651066"/>
                      <a:pt x="812303" y="655427"/>
                      <a:pt x="808765" y="661968"/>
                    </a:cubicBezTo>
                    <a:cubicBezTo>
                      <a:pt x="801688" y="674324"/>
                      <a:pt x="805934" y="690314"/>
                      <a:pt x="817965" y="697582"/>
                    </a:cubicBezTo>
                    <a:cubicBezTo>
                      <a:pt x="829996" y="704850"/>
                      <a:pt x="846273" y="700489"/>
                      <a:pt x="853349" y="688134"/>
                    </a:cubicBezTo>
                    <a:cubicBezTo>
                      <a:pt x="860426" y="675778"/>
                      <a:pt x="856180" y="659061"/>
                      <a:pt x="843442" y="651793"/>
                    </a:cubicBezTo>
                    <a:cubicBezTo>
                      <a:pt x="837426" y="648159"/>
                      <a:pt x="830526" y="647432"/>
                      <a:pt x="824246" y="649249"/>
                    </a:cubicBezTo>
                    <a:close/>
                    <a:moveTo>
                      <a:pt x="710440" y="257904"/>
                    </a:moveTo>
                    <a:cubicBezTo>
                      <a:pt x="706326" y="257370"/>
                      <a:pt x="702033" y="258439"/>
                      <a:pt x="698455" y="261291"/>
                    </a:cubicBezTo>
                    <a:cubicBezTo>
                      <a:pt x="698455" y="261291"/>
                      <a:pt x="698455" y="261291"/>
                      <a:pt x="492382" y="416019"/>
                    </a:cubicBezTo>
                    <a:cubicBezTo>
                      <a:pt x="492382" y="416019"/>
                      <a:pt x="492382" y="416019"/>
                      <a:pt x="479503" y="425289"/>
                    </a:cubicBezTo>
                    <a:cubicBezTo>
                      <a:pt x="475925" y="424575"/>
                      <a:pt x="472348" y="423862"/>
                      <a:pt x="468770" y="423862"/>
                    </a:cubicBezTo>
                    <a:cubicBezTo>
                      <a:pt x="463046" y="423862"/>
                      <a:pt x="458037" y="424575"/>
                      <a:pt x="453028" y="426715"/>
                    </a:cubicBezTo>
                    <a:cubicBezTo>
                      <a:pt x="453028" y="426715"/>
                      <a:pt x="453028" y="426715"/>
                      <a:pt x="443011" y="421010"/>
                    </a:cubicBezTo>
                    <a:cubicBezTo>
                      <a:pt x="443011" y="421010"/>
                      <a:pt x="443011" y="421010"/>
                      <a:pt x="311353" y="348994"/>
                    </a:cubicBezTo>
                    <a:cubicBezTo>
                      <a:pt x="303483" y="344003"/>
                      <a:pt x="293465" y="346142"/>
                      <a:pt x="288456" y="353985"/>
                    </a:cubicBezTo>
                    <a:cubicBezTo>
                      <a:pt x="284163" y="361829"/>
                      <a:pt x="286310" y="371811"/>
                      <a:pt x="294181" y="376802"/>
                    </a:cubicBezTo>
                    <a:cubicBezTo>
                      <a:pt x="294181" y="376802"/>
                      <a:pt x="294181" y="376802"/>
                      <a:pt x="426554" y="467357"/>
                    </a:cubicBezTo>
                    <a:cubicBezTo>
                      <a:pt x="427269" y="490174"/>
                      <a:pt x="445873" y="508000"/>
                      <a:pt x="468770" y="508000"/>
                    </a:cubicBezTo>
                    <a:cubicBezTo>
                      <a:pt x="491667" y="508000"/>
                      <a:pt x="510986" y="489461"/>
                      <a:pt x="510986" y="465931"/>
                    </a:cubicBezTo>
                    <a:cubicBezTo>
                      <a:pt x="510986" y="465218"/>
                      <a:pt x="510271" y="465218"/>
                      <a:pt x="510271" y="464505"/>
                    </a:cubicBezTo>
                    <a:cubicBezTo>
                      <a:pt x="510271" y="464505"/>
                      <a:pt x="510271" y="464505"/>
                      <a:pt x="719205" y="286960"/>
                    </a:cubicBezTo>
                    <a:cubicBezTo>
                      <a:pt x="726361" y="281256"/>
                      <a:pt x="727076" y="271274"/>
                      <a:pt x="721352" y="264143"/>
                    </a:cubicBezTo>
                    <a:cubicBezTo>
                      <a:pt x="718490" y="260578"/>
                      <a:pt x="714554" y="258439"/>
                      <a:pt x="710440" y="257904"/>
                    </a:cubicBezTo>
                    <a:close/>
                    <a:moveTo>
                      <a:pt x="98758" y="234699"/>
                    </a:moveTo>
                    <a:cubicBezTo>
                      <a:pt x="92477" y="236379"/>
                      <a:pt x="86816" y="240449"/>
                      <a:pt x="83277" y="246464"/>
                    </a:cubicBezTo>
                    <a:cubicBezTo>
                      <a:pt x="76200" y="259202"/>
                      <a:pt x="80446" y="274771"/>
                      <a:pt x="92477" y="281848"/>
                    </a:cubicBezTo>
                    <a:cubicBezTo>
                      <a:pt x="104508" y="288925"/>
                      <a:pt x="120785" y="284679"/>
                      <a:pt x="127861" y="272648"/>
                    </a:cubicBezTo>
                    <a:cubicBezTo>
                      <a:pt x="134938" y="259910"/>
                      <a:pt x="130692" y="244341"/>
                      <a:pt x="117954" y="237264"/>
                    </a:cubicBezTo>
                    <a:cubicBezTo>
                      <a:pt x="111939" y="233726"/>
                      <a:pt x="105039" y="233018"/>
                      <a:pt x="98758" y="234699"/>
                    </a:cubicBezTo>
                    <a:close/>
                    <a:moveTo>
                      <a:pt x="835927" y="233043"/>
                    </a:moveTo>
                    <a:cubicBezTo>
                      <a:pt x="829469" y="231388"/>
                      <a:pt x="822393" y="232085"/>
                      <a:pt x="816377" y="235570"/>
                    </a:cubicBezTo>
                    <a:cubicBezTo>
                      <a:pt x="804346" y="242539"/>
                      <a:pt x="800100" y="257872"/>
                      <a:pt x="807177" y="269720"/>
                    </a:cubicBezTo>
                    <a:cubicBezTo>
                      <a:pt x="814254" y="282265"/>
                      <a:pt x="829823" y="285750"/>
                      <a:pt x="841854" y="278781"/>
                    </a:cubicBezTo>
                    <a:cubicBezTo>
                      <a:pt x="854592" y="271811"/>
                      <a:pt x="858838" y="256478"/>
                      <a:pt x="851761" y="244630"/>
                    </a:cubicBezTo>
                    <a:cubicBezTo>
                      <a:pt x="848223" y="238706"/>
                      <a:pt x="842385" y="234699"/>
                      <a:pt x="835927" y="233043"/>
                    </a:cubicBezTo>
                    <a:close/>
                    <a:moveTo>
                      <a:pt x="264692" y="80924"/>
                    </a:moveTo>
                    <a:cubicBezTo>
                      <a:pt x="258323" y="79107"/>
                      <a:pt x="251246" y="79834"/>
                      <a:pt x="244877" y="83468"/>
                    </a:cubicBezTo>
                    <a:cubicBezTo>
                      <a:pt x="232846" y="90736"/>
                      <a:pt x="228600" y="107453"/>
                      <a:pt x="235677" y="119809"/>
                    </a:cubicBezTo>
                    <a:cubicBezTo>
                      <a:pt x="242754" y="132164"/>
                      <a:pt x="258323" y="136525"/>
                      <a:pt x="271061" y="129257"/>
                    </a:cubicBezTo>
                    <a:cubicBezTo>
                      <a:pt x="283092" y="121989"/>
                      <a:pt x="287338" y="105999"/>
                      <a:pt x="280261" y="93643"/>
                    </a:cubicBezTo>
                    <a:cubicBezTo>
                      <a:pt x="276723" y="87102"/>
                      <a:pt x="271062" y="82741"/>
                      <a:pt x="264692" y="80924"/>
                    </a:cubicBezTo>
                    <a:close/>
                    <a:moveTo>
                      <a:pt x="668759" y="79336"/>
                    </a:moveTo>
                    <a:cubicBezTo>
                      <a:pt x="662390" y="81153"/>
                      <a:pt x="656729" y="85514"/>
                      <a:pt x="653190" y="92055"/>
                    </a:cubicBezTo>
                    <a:cubicBezTo>
                      <a:pt x="646113" y="104411"/>
                      <a:pt x="650359" y="120401"/>
                      <a:pt x="662390" y="127669"/>
                    </a:cubicBezTo>
                    <a:cubicBezTo>
                      <a:pt x="675128" y="134937"/>
                      <a:pt x="690698" y="130576"/>
                      <a:pt x="697774" y="118221"/>
                    </a:cubicBezTo>
                    <a:cubicBezTo>
                      <a:pt x="704851" y="105138"/>
                      <a:pt x="700605" y="89148"/>
                      <a:pt x="688574" y="81880"/>
                    </a:cubicBezTo>
                    <a:cubicBezTo>
                      <a:pt x="682205" y="78246"/>
                      <a:pt x="675128" y="77519"/>
                      <a:pt x="668759" y="79336"/>
                    </a:cubicBezTo>
                    <a:close/>
                    <a:moveTo>
                      <a:pt x="440018" y="0"/>
                    </a:moveTo>
                    <a:cubicBezTo>
                      <a:pt x="440018" y="0"/>
                      <a:pt x="440018" y="0"/>
                      <a:pt x="440018" y="49288"/>
                    </a:cubicBezTo>
                    <a:cubicBezTo>
                      <a:pt x="440018" y="63574"/>
                      <a:pt x="452161" y="75717"/>
                      <a:pt x="466448" y="75717"/>
                    </a:cubicBezTo>
                    <a:cubicBezTo>
                      <a:pt x="480734" y="75717"/>
                      <a:pt x="492163" y="63574"/>
                      <a:pt x="492163" y="49288"/>
                    </a:cubicBezTo>
                    <a:cubicBezTo>
                      <a:pt x="492163" y="49288"/>
                      <a:pt x="492163" y="49288"/>
                      <a:pt x="492163" y="0"/>
                    </a:cubicBezTo>
                    <a:cubicBezTo>
                      <a:pt x="730030" y="12143"/>
                      <a:pt x="921466" y="202151"/>
                      <a:pt x="935038" y="440018"/>
                    </a:cubicBezTo>
                    <a:cubicBezTo>
                      <a:pt x="935038" y="440018"/>
                      <a:pt x="935038" y="440018"/>
                      <a:pt x="885751" y="440018"/>
                    </a:cubicBezTo>
                    <a:cubicBezTo>
                      <a:pt x="871464" y="440018"/>
                      <a:pt x="859321" y="451447"/>
                      <a:pt x="859321" y="465733"/>
                    </a:cubicBezTo>
                    <a:cubicBezTo>
                      <a:pt x="859321" y="480020"/>
                      <a:pt x="871464" y="491449"/>
                      <a:pt x="885751" y="491449"/>
                    </a:cubicBezTo>
                    <a:lnTo>
                      <a:pt x="935038" y="491449"/>
                    </a:lnTo>
                    <a:cubicBezTo>
                      <a:pt x="922895" y="730030"/>
                      <a:pt x="732887" y="920752"/>
                      <a:pt x="495020" y="934324"/>
                    </a:cubicBezTo>
                    <a:cubicBezTo>
                      <a:pt x="495020" y="934324"/>
                      <a:pt x="495020" y="934324"/>
                      <a:pt x="495020" y="885036"/>
                    </a:cubicBezTo>
                    <a:cubicBezTo>
                      <a:pt x="495020" y="870750"/>
                      <a:pt x="483591" y="859321"/>
                      <a:pt x="469305" y="859321"/>
                    </a:cubicBezTo>
                    <a:cubicBezTo>
                      <a:pt x="455019" y="859321"/>
                      <a:pt x="442875" y="870750"/>
                      <a:pt x="442875" y="885036"/>
                    </a:cubicBezTo>
                    <a:cubicBezTo>
                      <a:pt x="442875" y="885036"/>
                      <a:pt x="442875" y="885036"/>
                      <a:pt x="442875" y="935038"/>
                    </a:cubicBezTo>
                    <a:cubicBezTo>
                      <a:pt x="205009" y="922895"/>
                      <a:pt x="14287" y="732173"/>
                      <a:pt x="0" y="495020"/>
                    </a:cubicBezTo>
                    <a:cubicBezTo>
                      <a:pt x="0" y="495020"/>
                      <a:pt x="0" y="495020"/>
                      <a:pt x="50002" y="495020"/>
                    </a:cubicBezTo>
                    <a:cubicBezTo>
                      <a:pt x="64289" y="495020"/>
                      <a:pt x="75718" y="482877"/>
                      <a:pt x="75718" y="468591"/>
                    </a:cubicBezTo>
                    <a:cubicBezTo>
                      <a:pt x="75718" y="454304"/>
                      <a:pt x="64289" y="442875"/>
                      <a:pt x="50002" y="442875"/>
                    </a:cubicBezTo>
                    <a:cubicBezTo>
                      <a:pt x="50002" y="442875"/>
                      <a:pt x="50002" y="442875"/>
                      <a:pt x="0" y="442875"/>
                    </a:cubicBezTo>
                    <a:cubicBezTo>
                      <a:pt x="12144" y="205008"/>
                      <a:pt x="202866" y="13572"/>
                      <a:pt x="4400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1503EE6-DF20-441A-A528-0733783DFF09}"/>
              </a:ext>
            </a:extLst>
          </p:cNvPr>
          <p:cNvGrpSpPr/>
          <p:nvPr/>
        </p:nvGrpSpPr>
        <p:grpSpPr>
          <a:xfrm rot="5400000">
            <a:off x="7382415" y="2825802"/>
            <a:ext cx="306171" cy="4079081"/>
            <a:chOff x="5942914" y="2081213"/>
            <a:chExt cx="306171" cy="407908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F3A0AC-FBE8-4397-8755-D07FA5693947}"/>
                </a:ext>
              </a:extLst>
            </p:cNvPr>
            <p:cNvCxnSpPr/>
            <p:nvPr/>
          </p:nvCxnSpPr>
          <p:spPr>
            <a:xfrm>
              <a:off x="6096000" y="2081213"/>
              <a:ext cx="0" cy="4079081"/>
            </a:xfrm>
            <a:prstGeom prst="line">
              <a:avLst/>
            </a:prstGeom>
            <a:ln w="9525" cap="rnd">
              <a:solidFill>
                <a:srgbClr val="9A9A9A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781D7A29-A0FD-4915-992C-1969F4126877}"/>
                </a:ext>
              </a:extLst>
            </p:cNvPr>
            <p:cNvGrpSpPr/>
            <p:nvPr/>
          </p:nvGrpSpPr>
          <p:grpSpPr>
            <a:xfrm>
              <a:off x="5942914" y="3967299"/>
              <a:ext cx="306171" cy="306910"/>
              <a:chOff x="5937564" y="3833745"/>
              <a:chExt cx="306171" cy="306910"/>
            </a:xfrm>
          </p:grpSpPr>
          <p:sp>
            <p:nvSpPr>
              <p:cNvPr id="105" name="Freeform 94">
                <a:extLst>
                  <a:ext uri="{FF2B5EF4-FFF2-40B4-BE49-F238E27FC236}">
                    <a16:creationId xmlns:a16="http://schemas.microsoft.com/office/drawing/2014/main" id="{BD145BEF-69A0-4026-8C90-632FE06B15F4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rgbClr val="181818"/>
              </a:solidFill>
              <a:ln w="9525" cap="flat" cmpd="sng" algn="ctr">
                <a:solidFill>
                  <a:srgbClr val="181818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6E6F73"/>
                  </a:solidFill>
                </a:endParaRPr>
              </a:p>
            </p:txBody>
          </p:sp>
          <p:sp>
            <p:nvSpPr>
              <p:cNvPr id="106" name="Freeform 95">
                <a:extLst>
                  <a:ext uri="{FF2B5EF4-FFF2-40B4-BE49-F238E27FC236}">
                    <a16:creationId xmlns:a16="http://schemas.microsoft.com/office/drawing/2014/main" id="{B66435D0-D5D1-468D-BF9B-7750EC4BB2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rgbClr val="6E6F73"/>
                  </a:solidFill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A62C7D-42DE-4D13-B92A-7C4FCA6875BB}"/>
              </a:ext>
            </a:extLst>
          </p:cNvPr>
          <p:cNvSpPr txBox="1"/>
          <p:nvPr/>
        </p:nvSpPr>
        <p:spPr>
          <a:xfrm>
            <a:off x="4172180" y="293390"/>
            <a:ext cx="4499609" cy="110799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Design Thinking Session:</a:t>
            </a:r>
          </a:p>
          <a:p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rgbClr val="181818"/>
                </a:solidFill>
                <a:effectLst/>
                <a:uLnTx/>
                <a:uFillTx/>
                <a:latin typeface="Henderson BCG Sans" panose="020B0502030402020204" pitchFamily="34" charset="0"/>
                <a:ea typeface="+mn-ea"/>
                <a:cs typeface="+mn-cs"/>
                <a:sym typeface="Trebuchet MS" panose="020B0603020202020204" pitchFamily="34" charset="0"/>
              </a:rPr>
              <a:t>What exactly do we need to do?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20">
            <a:extLst>
              <a:ext uri="{FF2B5EF4-FFF2-40B4-BE49-F238E27FC236}">
                <a16:creationId xmlns:a16="http://schemas.microsoft.com/office/drawing/2014/main" id="{69ACA985-62D8-4CDE-955A-33AD3A9D55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7333" y="1868826"/>
            <a:ext cx="306910" cy="306910"/>
          </a:xfrm>
          <a:prstGeom prst="ellipse">
            <a:avLst/>
          </a:prstGeom>
          <a:solidFill>
            <a:srgbClr val="181818">
              <a:lumMod val="100000"/>
            </a:srgb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>
                    <a:lumMod val="100000"/>
                  </a:srgbClr>
                </a:solidFill>
                <a:latin typeface="Henderson BCG Sans" panose="020B0502030402020204" pitchFamily="34" charset="0"/>
              </a:rPr>
              <a:t>2</a:t>
            </a:r>
          </a:p>
        </p:txBody>
      </p:sp>
      <p:sp>
        <p:nvSpPr>
          <p:cNvPr id="108" name="Oval 20">
            <a:extLst>
              <a:ext uri="{FF2B5EF4-FFF2-40B4-BE49-F238E27FC236}">
                <a16:creationId xmlns:a16="http://schemas.microsoft.com/office/drawing/2014/main" id="{F6D8BDE1-64ED-43D8-AA83-A15AC5C81A9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2043" y="2930076"/>
            <a:ext cx="306910" cy="306910"/>
          </a:xfrm>
          <a:prstGeom prst="ellipse">
            <a:avLst/>
          </a:prstGeom>
          <a:solidFill>
            <a:srgbClr val="181818">
              <a:lumMod val="100000"/>
            </a:srgb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>
                    <a:lumMod val="100000"/>
                  </a:srgbClr>
                </a:solidFill>
                <a:latin typeface="Henderson BCG Sans" panose="020B0502030402020204" pitchFamily="34" charset="0"/>
              </a:rPr>
              <a:t>3</a:t>
            </a:r>
          </a:p>
        </p:txBody>
      </p:sp>
      <p:sp>
        <p:nvSpPr>
          <p:cNvPr id="109" name="Oval 20">
            <a:extLst>
              <a:ext uri="{FF2B5EF4-FFF2-40B4-BE49-F238E27FC236}">
                <a16:creationId xmlns:a16="http://schemas.microsoft.com/office/drawing/2014/main" id="{1DBCB091-1D23-4219-9452-B5D02DB96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2844" y="3754260"/>
            <a:ext cx="306910" cy="306910"/>
          </a:xfrm>
          <a:prstGeom prst="ellipse">
            <a:avLst/>
          </a:prstGeom>
          <a:solidFill>
            <a:srgbClr val="181818">
              <a:lumMod val="100000"/>
            </a:srgb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>
                    <a:lumMod val="100000"/>
                  </a:srgbClr>
                </a:solidFill>
                <a:latin typeface="Henderson BCG Sans" panose="020B0502030402020204" pitchFamily="34" charset="0"/>
              </a:rPr>
              <a:t>4</a:t>
            </a:r>
          </a:p>
        </p:txBody>
      </p:sp>
      <p:sp>
        <p:nvSpPr>
          <p:cNvPr id="111" name="Oval 20">
            <a:extLst>
              <a:ext uri="{FF2B5EF4-FFF2-40B4-BE49-F238E27FC236}">
                <a16:creationId xmlns:a16="http://schemas.microsoft.com/office/drawing/2014/main" id="{2848FC64-78C9-40A4-815E-2473ABD445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62043" y="5542423"/>
            <a:ext cx="306910" cy="306910"/>
          </a:xfrm>
          <a:prstGeom prst="ellipse">
            <a:avLst/>
          </a:prstGeom>
          <a:solidFill>
            <a:srgbClr val="181818">
              <a:lumMod val="100000"/>
            </a:srgbClr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400" dirty="0">
                <a:solidFill>
                  <a:srgbClr val="FFFFFF">
                    <a:lumMod val="100000"/>
                  </a:srgbClr>
                </a:solidFill>
                <a:latin typeface="Henderson BCG Sans" panose="020B0502030402020204" pitchFamily="34" charset="0"/>
              </a:rPr>
              <a:t>5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2721024-1D33-4839-95C9-260769FEB166}"/>
              </a:ext>
            </a:extLst>
          </p:cNvPr>
          <p:cNvSpPr txBox="1"/>
          <p:nvPr/>
        </p:nvSpPr>
        <p:spPr>
          <a:xfrm>
            <a:off x="314825" y="5432377"/>
            <a:ext cx="2772435" cy="1015663"/>
          </a:xfrm>
          <a:prstGeom prst="rect">
            <a:avLst/>
          </a:prstGeom>
          <a:noFill/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Breakout rooms will be split by pain point themes, so each group can focus on solving for each (3 groups of X each)</a:t>
            </a:r>
          </a:p>
        </p:txBody>
      </p:sp>
    </p:spTree>
    <p:extLst>
      <p:ext uri="{BB962C8B-B14F-4D97-AF65-F5344CB8AC3E}">
        <p14:creationId xmlns:p14="http://schemas.microsoft.com/office/powerpoint/2010/main" val="17512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9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Guardrails, Objectives &amp; Problem statement</a:t>
            </a:r>
            <a:r>
              <a:rPr lang="en-US" sz="1846" dirty="0">
                <a:solidFill>
                  <a:schemeClr val="tx1"/>
                </a:solidFill>
              </a:rPr>
              <a:t>	</a:t>
            </a:r>
            <a:r>
              <a:rPr lang="en-US" sz="1846" dirty="0">
                <a:solidFill>
                  <a:srgbClr val="7F7F7F"/>
                </a:solidFill>
              </a:rPr>
              <a:t>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575757"/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26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1B378E7-6A6F-4E89-8649-E912BB8E02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18431" y="3863023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FA46-F9B4-49F4-95A1-569DBBD9FBA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18431" y="3863023"/>
            <a:ext cx="225512" cy="2250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76061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4BB5490-3B95-4F5B-921D-69DFD8ED8B60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88" name="think-cell Slide" r:id="rId7" imgW="592" imgH="591" progId="TCLayout.ActiveDocument.1">
                  <p:embed/>
                </p:oleObj>
              </mc:Choice>
              <mc:Fallback>
                <p:oleObj name="think-cell Slide" r:id="rId7" imgW="592" imgH="591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4BB5490-3B95-4F5B-921D-69DFD8ED8B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9B3929C1-B43D-4236-AB0D-704C2428E09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3400" dirty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grpSp>
        <p:nvGrpSpPr>
          <p:cNvPr id="46" name="Group 45"/>
          <p:cNvGrpSpPr>
            <a:grpSpLocks noChangeAspect="1"/>
          </p:cNvGrpSpPr>
          <p:nvPr/>
        </p:nvGrpSpPr>
        <p:grpSpPr>
          <a:xfrm rot="18132297">
            <a:off x="219001" y="244463"/>
            <a:ext cx="976917" cy="888018"/>
            <a:chOff x="4299970" y="1762277"/>
            <a:chExt cx="3592060" cy="3265185"/>
          </a:xfrm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4299970" y="2916994"/>
              <a:ext cx="1794254" cy="2110468"/>
            </a:xfrm>
            <a:custGeom>
              <a:avLst/>
              <a:gdLst>
                <a:gd name="T0" fmla="*/ 520 w 660"/>
                <a:gd name="T1" fmla="*/ 375 h 775"/>
                <a:gd name="T2" fmla="*/ 521 w 660"/>
                <a:gd name="T3" fmla="*/ 350 h 775"/>
                <a:gd name="T4" fmla="*/ 261 w 660"/>
                <a:gd name="T5" fmla="*/ 0 h 775"/>
                <a:gd name="T6" fmla="*/ 0 w 660"/>
                <a:gd name="T7" fmla="*/ 375 h 775"/>
                <a:gd name="T8" fmla="*/ 400 w 660"/>
                <a:gd name="T9" fmla="*/ 775 h 775"/>
                <a:gd name="T10" fmla="*/ 660 w 660"/>
                <a:gd name="T11" fmla="*/ 679 h 775"/>
                <a:gd name="T12" fmla="*/ 520 w 660"/>
                <a:gd name="T13" fmla="*/ 375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775">
                  <a:moveTo>
                    <a:pt x="520" y="375"/>
                  </a:moveTo>
                  <a:cubicBezTo>
                    <a:pt x="520" y="367"/>
                    <a:pt x="520" y="358"/>
                    <a:pt x="521" y="350"/>
                  </a:cubicBezTo>
                  <a:cubicBezTo>
                    <a:pt x="376" y="296"/>
                    <a:pt x="271" y="161"/>
                    <a:pt x="261" y="0"/>
                  </a:cubicBezTo>
                  <a:cubicBezTo>
                    <a:pt x="109" y="57"/>
                    <a:pt x="0" y="203"/>
                    <a:pt x="0" y="375"/>
                  </a:cubicBezTo>
                  <a:cubicBezTo>
                    <a:pt x="0" y="596"/>
                    <a:pt x="179" y="775"/>
                    <a:pt x="400" y="775"/>
                  </a:cubicBezTo>
                  <a:cubicBezTo>
                    <a:pt x="499" y="775"/>
                    <a:pt x="590" y="739"/>
                    <a:pt x="660" y="679"/>
                  </a:cubicBezTo>
                  <a:cubicBezTo>
                    <a:pt x="574" y="606"/>
                    <a:pt x="520" y="497"/>
                    <a:pt x="520" y="3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6094224" y="2916994"/>
              <a:ext cx="1797806" cy="2110468"/>
            </a:xfrm>
            <a:custGeom>
              <a:avLst/>
              <a:gdLst>
                <a:gd name="T0" fmla="*/ 399 w 660"/>
                <a:gd name="T1" fmla="*/ 0 h 775"/>
                <a:gd name="T2" fmla="*/ 139 w 660"/>
                <a:gd name="T3" fmla="*/ 350 h 775"/>
                <a:gd name="T4" fmla="*/ 140 w 660"/>
                <a:gd name="T5" fmla="*/ 375 h 775"/>
                <a:gd name="T6" fmla="*/ 0 w 660"/>
                <a:gd name="T7" fmla="*/ 679 h 775"/>
                <a:gd name="T8" fmla="*/ 260 w 660"/>
                <a:gd name="T9" fmla="*/ 775 h 775"/>
                <a:gd name="T10" fmla="*/ 660 w 660"/>
                <a:gd name="T11" fmla="*/ 375 h 775"/>
                <a:gd name="T12" fmla="*/ 399 w 660"/>
                <a:gd name="T13" fmla="*/ 0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0" h="775">
                  <a:moveTo>
                    <a:pt x="399" y="0"/>
                  </a:moveTo>
                  <a:cubicBezTo>
                    <a:pt x="389" y="161"/>
                    <a:pt x="284" y="296"/>
                    <a:pt x="139" y="350"/>
                  </a:cubicBezTo>
                  <a:cubicBezTo>
                    <a:pt x="140" y="358"/>
                    <a:pt x="140" y="367"/>
                    <a:pt x="140" y="375"/>
                  </a:cubicBezTo>
                  <a:cubicBezTo>
                    <a:pt x="140" y="497"/>
                    <a:pt x="86" y="606"/>
                    <a:pt x="0" y="679"/>
                  </a:cubicBezTo>
                  <a:cubicBezTo>
                    <a:pt x="70" y="739"/>
                    <a:pt x="161" y="775"/>
                    <a:pt x="260" y="775"/>
                  </a:cubicBezTo>
                  <a:cubicBezTo>
                    <a:pt x="481" y="775"/>
                    <a:pt x="660" y="596"/>
                    <a:pt x="660" y="375"/>
                  </a:cubicBezTo>
                  <a:cubicBezTo>
                    <a:pt x="660" y="203"/>
                    <a:pt x="551" y="57"/>
                    <a:pt x="39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5714055" y="3872745"/>
              <a:ext cx="763890" cy="895350"/>
            </a:xfrm>
            <a:custGeom>
              <a:avLst/>
              <a:gdLst>
                <a:gd name="T0" fmla="*/ 280 w 280"/>
                <a:gd name="T1" fmla="*/ 25 h 328"/>
                <a:gd name="T2" fmla="*/ 279 w 280"/>
                <a:gd name="T3" fmla="*/ 0 h 328"/>
                <a:gd name="T4" fmla="*/ 140 w 280"/>
                <a:gd name="T5" fmla="*/ 25 h 328"/>
                <a:gd name="T6" fmla="*/ 1 w 280"/>
                <a:gd name="T7" fmla="*/ 0 h 328"/>
                <a:gd name="T8" fmla="*/ 0 w 280"/>
                <a:gd name="T9" fmla="*/ 25 h 328"/>
                <a:gd name="T10" fmla="*/ 140 w 280"/>
                <a:gd name="T11" fmla="*/ 328 h 328"/>
                <a:gd name="T12" fmla="*/ 280 w 280"/>
                <a:gd name="T13" fmla="*/ 2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328">
                  <a:moveTo>
                    <a:pt x="280" y="25"/>
                  </a:moveTo>
                  <a:cubicBezTo>
                    <a:pt x="280" y="16"/>
                    <a:pt x="280" y="8"/>
                    <a:pt x="279" y="0"/>
                  </a:cubicBezTo>
                  <a:cubicBezTo>
                    <a:pt x="236" y="16"/>
                    <a:pt x="189" y="25"/>
                    <a:pt x="140" y="25"/>
                  </a:cubicBezTo>
                  <a:cubicBezTo>
                    <a:pt x="91" y="25"/>
                    <a:pt x="44" y="16"/>
                    <a:pt x="1" y="0"/>
                  </a:cubicBezTo>
                  <a:cubicBezTo>
                    <a:pt x="0" y="8"/>
                    <a:pt x="0" y="16"/>
                    <a:pt x="0" y="25"/>
                  </a:cubicBezTo>
                  <a:cubicBezTo>
                    <a:pt x="0" y="146"/>
                    <a:pt x="54" y="255"/>
                    <a:pt x="140" y="328"/>
                  </a:cubicBezTo>
                  <a:cubicBezTo>
                    <a:pt x="226" y="255"/>
                    <a:pt x="280" y="146"/>
                    <a:pt x="280" y="25"/>
                  </a:cubicBezTo>
                  <a:close/>
                </a:path>
              </a:pathLst>
            </a:custGeom>
            <a:solidFill>
              <a:schemeClr val="tx2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5007012" y="1762277"/>
              <a:ext cx="2177975" cy="1350131"/>
            </a:xfrm>
            <a:custGeom>
              <a:avLst/>
              <a:gdLst>
                <a:gd name="T0" fmla="*/ 400 w 800"/>
                <a:gd name="T1" fmla="*/ 496 h 496"/>
                <a:gd name="T2" fmla="*/ 660 w 800"/>
                <a:gd name="T3" fmla="*/ 400 h 496"/>
                <a:gd name="T4" fmla="*/ 799 w 800"/>
                <a:gd name="T5" fmla="*/ 424 h 496"/>
                <a:gd name="T6" fmla="*/ 800 w 800"/>
                <a:gd name="T7" fmla="*/ 400 h 496"/>
                <a:gd name="T8" fmla="*/ 400 w 800"/>
                <a:gd name="T9" fmla="*/ 0 h 496"/>
                <a:gd name="T10" fmla="*/ 0 w 800"/>
                <a:gd name="T11" fmla="*/ 400 h 496"/>
                <a:gd name="T12" fmla="*/ 1 w 800"/>
                <a:gd name="T13" fmla="*/ 424 h 496"/>
                <a:gd name="T14" fmla="*/ 140 w 800"/>
                <a:gd name="T15" fmla="*/ 400 h 496"/>
                <a:gd name="T16" fmla="*/ 400 w 800"/>
                <a:gd name="T17" fmla="*/ 496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0" h="496">
                  <a:moveTo>
                    <a:pt x="400" y="496"/>
                  </a:moveTo>
                  <a:cubicBezTo>
                    <a:pt x="470" y="436"/>
                    <a:pt x="561" y="400"/>
                    <a:pt x="660" y="400"/>
                  </a:cubicBezTo>
                  <a:cubicBezTo>
                    <a:pt x="709" y="400"/>
                    <a:pt x="756" y="408"/>
                    <a:pt x="799" y="424"/>
                  </a:cubicBezTo>
                  <a:cubicBezTo>
                    <a:pt x="800" y="416"/>
                    <a:pt x="800" y="408"/>
                    <a:pt x="800" y="400"/>
                  </a:cubicBezTo>
                  <a:cubicBezTo>
                    <a:pt x="800" y="179"/>
                    <a:pt x="621" y="0"/>
                    <a:pt x="400" y="0"/>
                  </a:cubicBezTo>
                  <a:cubicBezTo>
                    <a:pt x="179" y="0"/>
                    <a:pt x="0" y="179"/>
                    <a:pt x="0" y="400"/>
                  </a:cubicBezTo>
                  <a:cubicBezTo>
                    <a:pt x="0" y="408"/>
                    <a:pt x="0" y="416"/>
                    <a:pt x="1" y="424"/>
                  </a:cubicBezTo>
                  <a:cubicBezTo>
                    <a:pt x="44" y="408"/>
                    <a:pt x="91" y="400"/>
                    <a:pt x="140" y="400"/>
                  </a:cubicBezTo>
                  <a:cubicBezTo>
                    <a:pt x="239" y="400"/>
                    <a:pt x="330" y="436"/>
                    <a:pt x="400" y="49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5010565" y="2853041"/>
              <a:ext cx="1083658" cy="1019704"/>
            </a:xfrm>
            <a:custGeom>
              <a:avLst/>
              <a:gdLst>
                <a:gd name="T0" fmla="*/ 260 w 399"/>
                <a:gd name="T1" fmla="*/ 375 h 375"/>
                <a:gd name="T2" fmla="*/ 399 w 399"/>
                <a:gd name="T3" fmla="*/ 96 h 375"/>
                <a:gd name="T4" fmla="*/ 139 w 399"/>
                <a:gd name="T5" fmla="*/ 0 h 375"/>
                <a:gd name="T6" fmla="*/ 0 w 399"/>
                <a:gd name="T7" fmla="*/ 24 h 375"/>
                <a:gd name="T8" fmla="*/ 260 w 399"/>
                <a:gd name="T9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75">
                  <a:moveTo>
                    <a:pt x="260" y="375"/>
                  </a:moveTo>
                  <a:cubicBezTo>
                    <a:pt x="267" y="263"/>
                    <a:pt x="319" y="164"/>
                    <a:pt x="399" y="96"/>
                  </a:cubicBezTo>
                  <a:cubicBezTo>
                    <a:pt x="329" y="36"/>
                    <a:pt x="238" y="0"/>
                    <a:pt x="139" y="0"/>
                  </a:cubicBezTo>
                  <a:cubicBezTo>
                    <a:pt x="90" y="0"/>
                    <a:pt x="43" y="8"/>
                    <a:pt x="0" y="24"/>
                  </a:cubicBezTo>
                  <a:cubicBezTo>
                    <a:pt x="10" y="186"/>
                    <a:pt x="115" y="321"/>
                    <a:pt x="260" y="375"/>
                  </a:cubicBezTo>
                  <a:close/>
                </a:path>
              </a:pathLst>
            </a:custGeom>
            <a:solidFill>
              <a:schemeClr val="tx2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6094224" y="2853041"/>
              <a:ext cx="1087211" cy="1019704"/>
            </a:xfrm>
            <a:custGeom>
              <a:avLst/>
              <a:gdLst>
                <a:gd name="T0" fmla="*/ 0 w 399"/>
                <a:gd name="T1" fmla="*/ 96 h 375"/>
                <a:gd name="T2" fmla="*/ 139 w 399"/>
                <a:gd name="T3" fmla="*/ 375 h 375"/>
                <a:gd name="T4" fmla="*/ 399 w 399"/>
                <a:gd name="T5" fmla="*/ 24 h 375"/>
                <a:gd name="T6" fmla="*/ 260 w 399"/>
                <a:gd name="T7" fmla="*/ 0 h 375"/>
                <a:gd name="T8" fmla="*/ 0 w 399"/>
                <a:gd name="T9" fmla="*/ 9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9" h="375">
                  <a:moveTo>
                    <a:pt x="0" y="96"/>
                  </a:moveTo>
                  <a:cubicBezTo>
                    <a:pt x="80" y="164"/>
                    <a:pt x="132" y="263"/>
                    <a:pt x="139" y="375"/>
                  </a:cubicBezTo>
                  <a:cubicBezTo>
                    <a:pt x="284" y="321"/>
                    <a:pt x="389" y="186"/>
                    <a:pt x="399" y="24"/>
                  </a:cubicBezTo>
                  <a:cubicBezTo>
                    <a:pt x="356" y="8"/>
                    <a:pt x="309" y="0"/>
                    <a:pt x="260" y="0"/>
                  </a:cubicBezTo>
                  <a:cubicBezTo>
                    <a:pt x="161" y="0"/>
                    <a:pt x="70" y="36"/>
                    <a:pt x="0" y="96"/>
                  </a:cubicBezTo>
                  <a:close/>
                </a:path>
              </a:pathLst>
            </a:custGeom>
            <a:solidFill>
              <a:schemeClr val="tx2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5717608" y="3112408"/>
              <a:ext cx="756784" cy="827843"/>
            </a:xfrm>
            <a:custGeom>
              <a:avLst/>
              <a:gdLst>
                <a:gd name="T0" fmla="*/ 139 w 278"/>
                <a:gd name="T1" fmla="*/ 0 h 304"/>
                <a:gd name="T2" fmla="*/ 0 w 278"/>
                <a:gd name="T3" fmla="*/ 279 h 304"/>
                <a:gd name="T4" fmla="*/ 139 w 278"/>
                <a:gd name="T5" fmla="*/ 304 h 304"/>
                <a:gd name="T6" fmla="*/ 278 w 278"/>
                <a:gd name="T7" fmla="*/ 279 h 304"/>
                <a:gd name="T8" fmla="*/ 139 w 278"/>
                <a:gd name="T9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4">
                  <a:moveTo>
                    <a:pt x="139" y="0"/>
                  </a:moveTo>
                  <a:cubicBezTo>
                    <a:pt x="59" y="68"/>
                    <a:pt x="7" y="167"/>
                    <a:pt x="0" y="279"/>
                  </a:cubicBezTo>
                  <a:cubicBezTo>
                    <a:pt x="43" y="295"/>
                    <a:pt x="90" y="304"/>
                    <a:pt x="139" y="304"/>
                  </a:cubicBezTo>
                  <a:cubicBezTo>
                    <a:pt x="188" y="304"/>
                    <a:pt x="235" y="295"/>
                    <a:pt x="278" y="279"/>
                  </a:cubicBezTo>
                  <a:cubicBezTo>
                    <a:pt x="271" y="167"/>
                    <a:pt x="219" y="68"/>
                    <a:pt x="13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rnd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</p:grpSp>
      <p:sp>
        <p:nvSpPr>
          <p:cNvPr id="70" name="Title 2">
            <a:extLst>
              <a:ext uri="{FF2B5EF4-FFF2-40B4-BE49-F238E27FC236}">
                <a16:creationId xmlns:a16="http://schemas.microsoft.com/office/drawing/2014/main" id="{5C8F30F8-1056-400B-8236-8F6AF9B93F4A}"/>
              </a:ext>
            </a:extLst>
          </p:cNvPr>
          <p:cNvSpPr txBox="1">
            <a:spLocks/>
          </p:cNvSpPr>
          <p:nvPr/>
        </p:nvSpPr>
        <p:spPr>
          <a:xfrm>
            <a:off x="1372400" y="622800"/>
            <a:ext cx="10190799" cy="9417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/>
              <a:t>DF is the backbone to prioritize what is most valuable &amp; should be built out for learner feedback</a:t>
            </a:r>
          </a:p>
        </p:txBody>
      </p:sp>
      <p:sp>
        <p:nvSpPr>
          <p:cNvPr id="74" name="ee4pHeader1"/>
          <p:cNvSpPr txBox="1"/>
          <p:nvPr/>
        </p:nvSpPr>
        <p:spPr>
          <a:xfrm>
            <a:off x="629398" y="2282802"/>
            <a:ext cx="2420188" cy="553998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dirty="0">
                <a:solidFill>
                  <a:schemeClr val="tx2"/>
                </a:solidFill>
              </a:rPr>
              <a:t>What is DF?</a:t>
            </a:r>
          </a:p>
        </p:txBody>
      </p:sp>
      <p:grpSp>
        <p:nvGrpSpPr>
          <p:cNvPr id="87" name="bcgIcons_QuestionMark">
            <a:extLst>
              <a:ext uri="{FF2B5EF4-FFF2-40B4-BE49-F238E27FC236}">
                <a16:creationId xmlns:a16="http://schemas.microsoft.com/office/drawing/2014/main" id="{0EF1C9E0-0ACD-47BD-AA0B-B78A8959BC7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017212" y="2005529"/>
            <a:ext cx="548133" cy="548640"/>
            <a:chOff x="1682" y="0"/>
            <a:chExt cx="4316" cy="4320"/>
          </a:xfrm>
        </p:grpSpPr>
        <p:sp>
          <p:nvSpPr>
            <p:cNvPr id="88" name="AutoShape 13">
              <a:extLst>
                <a:ext uri="{FF2B5EF4-FFF2-40B4-BE49-F238E27FC236}">
                  <a16:creationId xmlns:a16="http://schemas.microsoft.com/office/drawing/2014/main" id="{291A52DF-4C18-4290-8D69-642FF10F579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A4A6029-163C-47CC-8FB7-41D574FF9E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23" y="480"/>
              <a:ext cx="1613" cy="3356"/>
            </a:xfrm>
            <a:custGeom>
              <a:avLst/>
              <a:gdLst>
                <a:gd name="T0" fmla="*/ 700 w 861"/>
                <a:gd name="T1" fmla="*/ 141 h 1790"/>
                <a:gd name="T2" fmla="*/ 788 w 861"/>
                <a:gd name="T3" fmla="*/ 563 h 1790"/>
                <a:gd name="T4" fmla="*/ 551 w 861"/>
                <a:gd name="T5" fmla="*/ 860 h 1790"/>
                <a:gd name="T6" fmla="*/ 486 w 861"/>
                <a:gd name="T7" fmla="*/ 1162 h 1790"/>
                <a:gd name="T8" fmla="*/ 277 w 861"/>
                <a:gd name="T9" fmla="*/ 1215 h 1790"/>
                <a:gd name="T10" fmla="*/ 229 w 861"/>
                <a:gd name="T11" fmla="*/ 1031 h 1790"/>
                <a:gd name="T12" fmla="*/ 390 w 861"/>
                <a:gd name="T13" fmla="*/ 669 h 1790"/>
                <a:gd name="T14" fmla="*/ 539 w 861"/>
                <a:gd name="T15" fmla="*/ 423 h 1790"/>
                <a:gd name="T16" fmla="*/ 366 w 861"/>
                <a:gd name="T17" fmla="*/ 288 h 1790"/>
                <a:gd name="T18" fmla="*/ 172 w 861"/>
                <a:gd name="T19" fmla="*/ 391 h 1790"/>
                <a:gd name="T20" fmla="*/ 82 w 861"/>
                <a:gd name="T21" fmla="*/ 138 h 1790"/>
                <a:gd name="T22" fmla="*/ 400 w 861"/>
                <a:gd name="T23" fmla="*/ 1351 h 1790"/>
                <a:gd name="T24" fmla="*/ 597 w 861"/>
                <a:gd name="T25" fmla="*/ 1548 h 1790"/>
                <a:gd name="T26" fmla="*/ 400 w 861"/>
                <a:gd name="T27" fmla="*/ 1746 h 1790"/>
                <a:gd name="T28" fmla="*/ 203 w 861"/>
                <a:gd name="T29" fmla="*/ 1548 h 1790"/>
                <a:gd name="T30" fmla="*/ 400 w 861"/>
                <a:gd name="T31" fmla="*/ 1351 h 1790"/>
                <a:gd name="T32" fmla="*/ 54 w 861"/>
                <a:gd name="T33" fmla="*/ 104 h 1790"/>
                <a:gd name="T34" fmla="*/ 0 w 861"/>
                <a:gd name="T35" fmla="*/ 149 h 1790"/>
                <a:gd name="T36" fmla="*/ 133 w 861"/>
                <a:gd name="T37" fmla="*/ 411 h 1790"/>
                <a:gd name="T38" fmla="*/ 203 w 861"/>
                <a:gd name="T39" fmla="*/ 423 h 1790"/>
                <a:gd name="T40" fmla="*/ 366 w 861"/>
                <a:gd name="T41" fmla="*/ 332 h 1790"/>
                <a:gd name="T42" fmla="*/ 495 w 861"/>
                <a:gd name="T43" fmla="*/ 423 h 1790"/>
                <a:gd name="T44" fmla="*/ 357 w 861"/>
                <a:gd name="T45" fmla="*/ 640 h 1790"/>
                <a:gd name="T46" fmla="*/ 185 w 861"/>
                <a:gd name="T47" fmla="*/ 1031 h 1790"/>
                <a:gd name="T48" fmla="*/ 236 w 861"/>
                <a:gd name="T49" fmla="*/ 1230 h 1790"/>
                <a:gd name="T50" fmla="*/ 277 w 861"/>
                <a:gd name="T51" fmla="*/ 1259 h 1790"/>
                <a:gd name="T52" fmla="*/ 550 w 861"/>
                <a:gd name="T53" fmla="*/ 1259 h 1790"/>
                <a:gd name="T54" fmla="*/ 529 w 861"/>
                <a:gd name="T55" fmla="*/ 1154 h 1790"/>
                <a:gd name="T56" fmla="*/ 585 w 861"/>
                <a:gd name="T57" fmla="*/ 889 h 1790"/>
                <a:gd name="T58" fmla="*/ 829 w 861"/>
                <a:gd name="T59" fmla="*/ 579 h 1790"/>
                <a:gd name="T60" fmla="*/ 729 w 861"/>
                <a:gd name="T61" fmla="*/ 108 h 1790"/>
                <a:gd name="T62" fmla="*/ 400 w 861"/>
                <a:gd name="T63" fmla="*/ 1307 h 1790"/>
                <a:gd name="T64" fmla="*/ 159 w 861"/>
                <a:gd name="T65" fmla="*/ 1548 h 1790"/>
                <a:gd name="T66" fmla="*/ 400 w 861"/>
                <a:gd name="T67" fmla="*/ 1790 h 1790"/>
                <a:gd name="T68" fmla="*/ 641 w 861"/>
                <a:gd name="T69" fmla="*/ 1548 h 1790"/>
                <a:gd name="T70" fmla="*/ 400 w 861"/>
                <a:gd name="T71" fmla="*/ 1307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61" h="1790">
                  <a:moveTo>
                    <a:pt x="417" y="44"/>
                  </a:moveTo>
                  <a:cubicBezTo>
                    <a:pt x="529" y="44"/>
                    <a:pt x="625" y="76"/>
                    <a:pt x="700" y="141"/>
                  </a:cubicBezTo>
                  <a:cubicBezTo>
                    <a:pt x="778" y="207"/>
                    <a:pt x="817" y="296"/>
                    <a:pt x="817" y="406"/>
                  </a:cubicBezTo>
                  <a:cubicBezTo>
                    <a:pt x="817" y="460"/>
                    <a:pt x="807" y="513"/>
                    <a:pt x="788" y="563"/>
                  </a:cubicBezTo>
                  <a:cubicBezTo>
                    <a:pt x="769" y="613"/>
                    <a:pt x="739" y="660"/>
                    <a:pt x="699" y="702"/>
                  </a:cubicBezTo>
                  <a:cubicBezTo>
                    <a:pt x="551" y="860"/>
                    <a:pt x="551" y="860"/>
                    <a:pt x="551" y="860"/>
                  </a:cubicBezTo>
                  <a:cubicBezTo>
                    <a:pt x="498" y="926"/>
                    <a:pt x="472" y="997"/>
                    <a:pt x="472" y="1078"/>
                  </a:cubicBezTo>
                  <a:cubicBezTo>
                    <a:pt x="472" y="1083"/>
                    <a:pt x="474" y="1102"/>
                    <a:pt x="486" y="1162"/>
                  </a:cubicBezTo>
                  <a:cubicBezTo>
                    <a:pt x="496" y="1215"/>
                    <a:pt x="496" y="1215"/>
                    <a:pt x="496" y="1215"/>
                  </a:cubicBezTo>
                  <a:cubicBezTo>
                    <a:pt x="277" y="1215"/>
                    <a:pt x="277" y="1215"/>
                    <a:pt x="277" y="1215"/>
                  </a:cubicBezTo>
                  <a:cubicBezTo>
                    <a:pt x="267" y="1186"/>
                    <a:pt x="267" y="1186"/>
                    <a:pt x="267" y="1186"/>
                  </a:cubicBezTo>
                  <a:cubicBezTo>
                    <a:pt x="242" y="1116"/>
                    <a:pt x="229" y="1065"/>
                    <a:pt x="229" y="1031"/>
                  </a:cubicBezTo>
                  <a:cubicBezTo>
                    <a:pt x="229" y="978"/>
                    <a:pt x="239" y="922"/>
                    <a:pt x="259" y="867"/>
                  </a:cubicBezTo>
                  <a:cubicBezTo>
                    <a:pt x="279" y="810"/>
                    <a:pt x="322" y="745"/>
                    <a:pt x="390" y="669"/>
                  </a:cubicBezTo>
                  <a:cubicBezTo>
                    <a:pt x="451" y="601"/>
                    <a:pt x="492" y="548"/>
                    <a:pt x="513" y="513"/>
                  </a:cubicBezTo>
                  <a:cubicBezTo>
                    <a:pt x="530" y="482"/>
                    <a:pt x="539" y="451"/>
                    <a:pt x="539" y="423"/>
                  </a:cubicBezTo>
                  <a:cubicBezTo>
                    <a:pt x="539" y="377"/>
                    <a:pt x="527" y="344"/>
                    <a:pt x="501" y="323"/>
                  </a:cubicBezTo>
                  <a:cubicBezTo>
                    <a:pt x="473" y="300"/>
                    <a:pt x="428" y="288"/>
                    <a:pt x="366" y="288"/>
                  </a:cubicBezTo>
                  <a:cubicBezTo>
                    <a:pt x="308" y="288"/>
                    <a:pt x="259" y="308"/>
                    <a:pt x="215" y="350"/>
                  </a:cubicBezTo>
                  <a:cubicBezTo>
                    <a:pt x="172" y="391"/>
                    <a:pt x="172" y="391"/>
                    <a:pt x="172" y="391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82" y="138"/>
                    <a:pt x="82" y="138"/>
                    <a:pt x="82" y="138"/>
                  </a:cubicBezTo>
                  <a:cubicBezTo>
                    <a:pt x="159" y="76"/>
                    <a:pt x="271" y="44"/>
                    <a:pt x="417" y="44"/>
                  </a:cubicBezTo>
                  <a:moveTo>
                    <a:pt x="400" y="1351"/>
                  </a:moveTo>
                  <a:cubicBezTo>
                    <a:pt x="454" y="1351"/>
                    <a:pt x="501" y="1371"/>
                    <a:pt x="539" y="1409"/>
                  </a:cubicBezTo>
                  <a:cubicBezTo>
                    <a:pt x="577" y="1447"/>
                    <a:pt x="597" y="1494"/>
                    <a:pt x="597" y="1548"/>
                  </a:cubicBezTo>
                  <a:cubicBezTo>
                    <a:pt x="597" y="1602"/>
                    <a:pt x="577" y="1649"/>
                    <a:pt x="539" y="1688"/>
                  </a:cubicBezTo>
                  <a:cubicBezTo>
                    <a:pt x="501" y="1727"/>
                    <a:pt x="454" y="1746"/>
                    <a:pt x="400" y="1746"/>
                  </a:cubicBezTo>
                  <a:cubicBezTo>
                    <a:pt x="346" y="1746"/>
                    <a:pt x="299" y="1727"/>
                    <a:pt x="260" y="1688"/>
                  </a:cubicBezTo>
                  <a:cubicBezTo>
                    <a:pt x="222" y="1649"/>
                    <a:pt x="203" y="1602"/>
                    <a:pt x="203" y="1548"/>
                  </a:cubicBezTo>
                  <a:cubicBezTo>
                    <a:pt x="203" y="1494"/>
                    <a:pt x="222" y="1447"/>
                    <a:pt x="261" y="1409"/>
                  </a:cubicBezTo>
                  <a:cubicBezTo>
                    <a:pt x="299" y="1371"/>
                    <a:pt x="346" y="1351"/>
                    <a:pt x="400" y="1351"/>
                  </a:cubicBezTo>
                  <a:moveTo>
                    <a:pt x="417" y="0"/>
                  </a:moveTo>
                  <a:cubicBezTo>
                    <a:pt x="261" y="0"/>
                    <a:pt x="139" y="35"/>
                    <a:pt x="54" y="104"/>
                  </a:cubicBezTo>
                  <a:cubicBezTo>
                    <a:pt x="27" y="127"/>
                    <a:pt x="27" y="127"/>
                    <a:pt x="27" y="12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16" y="181"/>
                    <a:pt x="16" y="181"/>
                    <a:pt x="16" y="181"/>
                  </a:cubicBezTo>
                  <a:cubicBezTo>
                    <a:pt x="133" y="411"/>
                    <a:pt x="133" y="411"/>
                    <a:pt x="133" y="411"/>
                  </a:cubicBezTo>
                  <a:cubicBezTo>
                    <a:pt x="160" y="464"/>
                    <a:pt x="160" y="464"/>
                    <a:pt x="160" y="464"/>
                  </a:cubicBezTo>
                  <a:cubicBezTo>
                    <a:pt x="203" y="423"/>
                    <a:pt x="203" y="423"/>
                    <a:pt x="203" y="423"/>
                  </a:cubicBezTo>
                  <a:cubicBezTo>
                    <a:pt x="246" y="382"/>
                    <a:pt x="246" y="382"/>
                    <a:pt x="246" y="382"/>
                  </a:cubicBezTo>
                  <a:cubicBezTo>
                    <a:pt x="281" y="348"/>
                    <a:pt x="319" y="332"/>
                    <a:pt x="366" y="332"/>
                  </a:cubicBezTo>
                  <a:cubicBezTo>
                    <a:pt x="430" y="332"/>
                    <a:pt x="459" y="345"/>
                    <a:pt x="473" y="357"/>
                  </a:cubicBezTo>
                  <a:cubicBezTo>
                    <a:pt x="483" y="364"/>
                    <a:pt x="495" y="380"/>
                    <a:pt x="495" y="423"/>
                  </a:cubicBezTo>
                  <a:cubicBezTo>
                    <a:pt x="495" y="444"/>
                    <a:pt x="488" y="466"/>
                    <a:pt x="474" y="491"/>
                  </a:cubicBezTo>
                  <a:cubicBezTo>
                    <a:pt x="462" y="513"/>
                    <a:pt x="431" y="557"/>
                    <a:pt x="357" y="640"/>
                  </a:cubicBezTo>
                  <a:cubicBezTo>
                    <a:pt x="285" y="720"/>
                    <a:pt x="239" y="790"/>
                    <a:pt x="217" y="852"/>
                  </a:cubicBezTo>
                  <a:cubicBezTo>
                    <a:pt x="196" y="912"/>
                    <a:pt x="185" y="973"/>
                    <a:pt x="185" y="1031"/>
                  </a:cubicBezTo>
                  <a:cubicBezTo>
                    <a:pt x="185" y="1071"/>
                    <a:pt x="198" y="1125"/>
                    <a:pt x="225" y="1201"/>
                  </a:cubicBezTo>
                  <a:cubicBezTo>
                    <a:pt x="236" y="1230"/>
                    <a:pt x="236" y="1230"/>
                    <a:pt x="236" y="1230"/>
                  </a:cubicBezTo>
                  <a:cubicBezTo>
                    <a:pt x="246" y="1259"/>
                    <a:pt x="246" y="1259"/>
                    <a:pt x="246" y="1259"/>
                  </a:cubicBezTo>
                  <a:cubicBezTo>
                    <a:pt x="277" y="1259"/>
                    <a:pt x="277" y="1259"/>
                    <a:pt x="277" y="1259"/>
                  </a:cubicBezTo>
                  <a:cubicBezTo>
                    <a:pt x="496" y="1259"/>
                    <a:pt x="496" y="1259"/>
                    <a:pt x="496" y="1259"/>
                  </a:cubicBezTo>
                  <a:cubicBezTo>
                    <a:pt x="550" y="1259"/>
                    <a:pt x="550" y="1259"/>
                    <a:pt x="550" y="1259"/>
                  </a:cubicBezTo>
                  <a:cubicBezTo>
                    <a:pt x="539" y="1206"/>
                    <a:pt x="539" y="1206"/>
                    <a:pt x="539" y="1206"/>
                  </a:cubicBezTo>
                  <a:cubicBezTo>
                    <a:pt x="529" y="1154"/>
                    <a:pt x="529" y="1154"/>
                    <a:pt x="529" y="1154"/>
                  </a:cubicBezTo>
                  <a:cubicBezTo>
                    <a:pt x="517" y="1093"/>
                    <a:pt x="516" y="1079"/>
                    <a:pt x="516" y="1078"/>
                  </a:cubicBezTo>
                  <a:cubicBezTo>
                    <a:pt x="516" y="1008"/>
                    <a:pt x="539" y="946"/>
                    <a:pt x="585" y="889"/>
                  </a:cubicBezTo>
                  <a:cubicBezTo>
                    <a:pt x="731" y="733"/>
                    <a:pt x="731" y="733"/>
                    <a:pt x="731" y="733"/>
                  </a:cubicBezTo>
                  <a:cubicBezTo>
                    <a:pt x="775" y="686"/>
                    <a:pt x="808" y="635"/>
                    <a:pt x="829" y="579"/>
                  </a:cubicBezTo>
                  <a:cubicBezTo>
                    <a:pt x="850" y="524"/>
                    <a:pt x="861" y="466"/>
                    <a:pt x="861" y="406"/>
                  </a:cubicBezTo>
                  <a:cubicBezTo>
                    <a:pt x="861" y="283"/>
                    <a:pt x="817" y="183"/>
                    <a:pt x="729" y="108"/>
                  </a:cubicBezTo>
                  <a:cubicBezTo>
                    <a:pt x="645" y="36"/>
                    <a:pt x="540" y="0"/>
                    <a:pt x="417" y="0"/>
                  </a:cubicBezTo>
                  <a:close/>
                  <a:moveTo>
                    <a:pt x="400" y="1307"/>
                  </a:moveTo>
                  <a:cubicBezTo>
                    <a:pt x="334" y="1307"/>
                    <a:pt x="276" y="1331"/>
                    <a:pt x="229" y="1378"/>
                  </a:cubicBezTo>
                  <a:cubicBezTo>
                    <a:pt x="183" y="1425"/>
                    <a:pt x="159" y="1482"/>
                    <a:pt x="159" y="1548"/>
                  </a:cubicBezTo>
                  <a:cubicBezTo>
                    <a:pt x="159" y="1614"/>
                    <a:pt x="182" y="1672"/>
                    <a:pt x="229" y="1719"/>
                  </a:cubicBezTo>
                  <a:cubicBezTo>
                    <a:pt x="276" y="1766"/>
                    <a:pt x="333" y="1790"/>
                    <a:pt x="400" y="1790"/>
                  </a:cubicBezTo>
                  <a:cubicBezTo>
                    <a:pt x="466" y="1790"/>
                    <a:pt x="524" y="1766"/>
                    <a:pt x="571" y="1719"/>
                  </a:cubicBezTo>
                  <a:cubicBezTo>
                    <a:pt x="617" y="1672"/>
                    <a:pt x="641" y="1614"/>
                    <a:pt x="641" y="1548"/>
                  </a:cubicBezTo>
                  <a:cubicBezTo>
                    <a:pt x="641" y="1482"/>
                    <a:pt x="617" y="1425"/>
                    <a:pt x="570" y="1378"/>
                  </a:cubicBezTo>
                  <a:cubicBezTo>
                    <a:pt x="523" y="1331"/>
                    <a:pt x="466" y="1307"/>
                    <a:pt x="400" y="13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DFC2EDA6-50A5-4CEA-9C3E-AC1A8C75AF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29" y="645"/>
              <a:ext cx="1242" cy="3026"/>
            </a:xfrm>
            <a:custGeom>
              <a:avLst/>
              <a:gdLst>
                <a:gd name="T0" fmla="*/ 333 w 663"/>
                <a:gd name="T1" fmla="*/ 1083 h 1614"/>
                <a:gd name="T2" fmla="*/ 198 w 663"/>
                <a:gd name="T3" fmla="*/ 1083 h 1614"/>
                <a:gd name="T4" fmla="*/ 163 w 663"/>
                <a:gd name="T5" fmla="*/ 943 h 1614"/>
                <a:gd name="T6" fmla="*/ 190 w 663"/>
                <a:gd name="T7" fmla="*/ 793 h 1614"/>
                <a:gd name="T8" fmla="*/ 313 w 663"/>
                <a:gd name="T9" fmla="*/ 610 h 1614"/>
                <a:gd name="T10" fmla="*/ 441 w 663"/>
                <a:gd name="T11" fmla="*/ 447 h 1614"/>
                <a:gd name="T12" fmla="*/ 473 w 663"/>
                <a:gd name="T13" fmla="*/ 335 h 1614"/>
                <a:gd name="T14" fmla="*/ 256 w 663"/>
                <a:gd name="T15" fmla="*/ 156 h 1614"/>
                <a:gd name="T16" fmla="*/ 75 w 663"/>
                <a:gd name="T17" fmla="*/ 230 h 1614"/>
                <a:gd name="T18" fmla="*/ 0 w 663"/>
                <a:gd name="T19" fmla="*/ 84 h 1614"/>
                <a:gd name="T20" fmla="*/ 307 w 663"/>
                <a:gd name="T21" fmla="*/ 0 h 1614"/>
                <a:gd name="T22" fmla="*/ 562 w 663"/>
                <a:gd name="T23" fmla="*/ 86 h 1614"/>
                <a:gd name="T24" fmla="*/ 663 w 663"/>
                <a:gd name="T25" fmla="*/ 318 h 1614"/>
                <a:gd name="T26" fmla="*/ 637 w 663"/>
                <a:gd name="T27" fmla="*/ 459 h 1614"/>
                <a:gd name="T28" fmla="*/ 557 w 663"/>
                <a:gd name="T29" fmla="*/ 584 h 1614"/>
                <a:gd name="T30" fmla="*/ 408 w 663"/>
                <a:gd name="T31" fmla="*/ 743 h 1614"/>
                <a:gd name="T32" fmla="*/ 318 w 663"/>
                <a:gd name="T33" fmla="*/ 990 h 1614"/>
                <a:gd name="T34" fmla="*/ 333 w 663"/>
                <a:gd name="T35" fmla="*/ 1083 h 1614"/>
                <a:gd name="T36" fmla="*/ 290 w 663"/>
                <a:gd name="T37" fmla="*/ 1307 h 1614"/>
                <a:gd name="T38" fmla="*/ 398 w 663"/>
                <a:gd name="T39" fmla="*/ 1352 h 1614"/>
                <a:gd name="T40" fmla="*/ 443 w 663"/>
                <a:gd name="T41" fmla="*/ 1460 h 1614"/>
                <a:gd name="T42" fmla="*/ 398 w 663"/>
                <a:gd name="T43" fmla="*/ 1569 h 1614"/>
                <a:gd name="T44" fmla="*/ 290 w 663"/>
                <a:gd name="T45" fmla="*/ 1614 h 1614"/>
                <a:gd name="T46" fmla="*/ 182 w 663"/>
                <a:gd name="T47" fmla="*/ 1569 h 1614"/>
                <a:gd name="T48" fmla="*/ 137 w 663"/>
                <a:gd name="T49" fmla="*/ 1460 h 1614"/>
                <a:gd name="T50" fmla="*/ 182 w 663"/>
                <a:gd name="T51" fmla="*/ 1352 h 1614"/>
                <a:gd name="T52" fmla="*/ 290 w 663"/>
                <a:gd name="T53" fmla="*/ 1307 h 1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63" h="1614">
                  <a:moveTo>
                    <a:pt x="333" y="1083"/>
                  </a:moveTo>
                  <a:cubicBezTo>
                    <a:pt x="198" y="1083"/>
                    <a:pt x="198" y="1083"/>
                    <a:pt x="198" y="1083"/>
                  </a:cubicBezTo>
                  <a:cubicBezTo>
                    <a:pt x="175" y="1018"/>
                    <a:pt x="163" y="972"/>
                    <a:pt x="163" y="943"/>
                  </a:cubicBezTo>
                  <a:cubicBezTo>
                    <a:pt x="163" y="894"/>
                    <a:pt x="172" y="844"/>
                    <a:pt x="190" y="793"/>
                  </a:cubicBezTo>
                  <a:cubicBezTo>
                    <a:pt x="208" y="742"/>
                    <a:pt x="249" y="681"/>
                    <a:pt x="313" y="610"/>
                  </a:cubicBezTo>
                  <a:cubicBezTo>
                    <a:pt x="376" y="539"/>
                    <a:pt x="419" y="485"/>
                    <a:pt x="441" y="447"/>
                  </a:cubicBezTo>
                  <a:cubicBezTo>
                    <a:pt x="463" y="408"/>
                    <a:pt x="473" y="371"/>
                    <a:pt x="473" y="335"/>
                  </a:cubicBezTo>
                  <a:cubicBezTo>
                    <a:pt x="473" y="216"/>
                    <a:pt x="401" y="156"/>
                    <a:pt x="256" y="156"/>
                  </a:cubicBezTo>
                  <a:cubicBezTo>
                    <a:pt x="187" y="156"/>
                    <a:pt x="126" y="181"/>
                    <a:pt x="75" y="23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69" y="28"/>
                    <a:pt x="171" y="0"/>
                    <a:pt x="307" y="0"/>
                  </a:cubicBezTo>
                  <a:cubicBezTo>
                    <a:pt x="409" y="0"/>
                    <a:pt x="494" y="29"/>
                    <a:pt x="562" y="86"/>
                  </a:cubicBezTo>
                  <a:cubicBezTo>
                    <a:pt x="629" y="144"/>
                    <a:pt x="663" y="221"/>
                    <a:pt x="663" y="318"/>
                  </a:cubicBezTo>
                  <a:cubicBezTo>
                    <a:pt x="663" y="367"/>
                    <a:pt x="655" y="414"/>
                    <a:pt x="637" y="459"/>
                  </a:cubicBezTo>
                  <a:cubicBezTo>
                    <a:pt x="620" y="505"/>
                    <a:pt x="593" y="546"/>
                    <a:pt x="557" y="584"/>
                  </a:cubicBezTo>
                  <a:cubicBezTo>
                    <a:pt x="408" y="743"/>
                    <a:pt x="408" y="743"/>
                    <a:pt x="408" y="743"/>
                  </a:cubicBezTo>
                  <a:cubicBezTo>
                    <a:pt x="348" y="817"/>
                    <a:pt x="318" y="899"/>
                    <a:pt x="318" y="990"/>
                  </a:cubicBezTo>
                  <a:cubicBezTo>
                    <a:pt x="318" y="1005"/>
                    <a:pt x="323" y="1035"/>
                    <a:pt x="333" y="1083"/>
                  </a:cubicBezTo>
                  <a:close/>
                  <a:moveTo>
                    <a:pt x="290" y="1307"/>
                  </a:moveTo>
                  <a:cubicBezTo>
                    <a:pt x="332" y="1307"/>
                    <a:pt x="368" y="1322"/>
                    <a:pt x="398" y="1352"/>
                  </a:cubicBezTo>
                  <a:cubicBezTo>
                    <a:pt x="428" y="1382"/>
                    <a:pt x="443" y="1418"/>
                    <a:pt x="443" y="1460"/>
                  </a:cubicBezTo>
                  <a:cubicBezTo>
                    <a:pt x="443" y="1502"/>
                    <a:pt x="428" y="1539"/>
                    <a:pt x="398" y="1569"/>
                  </a:cubicBezTo>
                  <a:cubicBezTo>
                    <a:pt x="368" y="1599"/>
                    <a:pt x="332" y="1614"/>
                    <a:pt x="290" y="1614"/>
                  </a:cubicBezTo>
                  <a:cubicBezTo>
                    <a:pt x="248" y="1614"/>
                    <a:pt x="212" y="1599"/>
                    <a:pt x="182" y="1569"/>
                  </a:cubicBezTo>
                  <a:cubicBezTo>
                    <a:pt x="152" y="1539"/>
                    <a:pt x="137" y="1502"/>
                    <a:pt x="137" y="1460"/>
                  </a:cubicBezTo>
                  <a:cubicBezTo>
                    <a:pt x="137" y="1418"/>
                    <a:pt x="152" y="1382"/>
                    <a:pt x="182" y="1352"/>
                  </a:cubicBezTo>
                  <a:cubicBezTo>
                    <a:pt x="212" y="1322"/>
                    <a:pt x="248" y="1307"/>
                    <a:pt x="290" y="1307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575757"/>
                </a:solidFill>
                <a:latin typeface="+mj-lt"/>
              </a:endParaRPr>
            </a:p>
          </p:txBody>
        </p:sp>
      </p:grpSp>
      <p:sp>
        <p:nvSpPr>
          <p:cNvPr id="39" name="ee4pContent1">
            <a:extLst>
              <a:ext uri="{FF2B5EF4-FFF2-40B4-BE49-F238E27FC236}">
                <a16:creationId xmlns:a16="http://schemas.microsoft.com/office/drawing/2014/main" id="{8F8E86DE-E032-40B2-B7FD-002D04E5621B}"/>
              </a:ext>
            </a:extLst>
          </p:cNvPr>
          <p:cNvSpPr txBox="1"/>
          <p:nvPr/>
        </p:nvSpPr>
        <p:spPr>
          <a:xfrm>
            <a:off x="629398" y="2955600"/>
            <a:ext cx="2420188" cy="861774"/>
          </a:xfrm>
          <a:prstGeom prst="rect">
            <a:avLst/>
          </a:prstGeom>
          <a:ln cap="rnd">
            <a:noFill/>
          </a:ln>
        </p:spPr>
        <p:txBody>
          <a:bodyPr vert="horz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lang="en-US" sz="12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lang="en-US" sz="1600" b="1" smtClean="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lang="en-US" sz="160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4400" baseline="0" smtClean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5400" baseline="0" smtClean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lang="en-US" sz="2400" baseline="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rgbClr val="575757"/>
                </a:solidFill>
                <a:latin typeface="Arial" panose="020B0604020202020204" pitchFamily="34" charset="0"/>
              </a:rPr>
              <a:t>DF prioritization is a technique to prioritize based on a focus on customer </a:t>
            </a:r>
            <a:r>
              <a:rPr lang="en-US" sz="1400" i="1" dirty="0">
                <a:solidFill>
                  <a:srgbClr val="575757"/>
                </a:solidFill>
                <a:latin typeface="Arial" panose="020B0604020202020204" pitchFamily="34" charset="0"/>
              </a:rPr>
              <a:t>desirability &amp; </a:t>
            </a:r>
            <a:r>
              <a:rPr lang="en-US" sz="1400" dirty="0">
                <a:solidFill>
                  <a:srgbClr val="575757"/>
                </a:solidFill>
                <a:latin typeface="Arial" panose="020B0604020202020204" pitchFamily="34" charset="0"/>
              </a:rPr>
              <a:t>business delivery </a:t>
            </a:r>
            <a:r>
              <a:rPr lang="en-US" sz="1400" i="1" dirty="0">
                <a:solidFill>
                  <a:srgbClr val="575757"/>
                </a:solidFill>
                <a:latin typeface="Arial" panose="020B0604020202020204" pitchFamily="34" charset="0"/>
              </a:rPr>
              <a:t>feasibility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379B184-96BF-4173-9923-0FEF1C304410}"/>
              </a:ext>
            </a:extLst>
          </p:cNvPr>
          <p:cNvSpPr txBox="1"/>
          <p:nvPr/>
        </p:nvSpPr>
        <p:spPr>
          <a:xfrm>
            <a:off x="3219893" y="1931454"/>
            <a:ext cx="4424552" cy="1292662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 dirty="0">
                <a:solidFill>
                  <a:srgbClr val="E71C57"/>
                </a:solidFill>
                <a:latin typeface="+mj-lt"/>
              </a:rPr>
              <a:t>Desirability</a:t>
            </a:r>
            <a:r>
              <a:rPr lang="en-US" sz="1400" dirty="0">
                <a:solidFill>
                  <a:srgbClr val="575757"/>
                </a:solidFill>
                <a:latin typeface="+mj-lt"/>
              </a:rPr>
              <a:t>: </a:t>
            </a:r>
            <a:r>
              <a:rPr lang="en-US" sz="1400" i="0" dirty="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Does </a:t>
            </a:r>
            <a:r>
              <a:rPr lang="en-US" sz="1400" dirty="0">
                <a:solidFill>
                  <a:schemeClr val="tx2"/>
                </a:solidFill>
                <a:latin typeface="Segoe UI" panose="020B0502040204020203" pitchFamily="34" charset="0"/>
              </a:rPr>
              <a:t>this </a:t>
            </a:r>
            <a:r>
              <a:rPr lang="en-US" sz="1400" i="0" dirty="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meet the learner's needs?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Will this solution fill a need?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Will it fit into people’s lives?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Will it appeal to them?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Will they actually want it?</a:t>
            </a:r>
          </a:p>
          <a:p>
            <a:endParaRPr lang="en-US" sz="1400" dirty="0">
              <a:solidFill>
                <a:srgbClr val="575757"/>
              </a:solidFill>
              <a:latin typeface="+mj-lt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5D8F4D4-8A53-4356-8767-202F93AC7CAD}"/>
              </a:ext>
            </a:extLst>
          </p:cNvPr>
          <p:cNvSpPr txBox="1"/>
          <p:nvPr/>
        </p:nvSpPr>
        <p:spPr>
          <a:xfrm>
            <a:off x="3219892" y="3308944"/>
            <a:ext cx="4424552" cy="236988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29BA74"/>
                </a:solidFill>
                <a:latin typeface="+mj-lt"/>
              </a:rPr>
              <a:t>Feasibility: </a:t>
            </a:r>
            <a:r>
              <a:rPr lang="en-US" sz="1400" i="0" dirty="0">
                <a:solidFill>
                  <a:schemeClr val="tx2"/>
                </a:solidFill>
                <a:effectLst/>
                <a:latin typeface="Segoe UI" panose="020B0502040204020203" pitchFamily="34" charset="0"/>
              </a:rPr>
              <a:t>Can we deliver it?</a:t>
            </a:r>
            <a:r>
              <a:rPr lang="en-US" sz="1400" b="1" i="0" dirty="0">
                <a:solidFill>
                  <a:schemeClr val="tx2"/>
                </a:solidFill>
                <a:effectLst/>
                <a:latin typeface="+mj-lt"/>
              </a:rPr>
              <a:t> </a:t>
            </a:r>
            <a:r>
              <a:rPr lang="en-US" sz="1400" dirty="0">
                <a:solidFill>
                  <a:schemeClr val="tx2"/>
                </a:solidFill>
                <a:latin typeface="+mj-lt"/>
              </a:rPr>
              <a:t>Does this make good business sense?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What is the delivery effort?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Do you have, the knowledge, skills and tools needed to do this?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Can your squads make it happen?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Does it align with strategic objectives of the L&amp;D squad and HR Tribe?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Does it align with the amount budget ambitions?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Is the payoff worth the effort and cost?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75757"/>
                </a:solidFill>
                <a:latin typeface="+mj-lt"/>
              </a:rPr>
              <a:t>What is the cost of not doing it?</a:t>
            </a:r>
          </a:p>
        </p:txBody>
      </p:sp>
      <p:pic>
        <p:nvPicPr>
          <p:cNvPr id="55" name="Picture 54" descr="Chart&#10;&#10;Description automatically generated">
            <a:extLst>
              <a:ext uri="{FF2B5EF4-FFF2-40B4-BE49-F238E27FC236}">
                <a16:creationId xmlns:a16="http://schemas.microsoft.com/office/drawing/2014/main" id="{ABD06686-DFAD-42ED-8084-C0474D5264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5850" y="2577785"/>
            <a:ext cx="3676752" cy="1702429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534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9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Guardrails, Objectives &amp; Problem statement</a:t>
            </a:r>
            <a:r>
              <a:rPr lang="en-US" sz="1846" dirty="0">
                <a:solidFill>
                  <a:schemeClr val="tx1"/>
                </a:solidFill>
              </a:rPr>
              <a:t>	</a:t>
            </a:r>
            <a:r>
              <a:rPr lang="en-US" sz="1846" dirty="0">
                <a:solidFill>
                  <a:srgbClr val="7F7F7F"/>
                </a:solidFill>
              </a:rPr>
              <a:t>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bg2">
                    <a:lumMod val="50000"/>
                  </a:schemeClr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575757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9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1B378E7-6A6F-4E89-8649-E912BB8E02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18431" y="4245514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FA46-F9B4-49F4-95A1-569DBBD9FBA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18431" y="4245514"/>
            <a:ext cx="225512" cy="2250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0004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Object 61" hidden="1">
            <a:extLst>
              <a:ext uri="{FF2B5EF4-FFF2-40B4-BE49-F238E27FC236}">
                <a16:creationId xmlns:a16="http://schemas.microsoft.com/office/drawing/2014/main" id="{DF341413-C3D9-46E2-90C1-B6B60D23266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84144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15" name="think-cell Slide" r:id="rId102" imgW="410" imgH="409" progId="TCLayout.ActiveDocument.1">
                  <p:embed/>
                </p:oleObj>
              </mc:Choice>
              <mc:Fallback>
                <p:oleObj name="think-cell Slide" r:id="rId102" imgW="410" imgH="40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F6A94A7-6E28-4869-AE9B-97AE39F3B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solidFill>
                  <a:schemeClr val="accent3"/>
                </a:solidFill>
              </a:rPr>
              <a:t>Learner Milestones| </a:t>
            </a:r>
            <a:r>
              <a:rPr lang="en-US" dirty="0">
                <a:solidFill>
                  <a:srgbClr val="575757"/>
                </a:solidFill>
              </a:rPr>
              <a:t>Our path to 2022 digital priorities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C20B09-D1BC-4DFD-84F8-753E2731ED9E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9677400" y="2701925"/>
            <a:ext cx="1347788" cy="2692400"/>
          </a:xfrm>
          <a:prstGeom prst="rect">
            <a:avLst/>
          </a:prstGeom>
          <a:solidFill>
            <a:srgbClr val="C8C8C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F8EB9613-76B7-4B73-BD5E-74AE93A3F61B}"/>
              </a:ext>
            </a:extLst>
          </p:cNvPr>
          <p:cNvSpPr/>
          <p:nvPr>
            <p:custDataLst>
              <p:tags r:id="rId4"/>
            </p:custDataLst>
          </p:nvPr>
        </p:nvSpPr>
        <p:spPr bwMode="gray">
          <a:xfrm>
            <a:off x="10485438" y="2701925"/>
            <a:ext cx="539750" cy="2692400"/>
          </a:xfrm>
          <a:prstGeom prst="rect">
            <a:avLst/>
          </a:prstGeom>
          <a:solidFill>
            <a:srgbClr val="C8C8C8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4" name="Text Placeholder 3">
            <a:extLst>
              <a:ext uri="{FF2B5EF4-FFF2-40B4-BE49-F238E27FC236}">
                <a16:creationId xmlns:a16="http://schemas.microsoft.com/office/drawing/2014/main" id="{B9EAE89D-B260-4FBE-B23E-DEFBBD75AA72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4289425" y="1649413"/>
            <a:ext cx="1347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0676923-EB57-42D9-A444-B9502B75B8C6}" type="datetime'''''''''''''Oct'''''''">
              <a:rPr lang="en-US" altLang="en-US" sz="1600" smtClean="0">
                <a:latin typeface="+mn-lt"/>
              </a:rPr>
              <a:pPr/>
              <a:t>Oct</a:t>
            </a:fld>
            <a:endParaRPr lang="en-US" sz="1600" dirty="0">
              <a:latin typeface="+mn-lt"/>
            </a:endParaRPr>
          </a:p>
        </p:txBody>
      </p:sp>
      <p:sp>
        <p:nvSpPr>
          <p:cNvPr id="96" name="Text Placeholder 3">
            <a:extLst>
              <a:ext uri="{FF2B5EF4-FFF2-40B4-BE49-F238E27FC236}">
                <a16:creationId xmlns:a16="http://schemas.microsoft.com/office/drawing/2014/main" id="{64874426-9810-4328-BCA9-BC55EB0B5342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5637213" y="1649413"/>
            <a:ext cx="592613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B5DBA943-E8DA-4999-BBBD-18B32559410E}" type="datetime'''''''''''''''N''o''''''''''''''''''''''''''v'''">
              <a:rPr lang="en-US" altLang="en-US" sz="1600" smtClean="0">
                <a:latin typeface="+mn-lt"/>
              </a:rPr>
              <a:pPr/>
              <a:t>Nov</a:t>
            </a:fld>
            <a:endParaRPr lang="en-US" sz="1600" dirty="0">
              <a:latin typeface="+mn-lt"/>
            </a:endParaRPr>
          </a:p>
        </p:txBody>
      </p:sp>
      <p:sp>
        <p:nvSpPr>
          <p:cNvPr id="87" name="Text Placeholder 3">
            <a:extLst>
              <a:ext uri="{FF2B5EF4-FFF2-40B4-BE49-F238E27FC236}">
                <a16:creationId xmlns:a16="http://schemas.microsoft.com/office/drawing/2014/main" id="{CAAC8F0E-03C0-44B3-A212-062820E9A2A3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4289425" y="2000250"/>
            <a:ext cx="1347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9876065-565B-4EB2-820A-C73405FF8AD5}" type="datetime'''2''''''''5''''''''''''''''''''''''''''''.'''''''''''''''''''">
              <a:rPr lang="en-US" altLang="en-US" sz="1600" smtClean="0">
                <a:latin typeface="+mn-lt"/>
              </a:rPr>
              <a:pPr/>
              <a:t>25.</a:t>
            </a:fld>
            <a:endParaRPr lang="en-US" sz="1600" dirty="0">
              <a:latin typeface="+mn-lt"/>
            </a:endParaRPr>
          </a:p>
        </p:txBody>
      </p:sp>
      <p:sp>
        <p:nvSpPr>
          <p:cNvPr id="89" name="Text Placeholder 3">
            <a:extLst>
              <a:ext uri="{FF2B5EF4-FFF2-40B4-BE49-F238E27FC236}">
                <a16:creationId xmlns:a16="http://schemas.microsoft.com/office/drawing/2014/main" id="{99D12740-EAD0-4600-AF53-7650B752E8F0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5637213" y="2000250"/>
            <a:ext cx="1346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606AE4F-775C-446F-9DDB-E186D900F838}" type="datetime'''''''''''''''''''''0''''''''''''''''''1''''''''''''.'''''''''">
              <a:rPr lang="en-US" altLang="en-US" sz="1600" smtClean="0">
                <a:latin typeface="+mn-lt"/>
              </a:rPr>
              <a:pPr/>
              <a:t>01.</a:t>
            </a:fld>
            <a:endParaRPr lang="en-US" sz="1600" dirty="0">
              <a:latin typeface="+mn-lt"/>
            </a:endParaRPr>
          </a:p>
        </p:txBody>
      </p:sp>
      <p:sp>
        <p:nvSpPr>
          <p:cNvPr id="90" name="Text Placeholder 3">
            <a:extLst>
              <a:ext uri="{FF2B5EF4-FFF2-40B4-BE49-F238E27FC236}">
                <a16:creationId xmlns:a16="http://schemas.microsoft.com/office/drawing/2014/main" id="{76715C79-462D-4528-9E57-C33BBC191C53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gray">
          <a:xfrm>
            <a:off x="6983413" y="2000250"/>
            <a:ext cx="1347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C57801BB-917C-405B-9549-E2FE7C398C7F}" type="datetime'0''8''''''''''''''''''''''''''''''''.'">
              <a:rPr lang="en-US" altLang="en-US" sz="1600" smtClean="0">
                <a:latin typeface="+mn-lt"/>
              </a:rPr>
              <a:pPr/>
              <a:t>08.</a:t>
            </a:fld>
            <a:endParaRPr lang="en-US" sz="1600" dirty="0">
              <a:latin typeface="+mn-lt"/>
            </a:endParaRPr>
          </a:p>
        </p:txBody>
      </p:sp>
      <p:sp>
        <p:nvSpPr>
          <p:cNvPr id="91" name="Text Placeholder 3">
            <a:extLst>
              <a:ext uri="{FF2B5EF4-FFF2-40B4-BE49-F238E27FC236}">
                <a16:creationId xmlns:a16="http://schemas.microsoft.com/office/drawing/2014/main" id="{9B078997-411D-45FD-AA35-9B465E5F7B05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gray">
          <a:xfrm>
            <a:off x="8331200" y="2000250"/>
            <a:ext cx="13462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5131CD8-4DF2-451C-AFF8-D9AD515D7B19}" type="datetime'''''''''''''''''''''''''''''1''5''''''''.'''''''''">
              <a:rPr lang="en-US" altLang="en-US" sz="1600" smtClean="0">
                <a:latin typeface="+mn-lt"/>
              </a:rPr>
              <a:pPr/>
              <a:t>15.</a:t>
            </a:fld>
            <a:endParaRPr lang="en-US" sz="1600" dirty="0">
              <a:latin typeface="+mn-lt"/>
            </a:endParaRPr>
          </a:p>
        </p:txBody>
      </p:sp>
      <p:sp>
        <p:nvSpPr>
          <p:cNvPr id="92" name="Text Placeholder 3">
            <a:extLst>
              <a:ext uri="{FF2B5EF4-FFF2-40B4-BE49-F238E27FC236}">
                <a16:creationId xmlns:a16="http://schemas.microsoft.com/office/drawing/2014/main" id="{FEB1EE1F-E06B-4FCB-984D-795185B83664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gray">
          <a:xfrm>
            <a:off x="9677400" y="2000250"/>
            <a:ext cx="13477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15F4F5E-8B07-42A5-B13B-186A9155EC94}" type="datetime'''''2''''''''''''''''''''''''''''''''2''''''''''.'''''''''">
              <a:rPr lang="en-US" altLang="en-US" sz="1600" smtClean="0">
                <a:latin typeface="+mn-lt"/>
              </a:rPr>
              <a:pPr/>
              <a:t>22.</a:t>
            </a:fld>
            <a:endParaRPr lang="en-US" sz="1600" dirty="0">
              <a:latin typeface="+mn-lt"/>
            </a:endParaRPr>
          </a:p>
        </p:txBody>
      </p:sp>
      <p:sp>
        <p:nvSpPr>
          <p:cNvPr id="93" name="Text Placeholder 3">
            <a:extLst>
              <a:ext uri="{FF2B5EF4-FFF2-40B4-BE49-F238E27FC236}">
                <a16:creationId xmlns:a16="http://schemas.microsoft.com/office/drawing/2014/main" id="{512A9560-FC0A-4838-812F-726F2275B8F6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gray">
          <a:xfrm>
            <a:off x="11025188" y="2000250"/>
            <a:ext cx="538163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4E91C0F0-4A96-47CE-9BC6-8EAD849008A8}" type="datetime'''2''''''''''''''9''''''''''''''''''''.'''''''''''''''''''''''">
              <a:rPr lang="en-US" altLang="en-US" sz="1600" smtClean="0">
                <a:latin typeface="+mn-lt"/>
              </a:rPr>
              <a:pPr/>
              <a:t>29.</a:t>
            </a:fld>
            <a:endParaRPr lang="en-US" sz="1600" dirty="0">
              <a:latin typeface="+mn-lt"/>
            </a:endParaRPr>
          </a:p>
        </p:txBody>
      </p:sp>
      <p:sp>
        <p:nvSpPr>
          <p:cNvPr id="106" name="Text Placeholder 3">
            <a:extLst>
              <a:ext uri="{FF2B5EF4-FFF2-40B4-BE49-F238E27FC236}">
                <a16:creationId xmlns:a16="http://schemas.microsoft.com/office/drawing/2014/main" id="{FA1BCE13-BFB6-4C64-9F11-D9189D541566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gray">
          <a:xfrm>
            <a:off x="428942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50B85120-9F68-4719-AEC2-2CF371EBBA4A}" type="datetime'''''''''''''''''''''''''''''''''''''''''''2''''''''''''5'''''">
              <a:rPr lang="en-US" altLang="en-US" sz="1600" smtClean="0">
                <a:effectLst/>
                <a:latin typeface="+mn-lt"/>
              </a:rPr>
              <a:pPr algn="ctr">
                <a:spcBef>
                  <a:spcPct val="0"/>
                </a:spcBef>
                <a:spcAft>
                  <a:spcPct val="0"/>
                </a:spcAft>
              </a:pPr>
              <a:t>25</a:t>
            </a:fld>
            <a:endParaRPr lang="en-US" sz="1600" dirty="0">
              <a:latin typeface="+mn-lt"/>
            </a:endParaRPr>
          </a:p>
        </p:txBody>
      </p:sp>
      <p:sp>
        <p:nvSpPr>
          <p:cNvPr id="108" name="Text Placeholder 3">
            <a:extLst>
              <a:ext uri="{FF2B5EF4-FFF2-40B4-BE49-F238E27FC236}">
                <a16:creationId xmlns:a16="http://schemas.microsoft.com/office/drawing/2014/main" id="{D35D3A0F-8AAC-4D29-BED5-9D47A4F29066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gray">
          <a:xfrm>
            <a:off x="4559299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8BC534B7-D5F3-4A0A-917B-DE9802097E36}" type="datetime'''''2''''6'''''''''''''''''">
              <a:rPr lang="en-US" altLang="en-US" sz="1600" smtClean="0">
                <a:latin typeface="+mn-lt"/>
              </a:rPr>
              <a:pPr/>
              <a:t>26</a:t>
            </a:fld>
            <a:endParaRPr lang="en-US" sz="1600" dirty="0">
              <a:latin typeface="+mn-lt"/>
            </a:endParaRPr>
          </a:p>
        </p:txBody>
      </p:sp>
      <p:sp>
        <p:nvSpPr>
          <p:cNvPr id="109" name="Text Placeholder 3">
            <a:extLst>
              <a:ext uri="{FF2B5EF4-FFF2-40B4-BE49-F238E27FC236}">
                <a16:creationId xmlns:a16="http://schemas.microsoft.com/office/drawing/2014/main" id="{1D5DA322-1379-4761-96D6-B398304A44BA}"/>
              </a:ext>
            </a:extLst>
          </p:cNvPr>
          <p:cNvSpPr>
            <a:spLocks noGrp="1"/>
          </p:cNvSpPr>
          <p:nvPr>
            <p:custDataLst>
              <p:tags r:id="rId15"/>
            </p:custDataLst>
          </p:nvPr>
        </p:nvSpPr>
        <p:spPr bwMode="gray">
          <a:xfrm>
            <a:off x="4827588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CE30C461-386D-477A-B791-B3EF06C17C14}" type="datetime'''''''''''''''''''''''2''''''''''''''7'''''''''''''">
              <a:rPr lang="en-US" altLang="en-US" sz="1600" smtClean="0">
                <a:latin typeface="+mn-lt"/>
              </a:rPr>
              <a:pPr/>
              <a:t>27</a:t>
            </a:fld>
            <a:endParaRPr lang="en-US" sz="1600" dirty="0">
              <a:latin typeface="+mn-lt"/>
            </a:endParaRPr>
          </a:p>
        </p:txBody>
      </p:sp>
      <p:sp>
        <p:nvSpPr>
          <p:cNvPr id="110" name="Text Placeholder 3">
            <a:extLst>
              <a:ext uri="{FF2B5EF4-FFF2-40B4-BE49-F238E27FC236}">
                <a16:creationId xmlns:a16="http://schemas.microsoft.com/office/drawing/2014/main" id="{9F60225F-C37A-47E2-B18B-2EA8DAF44043}"/>
              </a:ext>
            </a:extLst>
          </p:cNvPr>
          <p:cNvSpPr>
            <a:spLocks noGrp="1"/>
          </p:cNvSpPr>
          <p:nvPr>
            <p:custDataLst>
              <p:tags r:id="rId16"/>
            </p:custDataLst>
          </p:nvPr>
        </p:nvSpPr>
        <p:spPr bwMode="gray">
          <a:xfrm>
            <a:off x="5097463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0EF83D14-CE47-428E-9F90-BDCA72874E5A}" type="datetime'''''''''''''''''''''''''''''2''''''''''8'''">
              <a:rPr lang="en-US" altLang="en-US" sz="1600" smtClean="0">
                <a:latin typeface="+mn-lt"/>
              </a:rPr>
              <a:pPr/>
              <a:t>28</a:t>
            </a:fld>
            <a:endParaRPr lang="en-US" sz="1600" dirty="0">
              <a:latin typeface="+mn-lt"/>
            </a:endParaRPr>
          </a:p>
        </p:txBody>
      </p:sp>
      <p:sp>
        <p:nvSpPr>
          <p:cNvPr id="111" name="Text Placeholder 3">
            <a:extLst>
              <a:ext uri="{FF2B5EF4-FFF2-40B4-BE49-F238E27FC236}">
                <a16:creationId xmlns:a16="http://schemas.microsoft.com/office/drawing/2014/main" id="{D9220FC7-8DB2-41FF-A26E-F7F80587D52C}"/>
              </a:ext>
            </a:extLst>
          </p:cNvPr>
          <p:cNvSpPr>
            <a:spLocks noGrp="1"/>
          </p:cNvSpPr>
          <p:nvPr>
            <p:custDataLst>
              <p:tags r:id="rId17"/>
            </p:custDataLst>
          </p:nvPr>
        </p:nvSpPr>
        <p:spPr bwMode="gray">
          <a:xfrm>
            <a:off x="5367338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3F89CD6C-B6C8-4838-A8FF-B9AE768F4441}" type="datetime'2''''''''''''''''''''''''''''''''''''''''''''9'''''''''">
              <a:rPr lang="en-US" altLang="en-US" sz="1600" smtClean="0">
                <a:latin typeface="+mn-lt"/>
              </a:rPr>
              <a:pPr/>
              <a:t>29</a:t>
            </a:fld>
            <a:endParaRPr lang="en-US" sz="1600" dirty="0">
              <a:latin typeface="+mn-lt"/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BCD42B98-7A4E-4DCA-86AE-110B2614AB2E}"/>
              </a:ext>
            </a:extLst>
          </p:cNvPr>
          <p:cNvSpPr>
            <a:spLocks noGrp="1"/>
          </p:cNvSpPr>
          <p:nvPr>
            <p:custDataLst>
              <p:tags r:id="rId18"/>
            </p:custDataLst>
          </p:nvPr>
        </p:nvSpPr>
        <p:spPr bwMode="gray">
          <a:xfrm>
            <a:off x="5637212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CF4CF28-043C-4E8E-BA2F-747DDD79E3E2}" type="datetime'''''''''1'''''''''">
              <a:rPr lang="en-US" altLang="en-US" sz="1600" smtClean="0">
                <a:latin typeface="+mn-lt"/>
              </a:rPr>
              <a:pPr/>
              <a:t>1</a:t>
            </a:fld>
            <a:endParaRPr lang="en-US" sz="1600" dirty="0">
              <a:latin typeface="+mn-lt"/>
            </a:endParaRPr>
          </a:p>
        </p:txBody>
      </p:sp>
      <p:sp>
        <p:nvSpPr>
          <p:cNvPr id="113" name="Text Placeholder 3">
            <a:extLst>
              <a:ext uri="{FF2B5EF4-FFF2-40B4-BE49-F238E27FC236}">
                <a16:creationId xmlns:a16="http://schemas.microsoft.com/office/drawing/2014/main" id="{0986ECC8-0F26-4D6A-A8FA-5448D89EA8AF}"/>
              </a:ext>
            </a:extLst>
          </p:cNvPr>
          <p:cNvSpPr>
            <a:spLocks noGrp="1"/>
          </p:cNvSpPr>
          <p:nvPr>
            <p:custDataLst>
              <p:tags r:id="rId19"/>
            </p:custDataLst>
          </p:nvPr>
        </p:nvSpPr>
        <p:spPr bwMode="gray">
          <a:xfrm>
            <a:off x="5905500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B44E34CC-78E9-4E16-9522-BB9A57CC0BD3}" type="datetime'''''''''''''2'''''">
              <a:rPr lang="en-US" altLang="en-US" sz="1600" smtClean="0">
                <a:latin typeface="+mn-lt"/>
              </a:rPr>
              <a:pPr/>
              <a:t>2</a:t>
            </a:fld>
            <a:endParaRPr lang="en-US" sz="1600" dirty="0">
              <a:latin typeface="+mn-lt"/>
            </a:endParaRPr>
          </a:p>
        </p:txBody>
      </p:sp>
      <p:sp>
        <p:nvSpPr>
          <p:cNvPr id="114" name="Text Placeholder 3">
            <a:extLst>
              <a:ext uri="{FF2B5EF4-FFF2-40B4-BE49-F238E27FC236}">
                <a16:creationId xmlns:a16="http://schemas.microsoft.com/office/drawing/2014/main" id="{E5B6E819-7C96-463E-AEE6-E1A62995B985}"/>
              </a:ext>
            </a:extLst>
          </p:cNvPr>
          <p:cNvSpPr>
            <a:spLocks noGrp="1"/>
          </p:cNvSpPr>
          <p:nvPr>
            <p:custDataLst>
              <p:tags r:id="rId20"/>
            </p:custDataLst>
          </p:nvPr>
        </p:nvSpPr>
        <p:spPr bwMode="gray">
          <a:xfrm>
            <a:off x="617537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542FD17-62EC-43B0-A2FC-D5DD3A935934}" type="datetime'''''''''''''''''''''''''''3'''''''''''''''">
              <a:rPr lang="en-US" altLang="en-US" sz="1600" smtClean="0">
                <a:latin typeface="+mn-lt"/>
              </a:rPr>
              <a:pPr/>
              <a:t>3</a:t>
            </a:fld>
            <a:endParaRPr lang="en-US" sz="1600" dirty="0">
              <a:latin typeface="+mn-lt"/>
            </a:endParaRPr>
          </a:p>
        </p:txBody>
      </p:sp>
      <p:sp>
        <p:nvSpPr>
          <p:cNvPr id="115" name="Text Placeholder 3">
            <a:extLst>
              <a:ext uri="{FF2B5EF4-FFF2-40B4-BE49-F238E27FC236}">
                <a16:creationId xmlns:a16="http://schemas.microsoft.com/office/drawing/2014/main" id="{FE0922B9-052A-4E5E-B46F-1F52F7BE3F95}"/>
              </a:ext>
            </a:extLst>
          </p:cNvPr>
          <p:cNvSpPr>
            <a:spLocks noGrp="1"/>
          </p:cNvSpPr>
          <p:nvPr>
            <p:custDataLst>
              <p:tags r:id="rId21"/>
            </p:custDataLst>
          </p:nvPr>
        </p:nvSpPr>
        <p:spPr bwMode="gray">
          <a:xfrm>
            <a:off x="6445249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51D377DE-C580-418F-A913-623D08DF6272}" type="datetime'''''''''''''''''''''''''''''''''''4'''''''''''''">
              <a:rPr lang="en-US" altLang="en-US" sz="1600" smtClean="0">
                <a:latin typeface="+mn-lt"/>
              </a:rPr>
              <a:pPr/>
              <a:t>4</a:t>
            </a:fld>
            <a:endParaRPr lang="en-US" sz="1600" dirty="0">
              <a:latin typeface="+mn-lt"/>
            </a:endParaRPr>
          </a:p>
        </p:txBody>
      </p:sp>
      <p:sp>
        <p:nvSpPr>
          <p:cNvPr id="116" name="Text Placeholder 3">
            <a:extLst>
              <a:ext uri="{FF2B5EF4-FFF2-40B4-BE49-F238E27FC236}">
                <a16:creationId xmlns:a16="http://schemas.microsoft.com/office/drawing/2014/main" id="{F9A68240-5949-405D-8CB2-7BF326E50ECD}"/>
              </a:ext>
            </a:extLst>
          </p:cNvPr>
          <p:cNvSpPr>
            <a:spLocks noGrp="1"/>
          </p:cNvSpPr>
          <p:nvPr>
            <p:custDataLst>
              <p:tags r:id="rId22"/>
            </p:custDataLst>
          </p:nvPr>
        </p:nvSpPr>
        <p:spPr bwMode="gray">
          <a:xfrm>
            <a:off x="6713538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846CC92C-611F-4D00-9C7C-B968ABFCA633}" type="datetime'''''''''''''''''''''5'''''''''''''''''''''''">
              <a:rPr lang="en-US" altLang="en-US" sz="1600" smtClean="0">
                <a:latin typeface="+mn-lt"/>
              </a:rPr>
              <a:pPr/>
              <a:t>5</a:t>
            </a:fld>
            <a:endParaRPr lang="en-US" sz="1600" dirty="0">
              <a:latin typeface="+mn-lt"/>
            </a:endParaRPr>
          </a:p>
        </p:txBody>
      </p:sp>
      <p:sp>
        <p:nvSpPr>
          <p:cNvPr id="117" name="Text Placeholder 3">
            <a:extLst>
              <a:ext uri="{FF2B5EF4-FFF2-40B4-BE49-F238E27FC236}">
                <a16:creationId xmlns:a16="http://schemas.microsoft.com/office/drawing/2014/main" id="{B2196507-77B7-4B86-B31A-E7FC1E0615F7}"/>
              </a:ext>
            </a:extLst>
          </p:cNvPr>
          <p:cNvSpPr>
            <a:spLocks noGrp="1"/>
          </p:cNvSpPr>
          <p:nvPr>
            <p:custDataLst>
              <p:tags r:id="rId23"/>
            </p:custDataLst>
          </p:nvPr>
        </p:nvSpPr>
        <p:spPr bwMode="gray">
          <a:xfrm>
            <a:off x="6983413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30B8B20C-074C-4906-B538-C006A7FE6B5E}" type="datetime'''''''''''''''''''''''''''''''''''''''8'''''''''''''''''''''">
              <a:rPr lang="en-US" altLang="en-US" sz="1600" smtClean="0">
                <a:latin typeface="+mn-lt"/>
              </a:rPr>
              <a:pPr/>
              <a:t>8</a:t>
            </a:fld>
            <a:endParaRPr lang="en-US" sz="1600" dirty="0">
              <a:latin typeface="+mn-lt"/>
            </a:endParaRPr>
          </a:p>
        </p:txBody>
      </p:sp>
      <p:sp>
        <p:nvSpPr>
          <p:cNvPr id="118" name="Text Placeholder 3">
            <a:extLst>
              <a:ext uri="{FF2B5EF4-FFF2-40B4-BE49-F238E27FC236}">
                <a16:creationId xmlns:a16="http://schemas.microsoft.com/office/drawing/2014/main" id="{1FA11239-35A4-4EFC-AACD-BBCF298BD92A}"/>
              </a:ext>
            </a:extLst>
          </p:cNvPr>
          <p:cNvSpPr>
            <a:spLocks noGrp="1"/>
          </p:cNvSpPr>
          <p:nvPr>
            <p:custDataLst>
              <p:tags r:id="rId24"/>
            </p:custDataLst>
          </p:nvPr>
        </p:nvSpPr>
        <p:spPr bwMode="gray">
          <a:xfrm>
            <a:off x="7253287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79DAA4CD-6A70-41E7-8082-E36AED0752BA}" type="datetime'''''''''''''''''''''''''''''''''''''''''9'''''''''''''''">
              <a:rPr lang="en-US" altLang="en-US" sz="1600" smtClean="0">
                <a:latin typeface="+mn-lt"/>
              </a:rPr>
              <a:pPr/>
              <a:t>9</a:t>
            </a:fld>
            <a:endParaRPr lang="en-US" sz="1600" dirty="0">
              <a:latin typeface="+mn-lt"/>
            </a:endParaRPr>
          </a:p>
        </p:txBody>
      </p:sp>
      <p:sp>
        <p:nvSpPr>
          <p:cNvPr id="119" name="Text Placeholder 3">
            <a:extLst>
              <a:ext uri="{FF2B5EF4-FFF2-40B4-BE49-F238E27FC236}">
                <a16:creationId xmlns:a16="http://schemas.microsoft.com/office/drawing/2014/main" id="{DBD1CBB3-622E-41CF-A6A1-0B77CE667FB2}"/>
              </a:ext>
            </a:extLst>
          </p:cNvPr>
          <p:cNvSpPr>
            <a:spLocks noGrp="1"/>
          </p:cNvSpPr>
          <p:nvPr>
            <p:custDataLst>
              <p:tags r:id="rId25"/>
            </p:custDataLst>
          </p:nvPr>
        </p:nvSpPr>
        <p:spPr bwMode="gray">
          <a:xfrm>
            <a:off x="752157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C91FC822-1BD2-4CEC-8B8C-E884BE14746C}" type="datetime'''1''''''''''''''''''''''0'''''''''''''''">
              <a:rPr lang="en-US" altLang="en-US" sz="1600" smtClean="0">
                <a:latin typeface="+mn-lt"/>
              </a:rPr>
              <a:pPr/>
              <a:t>10</a:t>
            </a:fld>
            <a:endParaRPr lang="en-US" sz="1600" dirty="0">
              <a:latin typeface="+mn-lt"/>
            </a:endParaRPr>
          </a:p>
        </p:txBody>
      </p:sp>
      <p:sp>
        <p:nvSpPr>
          <p:cNvPr id="120" name="Text Placeholder 3">
            <a:extLst>
              <a:ext uri="{FF2B5EF4-FFF2-40B4-BE49-F238E27FC236}">
                <a16:creationId xmlns:a16="http://schemas.microsoft.com/office/drawing/2014/main" id="{3462A159-F5D5-4110-AEDB-4DAC1D354712}"/>
              </a:ext>
            </a:extLst>
          </p:cNvPr>
          <p:cNvSpPr>
            <a:spLocks noGrp="1"/>
          </p:cNvSpPr>
          <p:nvPr>
            <p:custDataLst>
              <p:tags r:id="rId26"/>
            </p:custDataLst>
          </p:nvPr>
        </p:nvSpPr>
        <p:spPr bwMode="gray">
          <a:xfrm>
            <a:off x="7791450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0CEB4D1-F564-47EE-B6E8-06D6C4E23097}" type="datetime'''''''''''''''''''''''''''''''11'''''''''''''''''''''">
              <a:rPr lang="en-US" altLang="en-US" sz="1600" smtClean="0">
                <a:latin typeface="+mn-lt"/>
              </a:rPr>
              <a:pPr/>
              <a:t>11</a:t>
            </a:fld>
            <a:endParaRPr lang="en-US" sz="1600" dirty="0">
              <a:latin typeface="+mn-lt"/>
            </a:endParaRPr>
          </a:p>
        </p:txBody>
      </p:sp>
      <p:sp>
        <p:nvSpPr>
          <p:cNvPr id="121" name="Text Placeholder 3">
            <a:extLst>
              <a:ext uri="{FF2B5EF4-FFF2-40B4-BE49-F238E27FC236}">
                <a16:creationId xmlns:a16="http://schemas.microsoft.com/office/drawing/2014/main" id="{CD40BD28-179C-4478-B5AD-7A2C86127B11}"/>
              </a:ext>
            </a:extLst>
          </p:cNvPr>
          <p:cNvSpPr>
            <a:spLocks noGrp="1"/>
          </p:cNvSpPr>
          <p:nvPr>
            <p:custDataLst>
              <p:tags r:id="rId27"/>
            </p:custDataLst>
          </p:nvPr>
        </p:nvSpPr>
        <p:spPr bwMode="gray">
          <a:xfrm>
            <a:off x="806132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6F6F812-4FF9-487D-9483-18DAAC191CAB}" type="datetime'''''''''''''1''''''''''''''''''''''''''2'">
              <a:rPr lang="en-US" altLang="en-US" sz="1600" smtClean="0">
                <a:latin typeface="+mn-lt"/>
              </a:rPr>
              <a:pPr/>
              <a:t>12</a:t>
            </a:fld>
            <a:endParaRPr lang="en-US" sz="1600" dirty="0">
              <a:latin typeface="+mn-lt"/>
            </a:endParaRPr>
          </a:p>
        </p:txBody>
      </p:sp>
      <p:sp>
        <p:nvSpPr>
          <p:cNvPr id="122" name="Text Placeholder 3">
            <a:extLst>
              <a:ext uri="{FF2B5EF4-FFF2-40B4-BE49-F238E27FC236}">
                <a16:creationId xmlns:a16="http://schemas.microsoft.com/office/drawing/2014/main" id="{CD87AD41-55DC-4016-A8CC-0156DA410B6B}"/>
              </a:ext>
            </a:extLst>
          </p:cNvPr>
          <p:cNvSpPr>
            <a:spLocks noGrp="1"/>
          </p:cNvSpPr>
          <p:nvPr>
            <p:custDataLst>
              <p:tags r:id="rId28"/>
            </p:custDataLst>
          </p:nvPr>
        </p:nvSpPr>
        <p:spPr bwMode="gray">
          <a:xfrm>
            <a:off x="8331199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EE293A16-1D07-42FB-B191-720B8553943B}" type="datetime'''''''''''''''''''''''''''''''1''''''''''''''''5'">
              <a:rPr lang="en-US" altLang="en-US" sz="1600" smtClean="0">
                <a:latin typeface="+mn-lt"/>
              </a:rPr>
              <a:pPr/>
              <a:t>15</a:t>
            </a:fld>
            <a:endParaRPr lang="en-US" sz="1600" dirty="0">
              <a:latin typeface="+mn-lt"/>
            </a:endParaRPr>
          </a:p>
        </p:txBody>
      </p:sp>
      <p:sp>
        <p:nvSpPr>
          <p:cNvPr id="123" name="Text Placeholder 3">
            <a:extLst>
              <a:ext uri="{FF2B5EF4-FFF2-40B4-BE49-F238E27FC236}">
                <a16:creationId xmlns:a16="http://schemas.microsoft.com/office/drawing/2014/main" id="{196DE0EA-E42E-4DE0-ABDC-82D7D2228BD4}"/>
              </a:ext>
            </a:extLst>
          </p:cNvPr>
          <p:cNvSpPr>
            <a:spLocks noGrp="1"/>
          </p:cNvSpPr>
          <p:nvPr>
            <p:custDataLst>
              <p:tags r:id="rId29"/>
            </p:custDataLst>
          </p:nvPr>
        </p:nvSpPr>
        <p:spPr bwMode="gray">
          <a:xfrm>
            <a:off x="8599488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6C81500E-FA34-44FF-86FB-CF30DCFDBF0C}" type="datetime'''''''''''''''''''''''''''''''''''''1''''''''''6'''''''">
              <a:rPr lang="en-US" altLang="en-US" sz="1600" smtClean="0">
                <a:latin typeface="+mn-lt"/>
              </a:rPr>
              <a:pPr/>
              <a:t>16</a:t>
            </a:fld>
            <a:endParaRPr lang="en-US" sz="1600" dirty="0">
              <a:latin typeface="+mn-lt"/>
            </a:endParaRPr>
          </a:p>
        </p:txBody>
      </p:sp>
      <p:sp>
        <p:nvSpPr>
          <p:cNvPr id="124" name="Text Placeholder 3">
            <a:extLst>
              <a:ext uri="{FF2B5EF4-FFF2-40B4-BE49-F238E27FC236}">
                <a16:creationId xmlns:a16="http://schemas.microsoft.com/office/drawing/2014/main" id="{5D769066-13F3-4675-86EA-0C2F033121D9}"/>
              </a:ext>
            </a:extLst>
          </p:cNvPr>
          <p:cNvSpPr>
            <a:spLocks noGrp="1"/>
          </p:cNvSpPr>
          <p:nvPr>
            <p:custDataLst>
              <p:tags r:id="rId30"/>
            </p:custDataLst>
          </p:nvPr>
        </p:nvSpPr>
        <p:spPr bwMode="gray">
          <a:xfrm>
            <a:off x="8869363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19E21EB-D76B-4AAD-8AA6-7D58BE39CEB4}" type="datetime'1''''''''''''''''''''''''''''''''''7'''''''''''''''''''">
              <a:rPr lang="en-US" altLang="en-US" sz="1600" smtClean="0">
                <a:latin typeface="+mn-lt"/>
              </a:rPr>
              <a:pPr/>
              <a:t>17</a:t>
            </a:fld>
            <a:endParaRPr lang="en-US" sz="1600" dirty="0">
              <a:latin typeface="+mn-lt"/>
            </a:endParaRPr>
          </a:p>
        </p:txBody>
      </p:sp>
      <p:sp>
        <p:nvSpPr>
          <p:cNvPr id="125" name="Text Placeholder 3">
            <a:extLst>
              <a:ext uri="{FF2B5EF4-FFF2-40B4-BE49-F238E27FC236}">
                <a16:creationId xmlns:a16="http://schemas.microsoft.com/office/drawing/2014/main" id="{C1CF5742-84FE-4DEC-B9BD-DA658DAC4BB8}"/>
              </a:ext>
            </a:extLst>
          </p:cNvPr>
          <p:cNvSpPr>
            <a:spLocks noGrp="1"/>
          </p:cNvSpPr>
          <p:nvPr>
            <p:custDataLst>
              <p:tags r:id="rId31"/>
            </p:custDataLst>
          </p:nvPr>
        </p:nvSpPr>
        <p:spPr bwMode="gray">
          <a:xfrm>
            <a:off x="9139237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2E70CF3-9CD4-4131-8C93-F7613B7582B2}" type="datetime'''''1''''8'''''''''''''''''''''''''''''''''''">
              <a:rPr lang="en-US" altLang="en-US" sz="1600" smtClean="0">
                <a:latin typeface="+mn-lt"/>
              </a:rPr>
              <a:pPr/>
              <a:t>18</a:t>
            </a:fld>
            <a:endParaRPr lang="en-US" sz="1600" dirty="0">
              <a:latin typeface="+mn-lt"/>
            </a:endParaRPr>
          </a:p>
        </p:txBody>
      </p:sp>
      <p:sp>
        <p:nvSpPr>
          <p:cNvPr id="126" name="Text Placeholder 3">
            <a:extLst>
              <a:ext uri="{FF2B5EF4-FFF2-40B4-BE49-F238E27FC236}">
                <a16:creationId xmlns:a16="http://schemas.microsoft.com/office/drawing/2014/main" id="{25DDAB4C-5AB1-4211-9966-56FD7F9B6C1E}"/>
              </a:ext>
            </a:extLst>
          </p:cNvPr>
          <p:cNvSpPr>
            <a:spLocks noGrp="1"/>
          </p:cNvSpPr>
          <p:nvPr>
            <p:custDataLst>
              <p:tags r:id="rId32"/>
            </p:custDataLst>
          </p:nvPr>
        </p:nvSpPr>
        <p:spPr bwMode="gray">
          <a:xfrm>
            <a:off x="940752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B553DCD-B8CF-4AD8-97BD-76B9144B749F}" type="datetime'''''''''''''''''''''''''''''''''''''''''''''''''''1''9'''''">
              <a:rPr lang="en-US" altLang="en-US" sz="1600" smtClean="0">
                <a:latin typeface="+mn-lt"/>
              </a:rPr>
              <a:pPr/>
              <a:t>19</a:t>
            </a:fld>
            <a:endParaRPr lang="en-US" sz="1600" dirty="0">
              <a:latin typeface="+mn-lt"/>
            </a:endParaRPr>
          </a:p>
        </p:txBody>
      </p:sp>
      <p:sp>
        <p:nvSpPr>
          <p:cNvPr id="127" name="Text Placeholder 3">
            <a:extLst>
              <a:ext uri="{FF2B5EF4-FFF2-40B4-BE49-F238E27FC236}">
                <a16:creationId xmlns:a16="http://schemas.microsoft.com/office/drawing/2014/main" id="{54BF8703-5F71-4B5D-8AFE-5BE783B969E5}"/>
              </a:ext>
            </a:extLst>
          </p:cNvPr>
          <p:cNvSpPr>
            <a:spLocks noGrp="1"/>
          </p:cNvSpPr>
          <p:nvPr>
            <p:custDataLst>
              <p:tags r:id="rId33"/>
            </p:custDataLst>
          </p:nvPr>
        </p:nvSpPr>
        <p:spPr bwMode="gray">
          <a:xfrm>
            <a:off x="9677400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543E5EC7-15D9-4D98-B478-87566536BA90}" type="datetime'''2''''''''''''''''''''''''''''''''''''''''''''2'''''''''''''">
              <a:rPr lang="en-US" altLang="en-US" sz="1600" smtClean="0">
                <a:latin typeface="+mn-lt"/>
              </a:rPr>
              <a:pPr/>
              <a:t>22</a:t>
            </a:fld>
            <a:endParaRPr lang="en-US" sz="1600" dirty="0">
              <a:latin typeface="+mn-lt"/>
            </a:endParaRPr>
          </a:p>
        </p:txBody>
      </p:sp>
      <p:sp>
        <p:nvSpPr>
          <p:cNvPr id="128" name="Text Placeholder 3">
            <a:extLst>
              <a:ext uri="{FF2B5EF4-FFF2-40B4-BE49-F238E27FC236}">
                <a16:creationId xmlns:a16="http://schemas.microsoft.com/office/drawing/2014/main" id="{04066629-655E-41B2-A245-6E0E3A644416}"/>
              </a:ext>
            </a:extLst>
          </p:cNvPr>
          <p:cNvSpPr>
            <a:spLocks noGrp="1"/>
          </p:cNvSpPr>
          <p:nvPr>
            <p:custDataLst>
              <p:tags r:id="rId34"/>
            </p:custDataLst>
          </p:nvPr>
        </p:nvSpPr>
        <p:spPr bwMode="gray">
          <a:xfrm>
            <a:off x="9947274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1AE004FC-41B4-41CD-984B-FA29FFC672E6}" type="datetime'''''''''''''''''''''''''''''''''''''''''''''''''2''''3'''''''">
              <a:rPr lang="en-US" altLang="en-US" sz="1600" smtClean="0">
                <a:latin typeface="+mn-lt"/>
              </a:rPr>
              <a:pPr/>
              <a:t>23</a:t>
            </a:fld>
            <a:endParaRPr lang="en-US" sz="1600" dirty="0">
              <a:latin typeface="+mn-lt"/>
            </a:endParaRPr>
          </a:p>
        </p:txBody>
      </p:sp>
      <p:sp>
        <p:nvSpPr>
          <p:cNvPr id="129" name="Text Placeholder 3">
            <a:extLst>
              <a:ext uri="{FF2B5EF4-FFF2-40B4-BE49-F238E27FC236}">
                <a16:creationId xmlns:a16="http://schemas.microsoft.com/office/drawing/2014/main" id="{CC395060-2E71-42F9-8D86-A5B87D20E409}"/>
              </a:ext>
            </a:extLst>
          </p:cNvPr>
          <p:cNvSpPr>
            <a:spLocks noGrp="1"/>
          </p:cNvSpPr>
          <p:nvPr>
            <p:custDataLst>
              <p:tags r:id="rId35"/>
            </p:custDataLst>
          </p:nvPr>
        </p:nvSpPr>
        <p:spPr bwMode="gray">
          <a:xfrm>
            <a:off x="10215563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3C84667E-1F2B-4866-852B-F0B14A38AED2}" type="datetime'''''2''''''''''''''''4'''''''">
              <a:rPr lang="en-US" altLang="en-US" sz="1600" smtClean="0">
                <a:latin typeface="+mn-lt"/>
              </a:rPr>
              <a:pPr/>
              <a:t>24</a:t>
            </a:fld>
            <a:endParaRPr lang="en-US" sz="1600" dirty="0">
              <a:latin typeface="+mn-lt"/>
            </a:endParaRPr>
          </a:p>
        </p:txBody>
      </p:sp>
      <p:sp>
        <p:nvSpPr>
          <p:cNvPr id="130" name="Text Placeholder 3">
            <a:extLst>
              <a:ext uri="{FF2B5EF4-FFF2-40B4-BE49-F238E27FC236}">
                <a16:creationId xmlns:a16="http://schemas.microsoft.com/office/drawing/2014/main" id="{8D9E6B01-DE0C-4A87-B228-D1706B5AA361}"/>
              </a:ext>
            </a:extLst>
          </p:cNvPr>
          <p:cNvSpPr>
            <a:spLocks noGrp="1"/>
          </p:cNvSpPr>
          <p:nvPr>
            <p:custDataLst>
              <p:tags r:id="rId36"/>
            </p:custDataLst>
          </p:nvPr>
        </p:nvSpPr>
        <p:spPr bwMode="gray">
          <a:xfrm>
            <a:off x="10485438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1A44E1C6-A7D3-420F-82C3-42B3CB05DD54}" type="datetime'''''''''''''25'''''''''''">
              <a:rPr lang="en-US" altLang="en-US" sz="1600" smtClean="0">
                <a:latin typeface="+mn-lt"/>
              </a:rPr>
              <a:pPr/>
              <a:t>25</a:t>
            </a:fld>
            <a:endParaRPr lang="en-US" sz="1600" dirty="0">
              <a:latin typeface="+mn-lt"/>
            </a:endParaRPr>
          </a:p>
        </p:txBody>
      </p:sp>
      <p:sp>
        <p:nvSpPr>
          <p:cNvPr id="131" name="Text Placeholder 3">
            <a:extLst>
              <a:ext uri="{FF2B5EF4-FFF2-40B4-BE49-F238E27FC236}">
                <a16:creationId xmlns:a16="http://schemas.microsoft.com/office/drawing/2014/main" id="{E7D6AA9D-99A7-4D62-A826-92A8E47F8B38}"/>
              </a:ext>
            </a:extLst>
          </p:cNvPr>
          <p:cNvSpPr>
            <a:spLocks noGrp="1"/>
          </p:cNvSpPr>
          <p:nvPr>
            <p:custDataLst>
              <p:tags r:id="rId37"/>
            </p:custDataLst>
          </p:nvPr>
        </p:nvSpPr>
        <p:spPr bwMode="gray">
          <a:xfrm>
            <a:off x="10755313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9808D06A-5104-4D5A-9694-A23825751230}" type="datetime'''''''''''''''''''''''2''''''''''6'''''''''">
              <a:rPr lang="en-US" altLang="en-US" sz="1600" smtClean="0">
                <a:latin typeface="+mn-lt"/>
              </a:rPr>
              <a:pPr/>
              <a:t>26</a:t>
            </a:fld>
            <a:endParaRPr lang="en-US" sz="1600" dirty="0">
              <a:latin typeface="+mn-lt"/>
            </a:endParaRPr>
          </a:p>
        </p:txBody>
      </p:sp>
      <p:sp>
        <p:nvSpPr>
          <p:cNvPr id="132" name="Text Placeholder 3">
            <a:extLst>
              <a:ext uri="{FF2B5EF4-FFF2-40B4-BE49-F238E27FC236}">
                <a16:creationId xmlns:a16="http://schemas.microsoft.com/office/drawing/2014/main" id="{7BF7C56A-D0B4-46AE-A5E9-3E61F2EC1E00}"/>
              </a:ext>
            </a:extLst>
          </p:cNvPr>
          <p:cNvSpPr>
            <a:spLocks noGrp="1"/>
          </p:cNvSpPr>
          <p:nvPr>
            <p:custDataLst>
              <p:tags r:id="rId38"/>
            </p:custDataLst>
          </p:nvPr>
        </p:nvSpPr>
        <p:spPr bwMode="gray">
          <a:xfrm>
            <a:off x="11025187" y="2351088"/>
            <a:ext cx="268288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D93D0BAE-CB0C-4EE9-91EA-5F6D9ADD4394}" type="datetime'''''''''''''2''9'">
              <a:rPr lang="en-US" altLang="en-US" sz="1600" smtClean="0">
                <a:latin typeface="+mn-lt"/>
              </a:rPr>
              <a:pPr/>
              <a:t>29</a:t>
            </a:fld>
            <a:endParaRPr lang="en-US" sz="1600" dirty="0">
              <a:latin typeface="+mn-lt"/>
            </a:endParaRPr>
          </a:p>
        </p:txBody>
      </p:sp>
      <p:sp>
        <p:nvSpPr>
          <p:cNvPr id="133" name="Text Placeholder 3">
            <a:extLst>
              <a:ext uri="{FF2B5EF4-FFF2-40B4-BE49-F238E27FC236}">
                <a16:creationId xmlns:a16="http://schemas.microsoft.com/office/drawing/2014/main" id="{BB330352-8B7A-4357-8DBD-77742A65BAAD}"/>
              </a:ext>
            </a:extLst>
          </p:cNvPr>
          <p:cNvSpPr>
            <a:spLocks noGrp="1"/>
          </p:cNvSpPr>
          <p:nvPr>
            <p:custDataLst>
              <p:tags r:id="rId39"/>
            </p:custDataLst>
          </p:nvPr>
        </p:nvSpPr>
        <p:spPr bwMode="gray">
          <a:xfrm>
            <a:off x="11293475" y="2351088"/>
            <a:ext cx="269875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41275" rIns="0" bIns="41275" numCol="1" spcCol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fld id="{F960D92B-5ACD-40BA-A98C-C92934851409}" type="datetime'''''''''''''''3''''''''''''''''''''''''0'''''''''''''">
              <a:rPr lang="en-US" altLang="en-US" sz="1600" smtClean="0">
                <a:latin typeface="+mn-lt"/>
              </a:rPr>
              <a:pPr/>
              <a:t>30</a:t>
            </a:fld>
            <a:endParaRPr lang="en-US" sz="1600" dirty="0">
              <a:latin typeface="+mn-lt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6903410-FE66-4098-B5A5-31A75DDD7D2B}"/>
              </a:ext>
            </a:extLst>
          </p:cNvPr>
          <p:cNvCxnSpPr/>
          <p:nvPr>
            <p:custDataLst>
              <p:tags r:id="rId40"/>
            </p:custDataLst>
          </p:nvPr>
        </p:nvCxnSpPr>
        <p:spPr bwMode="gray">
          <a:xfrm flipH="1">
            <a:off x="5637213" y="2000250"/>
            <a:ext cx="5926138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1E11764E-5E17-43C9-9A0C-4513F824B384}"/>
              </a:ext>
            </a:extLst>
          </p:cNvPr>
          <p:cNvCxnSpPr/>
          <p:nvPr>
            <p:custDataLst>
              <p:tags r:id="rId41"/>
            </p:custDataLst>
          </p:nvPr>
        </p:nvCxnSpPr>
        <p:spPr bwMode="gray">
          <a:xfrm flipH="1">
            <a:off x="4289425" y="2000250"/>
            <a:ext cx="1347788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06E8477-CFC8-47CB-BE5A-CBE08828AD36}"/>
              </a:ext>
            </a:extLst>
          </p:cNvPr>
          <p:cNvCxnSpPr/>
          <p:nvPr>
            <p:custDataLst>
              <p:tags r:id="rId42"/>
            </p:custDataLst>
          </p:nvPr>
        </p:nvCxnSpPr>
        <p:spPr bwMode="gray">
          <a:xfrm flipH="1">
            <a:off x="8331200" y="2351088"/>
            <a:ext cx="1346200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B8B79C7C-B0AF-42D7-932C-CAE311F1939B}"/>
              </a:ext>
            </a:extLst>
          </p:cNvPr>
          <p:cNvCxnSpPr/>
          <p:nvPr>
            <p:custDataLst>
              <p:tags r:id="rId43"/>
            </p:custDataLst>
          </p:nvPr>
        </p:nvCxnSpPr>
        <p:spPr bwMode="gray">
          <a:xfrm flipH="1">
            <a:off x="4289425" y="2351088"/>
            <a:ext cx="1347788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4F9FE855-607C-44A4-AA29-E8B392D2CAD9}"/>
              </a:ext>
            </a:extLst>
          </p:cNvPr>
          <p:cNvCxnSpPr/>
          <p:nvPr>
            <p:custDataLst>
              <p:tags r:id="rId44"/>
            </p:custDataLst>
          </p:nvPr>
        </p:nvCxnSpPr>
        <p:spPr bwMode="gray">
          <a:xfrm flipH="1">
            <a:off x="9677400" y="2351088"/>
            <a:ext cx="1347788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E16E68AA-88BD-43C9-BAB9-F41832D97CD5}"/>
              </a:ext>
            </a:extLst>
          </p:cNvPr>
          <p:cNvCxnSpPr/>
          <p:nvPr>
            <p:custDataLst>
              <p:tags r:id="rId45"/>
            </p:custDataLst>
          </p:nvPr>
        </p:nvCxnSpPr>
        <p:spPr bwMode="gray">
          <a:xfrm flipH="1">
            <a:off x="5637213" y="2351088"/>
            <a:ext cx="1346200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59E42CC-57A9-4FCB-B665-7C0A0D3E5485}"/>
              </a:ext>
            </a:extLst>
          </p:cNvPr>
          <p:cNvCxnSpPr/>
          <p:nvPr>
            <p:custDataLst>
              <p:tags r:id="rId46"/>
            </p:custDataLst>
          </p:nvPr>
        </p:nvCxnSpPr>
        <p:spPr bwMode="gray">
          <a:xfrm flipH="1">
            <a:off x="11025188" y="2351088"/>
            <a:ext cx="538163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A30F906-AD5E-49AD-B0FB-0168813FED4C}"/>
              </a:ext>
            </a:extLst>
          </p:cNvPr>
          <p:cNvCxnSpPr/>
          <p:nvPr>
            <p:custDataLst>
              <p:tags r:id="rId47"/>
            </p:custDataLst>
          </p:nvPr>
        </p:nvCxnSpPr>
        <p:spPr bwMode="gray">
          <a:xfrm flipH="1">
            <a:off x="6983413" y="2351088"/>
            <a:ext cx="1347788" cy="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70B1EF8-C267-4C04-87AA-735658D553B3}"/>
              </a:ext>
            </a:extLst>
          </p:cNvPr>
          <p:cNvCxnSpPr/>
          <p:nvPr>
            <p:custDataLst>
              <p:tags r:id="rId48"/>
            </p:custDataLst>
          </p:nvPr>
        </p:nvCxnSpPr>
        <p:spPr bwMode="gray">
          <a:xfrm>
            <a:off x="8331200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B52F2D2-3696-4BB4-8906-20AB4C2172B3}"/>
              </a:ext>
            </a:extLst>
          </p:cNvPr>
          <p:cNvCxnSpPr/>
          <p:nvPr>
            <p:custDataLst>
              <p:tags r:id="rId49"/>
            </p:custDataLst>
          </p:nvPr>
        </p:nvCxnSpPr>
        <p:spPr bwMode="gray">
          <a:xfrm>
            <a:off x="6983413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5ED79F3-A214-4CCB-AC2E-311CECC4EFD2}"/>
              </a:ext>
            </a:extLst>
          </p:cNvPr>
          <p:cNvCxnSpPr/>
          <p:nvPr>
            <p:custDataLst>
              <p:tags r:id="rId50"/>
            </p:custDataLst>
          </p:nvPr>
        </p:nvCxnSpPr>
        <p:spPr bwMode="gray">
          <a:xfrm>
            <a:off x="5637213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6AB3AB-B34D-4146-A895-8D2D615A8370}"/>
              </a:ext>
            </a:extLst>
          </p:cNvPr>
          <p:cNvCxnSpPr/>
          <p:nvPr>
            <p:custDataLst>
              <p:tags r:id="rId51"/>
            </p:custDataLst>
          </p:nvPr>
        </p:nvCxnSpPr>
        <p:spPr bwMode="gray">
          <a:xfrm>
            <a:off x="4289425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34B35FAE-DE13-429D-97A2-94C05B00105C}"/>
              </a:ext>
            </a:extLst>
          </p:cNvPr>
          <p:cNvCxnSpPr/>
          <p:nvPr>
            <p:custDataLst>
              <p:tags r:id="rId52"/>
            </p:custDataLst>
          </p:nvPr>
        </p:nvCxnSpPr>
        <p:spPr bwMode="gray">
          <a:xfrm>
            <a:off x="11025188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1B4BE4A-AF31-450B-906D-201ECB495E5A}"/>
              </a:ext>
            </a:extLst>
          </p:cNvPr>
          <p:cNvCxnSpPr/>
          <p:nvPr>
            <p:custDataLst>
              <p:tags r:id="rId53"/>
            </p:custDataLst>
          </p:nvPr>
        </p:nvCxnSpPr>
        <p:spPr bwMode="gray">
          <a:xfrm>
            <a:off x="9677400" y="2701925"/>
            <a:ext cx="0" cy="2692400"/>
          </a:xfrm>
          <a:prstGeom prst="line">
            <a:avLst/>
          </a:prstGeom>
          <a:ln w="9525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7BEF059-7E84-4216-8C70-206915E6E2B8}"/>
              </a:ext>
            </a:extLst>
          </p:cNvPr>
          <p:cNvCxnSpPr/>
          <p:nvPr>
            <p:custDataLst>
              <p:tags r:id="rId54"/>
            </p:custDataLst>
          </p:nvPr>
        </p:nvCxnSpPr>
        <p:spPr bwMode="gray">
          <a:xfrm>
            <a:off x="10755313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739330B-C572-43E8-9840-FD2EF9E34FCB}"/>
              </a:ext>
            </a:extLst>
          </p:cNvPr>
          <p:cNvCxnSpPr/>
          <p:nvPr>
            <p:custDataLst>
              <p:tags r:id="rId55"/>
            </p:custDataLst>
          </p:nvPr>
        </p:nvCxnSpPr>
        <p:spPr bwMode="gray">
          <a:xfrm>
            <a:off x="617537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95CCB340-208F-49A4-B7DF-DF40124AA8F9}"/>
              </a:ext>
            </a:extLst>
          </p:cNvPr>
          <p:cNvCxnSpPr/>
          <p:nvPr>
            <p:custDataLst>
              <p:tags r:id="rId56"/>
            </p:custDataLst>
          </p:nvPr>
        </p:nvCxnSpPr>
        <p:spPr bwMode="gray">
          <a:xfrm>
            <a:off x="5097463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B6A45654-C7E9-4F84-9989-B8C10715859C}"/>
              </a:ext>
            </a:extLst>
          </p:cNvPr>
          <p:cNvCxnSpPr/>
          <p:nvPr>
            <p:custDataLst>
              <p:tags r:id="rId57"/>
            </p:custDataLst>
          </p:nvPr>
        </p:nvCxnSpPr>
        <p:spPr bwMode="gray">
          <a:xfrm>
            <a:off x="536733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23BE6EA-25AE-4283-BE01-C4A146B84A9E}"/>
              </a:ext>
            </a:extLst>
          </p:cNvPr>
          <p:cNvCxnSpPr/>
          <p:nvPr>
            <p:custDataLst>
              <p:tags r:id="rId58"/>
            </p:custDataLst>
          </p:nvPr>
        </p:nvCxnSpPr>
        <p:spPr bwMode="gray">
          <a:xfrm>
            <a:off x="5905500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D055B81E-B18A-4EC8-895E-73BE0675EC6E}"/>
              </a:ext>
            </a:extLst>
          </p:cNvPr>
          <p:cNvCxnSpPr/>
          <p:nvPr>
            <p:custDataLst>
              <p:tags r:id="rId59"/>
            </p:custDataLst>
          </p:nvPr>
        </p:nvCxnSpPr>
        <p:spPr bwMode="gray">
          <a:xfrm>
            <a:off x="4559300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9163D0C-42B4-4E1A-9AEC-B4FA17941E70}"/>
              </a:ext>
            </a:extLst>
          </p:cNvPr>
          <p:cNvCxnSpPr/>
          <p:nvPr>
            <p:custDataLst>
              <p:tags r:id="rId60"/>
            </p:custDataLst>
          </p:nvPr>
        </p:nvCxnSpPr>
        <p:spPr bwMode="gray">
          <a:xfrm>
            <a:off x="6445250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7D191E05-4B9C-4112-93D6-B2301F25B870}"/>
              </a:ext>
            </a:extLst>
          </p:cNvPr>
          <p:cNvCxnSpPr/>
          <p:nvPr>
            <p:custDataLst>
              <p:tags r:id="rId61"/>
            </p:custDataLst>
          </p:nvPr>
        </p:nvCxnSpPr>
        <p:spPr bwMode="gray">
          <a:xfrm>
            <a:off x="671353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FECBF36A-E0D7-4C80-A21C-C92538A4F122}"/>
              </a:ext>
            </a:extLst>
          </p:cNvPr>
          <p:cNvCxnSpPr/>
          <p:nvPr>
            <p:custDataLst>
              <p:tags r:id="rId62"/>
            </p:custDataLst>
          </p:nvPr>
        </p:nvCxnSpPr>
        <p:spPr bwMode="gray">
          <a:xfrm>
            <a:off x="725328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4124657-0587-48BA-8C91-D5766F921555}"/>
              </a:ext>
            </a:extLst>
          </p:cNvPr>
          <p:cNvCxnSpPr/>
          <p:nvPr>
            <p:custDataLst>
              <p:tags r:id="rId63"/>
            </p:custDataLst>
          </p:nvPr>
        </p:nvCxnSpPr>
        <p:spPr bwMode="gray">
          <a:xfrm>
            <a:off x="752157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44087F2-F8E7-459C-91DA-87189EC05B0D}"/>
              </a:ext>
            </a:extLst>
          </p:cNvPr>
          <p:cNvCxnSpPr/>
          <p:nvPr>
            <p:custDataLst>
              <p:tags r:id="rId64"/>
            </p:custDataLst>
          </p:nvPr>
        </p:nvCxnSpPr>
        <p:spPr bwMode="gray">
          <a:xfrm>
            <a:off x="7791450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0B8B6488-938F-4C93-9A41-72FC4D3B933C}"/>
              </a:ext>
            </a:extLst>
          </p:cNvPr>
          <p:cNvCxnSpPr/>
          <p:nvPr>
            <p:custDataLst>
              <p:tags r:id="rId65"/>
            </p:custDataLst>
          </p:nvPr>
        </p:nvCxnSpPr>
        <p:spPr bwMode="gray">
          <a:xfrm>
            <a:off x="806132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A815F5D-BD67-4EF4-B04D-E2CFA0D12375}"/>
              </a:ext>
            </a:extLst>
          </p:cNvPr>
          <p:cNvCxnSpPr/>
          <p:nvPr>
            <p:custDataLst>
              <p:tags r:id="rId66"/>
            </p:custDataLst>
          </p:nvPr>
        </p:nvCxnSpPr>
        <p:spPr bwMode="gray">
          <a:xfrm>
            <a:off x="482758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72416EB-88C3-4971-961E-27D14DD76BA4}"/>
              </a:ext>
            </a:extLst>
          </p:cNvPr>
          <p:cNvCxnSpPr/>
          <p:nvPr>
            <p:custDataLst>
              <p:tags r:id="rId67"/>
            </p:custDataLst>
          </p:nvPr>
        </p:nvCxnSpPr>
        <p:spPr bwMode="gray">
          <a:xfrm>
            <a:off x="913923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3985D27D-4A8A-4DC3-9D41-72F482C211CB}"/>
              </a:ext>
            </a:extLst>
          </p:cNvPr>
          <p:cNvCxnSpPr/>
          <p:nvPr>
            <p:custDataLst>
              <p:tags r:id="rId68"/>
            </p:custDataLst>
          </p:nvPr>
        </p:nvCxnSpPr>
        <p:spPr bwMode="gray">
          <a:xfrm>
            <a:off x="940752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F39A9F96-1037-42E6-A772-CCAE767B2FD4}"/>
              </a:ext>
            </a:extLst>
          </p:cNvPr>
          <p:cNvCxnSpPr/>
          <p:nvPr>
            <p:custDataLst>
              <p:tags r:id="rId69"/>
            </p:custDataLst>
          </p:nvPr>
        </p:nvCxnSpPr>
        <p:spPr bwMode="gray">
          <a:xfrm>
            <a:off x="994727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13F3F6D-A914-4150-97D7-79D5C74B675B}"/>
              </a:ext>
            </a:extLst>
          </p:cNvPr>
          <p:cNvCxnSpPr/>
          <p:nvPr>
            <p:custDataLst>
              <p:tags r:id="rId70"/>
            </p:custDataLst>
          </p:nvPr>
        </p:nvCxnSpPr>
        <p:spPr bwMode="gray">
          <a:xfrm>
            <a:off x="10215563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3B3C4B20-4524-485F-8EA9-593EF09D5DAB}"/>
              </a:ext>
            </a:extLst>
          </p:cNvPr>
          <p:cNvCxnSpPr/>
          <p:nvPr>
            <p:custDataLst>
              <p:tags r:id="rId71"/>
            </p:custDataLst>
          </p:nvPr>
        </p:nvCxnSpPr>
        <p:spPr bwMode="gray">
          <a:xfrm>
            <a:off x="1048543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C8683AC-2D85-4B27-AE52-4CB297DE2DC1}"/>
              </a:ext>
            </a:extLst>
          </p:cNvPr>
          <p:cNvCxnSpPr/>
          <p:nvPr>
            <p:custDataLst>
              <p:tags r:id="rId72"/>
            </p:custDataLst>
          </p:nvPr>
        </p:nvCxnSpPr>
        <p:spPr bwMode="gray">
          <a:xfrm>
            <a:off x="11293475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B24A4FAD-F7A2-4C5D-B175-0004E51CB87C}"/>
              </a:ext>
            </a:extLst>
          </p:cNvPr>
          <p:cNvCxnSpPr/>
          <p:nvPr>
            <p:custDataLst>
              <p:tags r:id="rId73"/>
            </p:custDataLst>
          </p:nvPr>
        </p:nvCxnSpPr>
        <p:spPr bwMode="gray">
          <a:xfrm>
            <a:off x="8869363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7CF04E0-D270-41B6-BE44-27881FA89A7E}"/>
              </a:ext>
            </a:extLst>
          </p:cNvPr>
          <p:cNvCxnSpPr/>
          <p:nvPr>
            <p:custDataLst>
              <p:tags r:id="rId74"/>
            </p:custDataLst>
          </p:nvPr>
        </p:nvCxnSpPr>
        <p:spPr bwMode="gray">
          <a:xfrm>
            <a:off x="8599488" y="2701925"/>
            <a:ext cx="0" cy="2692400"/>
          </a:xfrm>
          <a:prstGeom prst="line">
            <a:avLst/>
          </a:prstGeom>
          <a:ln w="9525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28BD66-85DE-421D-94A0-57C14D4E51F4}"/>
              </a:ext>
            </a:extLst>
          </p:cNvPr>
          <p:cNvCxnSpPr/>
          <p:nvPr>
            <p:custDataLst>
              <p:tags r:id="rId75"/>
            </p:custDataLst>
          </p:nvPr>
        </p:nvCxnSpPr>
        <p:spPr bwMode="gray">
          <a:xfrm>
            <a:off x="630238" y="2701925"/>
            <a:ext cx="10933113" cy="0"/>
          </a:xfrm>
          <a:prstGeom prst="line">
            <a:avLst/>
          </a:prstGeom>
          <a:ln w="1905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C2FD927-5452-450C-B56F-99080D5C8793}"/>
              </a:ext>
            </a:extLst>
          </p:cNvPr>
          <p:cNvSpPr/>
          <p:nvPr>
            <p:custDataLst>
              <p:tags r:id="rId76"/>
            </p:custDataLst>
          </p:nvPr>
        </p:nvSpPr>
        <p:spPr bwMode="gray">
          <a:xfrm>
            <a:off x="11025187" y="4929188"/>
            <a:ext cx="268288" cy="119063"/>
          </a:xfrm>
          <a:prstGeom prst="rect">
            <a:avLst/>
          </a:prstGeom>
          <a:solidFill>
            <a:srgbClr val="30C1D7"/>
          </a:solidFill>
          <a:ln w="9525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966AD825-9935-4F95-BD68-3A9D7824AA3B}"/>
              </a:ext>
            </a:extLst>
          </p:cNvPr>
          <p:cNvSpPr/>
          <p:nvPr>
            <p:custDataLst>
              <p:tags r:id="rId77"/>
            </p:custDataLst>
          </p:nvPr>
        </p:nvSpPr>
        <p:spPr bwMode="gray">
          <a:xfrm>
            <a:off x="8331200" y="4392613"/>
            <a:ext cx="1346200" cy="119063"/>
          </a:xfrm>
          <a:prstGeom prst="rect">
            <a:avLst/>
          </a:prstGeom>
          <a:solidFill>
            <a:srgbClr val="30C1D7"/>
          </a:solidFill>
          <a:ln w="9525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E7A1B7D-D3CE-407F-AC24-1FE85F0652C0}"/>
              </a:ext>
            </a:extLst>
          </p:cNvPr>
          <p:cNvSpPr/>
          <p:nvPr>
            <p:custDataLst>
              <p:tags r:id="rId78"/>
            </p:custDataLst>
          </p:nvPr>
        </p:nvSpPr>
        <p:spPr bwMode="gray">
          <a:xfrm>
            <a:off x="5637213" y="3587750"/>
            <a:ext cx="1346200" cy="119063"/>
          </a:xfrm>
          <a:prstGeom prst="rect">
            <a:avLst/>
          </a:prstGeom>
          <a:solidFill>
            <a:srgbClr val="30C1D7"/>
          </a:solidFill>
          <a:ln w="9525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0CAEA7D-9248-4B32-B29D-B66DFA323D40}"/>
              </a:ext>
            </a:extLst>
          </p:cNvPr>
          <p:cNvSpPr/>
          <p:nvPr>
            <p:custDataLst>
              <p:tags r:id="rId79"/>
            </p:custDataLst>
          </p:nvPr>
        </p:nvSpPr>
        <p:spPr bwMode="gray">
          <a:xfrm>
            <a:off x="8869363" y="4929188"/>
            <a:ext cx="808038" cy="119063"/>
          </a:xfrm>
          <a:prstGeom prst="rect">
            <a:avLst/>
          </a:prstGeom>
          <a:solidFill>
            <a:srgbClr val="30C1D7"/>
          </a:solidFill>
          <a:ln w="9525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7CCAC62-F6F2-4EB1-A4E4-108AACC2E62E}"/>
              </a:ext>
            </a:extLst>
          </p:cNvPr>
          <p:cNvSpPr/>
          <p:nvPr>
            <p:custDataLst>
              <p:tags r:id="rId80"/>
            </p:custDataLst>
          </p:nvPr>
        </p:nvSpPr>
        <p:spPr bwMode="gray">
          <a:xfrm>
            <a:off x="4827588" y="3051175"/>
            <a:ext cx="809625" cy="119063"/>
          </a:xfrm>
          <a:prstGeom prst="rect">
            <a:avLst/>
          </a:prstGeom>
          <a:solidFill>
            <a:srgbClr val="2BD5D9"/>
          </a:solidFill>
          <a:ln w="9525" cap="rnd" cmpd="sng" algn="ctr">
            <a:solidFill>
              <a:srgbClr val="2BD5D9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171BD87-A5AE-41BF-870B-342AB564E6AC}"/>
              </a:ext>
            </a:extLst>
          </p:cNvPr>
          <p:cNvSpPr/>
          <p:nvPr>
            <p:custDataLst>
              <p:tags r:id="rId81"/>
            </p:custDataLst>
          </p:nvPr>
        </p:nvSpPr>
        <p:spPr bwMode="gray">
          <a:xfrm>
            <a:off x="4827588" y="3319463"/>
            <a:ext cx="2155825" cy="119063"/>
          </a:xfrm>
          <a:prstGeom prst="rect">
            <a:avLst/>
          </a:prstGeom>
          <a:solidFill>
            <a:srgbClr val="30C1D7"/>
          </a:solidFill>
          <a:ln w="9525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27C4445E-149A-4B2A-B979-3AA9DECEAD89}"/>
              </a:ext>
            </a:extLst>
          </p:cNvPr>
          <p:cNvSpPr/>
          <p:nvPr>
            <p:custDataLst>
              <p:tags r:id="rId82"/>
            </p:custDataLst>
          </p:nvPr>
        </p:nvSpPr>
        <p:spPr bwMode="gray">
          <a:xfrm rot="10800000">
            <a:off x="10244138" y="5538788"/>
            <a:ext cx="212725" cy="107950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4F6E2F8C-74CE-40C2-8539-304530D64C56}"/>
              </a:ext>
            </a:extLst>
          </p:cNvPr>
          <p:cNvSpPr/>
          <p:nvPr>
            <p:custDataLst>
              <p:tags r:id="rId83"/>
            </p:custDataLst>
          </p:nvPr>
        </p:nvSpPr>
        <p:spPr bwMode="gray">
          <a:xfrm rot="5400000">
            <a:off x="10296525" y="4811713"/>
            <a:ext cx="107950" cy="1347788"/>
          </a:xfrm>
          <a:prstGeom prst="rightBracket">
            <a:avLst>
              <a:gd name="adj" fmla="val 0"/>
            </a:avLst>
          </a:prstGeom>
          <a:noFill/>
          <a:ln w="9525" cap="rnd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Isosceles Triangle 166">
            <a:extLst>
              <a:ext uri="{FF2B5EF4-FFF2-40B4-BE49-F238E27FC236}">
                <a16:creationId xmlns:a16="http://schemas.microsoft.com/office/drawing/2014/main" id="{406F91D9-71BC-47DC-9631-308B1F0BC83D}"/>
              </a:ext>
            </a:extLst>
          </p:cNvPr>
          <p:cNvSpPr/>
          <p:nvPr>
            <p:custDataLst>
              <p:tags r:id="rId84"/>
            </p:custDataLst>
          </p:nvPr>
        </p:nvSpPr>
        <p:spPr bwMode="gray">
          <a:xfrm>
            <a:off x="4618038" y="2765425"/>
            <a:ext cx="152400" cy="152400"/>
          </a:xfrm>
          <a:prstGeom prst="triangle">
            <a:avLst/>
          </a:prstGeom>
          <a:solidFill>
            <a:srgbClr val="E71C57"/>
          </a:solidFill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4" name="Isosceles Triangle 173">
            <a:extLst>
              <a:ext uri="{FF2B5EF4-FFF2-40B4-BE49-F238E27FC236}">
                <a16:creationId xmlns:a16="http://schemas.microsoft.com/office/drawing/2014/main" id="{5D126738-86A1-4C8C-9A8D-345C4CB5A45E}"/>
              </a:ext>
            </a:extLst>
          </p:cNvPr>
          <p:cNvSpPr/>
          <p:nvPr>
            <p:custDataLst>
              <p:tags r:id="rId85"/>
            </p:custDataLst>
          </p:nvPr>
        </p:nvSpPr>
        <p:spPr bwMode="gray">
          <a:xfrm>
            <a:off x="6772275" y="3838575"/>
            <a:ext cx="152400" cy="152400"/>
          </a:xfrm>
          <a:prstGeom prst="triangle">
            <a:avLst/>
          </a:prstGeom>
          <a:solidFill>
            <a:srgbClr val="E71C57"/>
          </a:solidFill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7" name="Isosceles Triangle 176">
            <a:extLst>
              <a:ext uri="{FF2B5EF4-FFF2-40B4-BE49-F238E27FC236}">
                <a16:creationId xmlns:a16="http://schemas.microsoft.com/office/drawing/2014/main" id="{857FCDF0-E6E6-4520-A7DC-AEF4EBF8E873}"/>
              </a:ext>
            </a:extLst>
          </p:cNvPr>
          <p:cNvSpPr/>
          <p:nvPr>
            <p:custDataLst>
              <p:tags r:id="rId86"/>
            </p:custDataLst>
          </p:nvPr>
        </p:nvSpPr>
        <p:spPr bwMode="gray">
          <a:xfrm>
            <a:off x="8120063" y="4106863"/>
            <a:ext cx="152400" cy="152400"/>
          </a:xfrm>
          <a:prstGeom prst="triangle">
            <a:avLst/>
          </a:prstGeom>
          <a:solidFill>
            <a:srgbClr val="E71C57"/>
          </a:solidFill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05" name="Isosceles Triangle 104">
            <a:extLst>
              <a:ext uri="{FF2B5EF4-FFF2-40B4-BE49-F238E27FC236}">
                <a16:creationId xmlns:a16="http://schemas.microsoft.com/office/drawing/2014/main" id="{FE65A459-EDFF-4960-BE38-214EF31C04BC}"/>
              </a:ext>
            </a:extLst>
          </p:cNvPr>
          <p:cNvSpPr/>
          <p:nvPr>
            <p:custDataLst>
              <p:tags r:id="rId87"/>
            </p:custDataLst>
          </p:nvPr>
        </p:nvSpPr>
        <p:spPr bwMode="gray">
          <a:xfrm>
            <a:off x="11352213" y="5180013"/>
            <a:ext cx="152400" cy="152400"/>
          </a:xfrm>
          <a:prstGeom prst="triangle">
            <a:avLst/>
          </a:prstGeom>
          <a:solidFill>
            <a:srgbClr val="E71C57"/>
          </a:solidFill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84" name="Isosceles Triangle 183">
            <a:extLst>
              <a:ext uri="{FF2B5EF4-FFF2-40B4-BE49-F238E27FC236}">
                <a16:creationId xmlns:a16="http://schemas.microsoft.com/office/drawing/2014/main" id="{FE4F8B0A-8C91-4B25-9275-9B52D0C50986}"/>
              </a:ext>
            </a:extLst>
          </p:cNvPr>
          <p:cNvSpPr/>
          <p:nvPr>
            <p:custDataLst>
              <p:tags r:id="rId88"/>
            </p:custDataLst>
          </p:nvPr>
        </p:nvSpPr>
        <p:spPr bwMode="gray">
          <a:xfrm>
            <a:off x="8658225" y="4643438"/>
            <a:ext cx="152400" cy="152400"/>
          </a:xfrm>
          <a:prstGeom prst="triangle">
            <a:avLst/>
          </a:prstGeom>
          <a:solidFill>
            <a:srgbClr val="E71C57"/>
          </a:solidFill>
          <a:ln w="9525" cap="rnd" cmpd="sng" algn="ctr">
            <a:solidFill>
              <a:srgbClr val="E71C57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D03E7180-07A5-413E-8F2C-5D768D18E7EA}"/>
              </a:ext>
            </a:extLst>
          </p:cNvPr>
          <p:cNvSpPr>
            <a:spLocks noGrp="1"/>
          </p:cNvSpPr>
          <p:nvPr>
            <p:custDataLst>
              <p:tags r:id="rId89"/>
            </p:custDataLst>
          </p:nvPr>
        </p:nvSpPr>
        <p:spPr bwMode="gray">
          <a:xfrm>
            <a:off x="630238" y="2979738"/>
            <a:ext cx="29464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n-lt"/>
              </a:rPr>
              <a:t>Summarize ideas from workshop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F35ABAE-D746-4050-A406-A3D5DA808BD9}"/>
              </a:ext>
            </a:extLst>
          </p:cNvPr>
          <p:cNvSpPr>
            <a:spLocks noGrp="1"/>
          </p:cNvSpPr>
          <p:nvPr>
            <p:custDataLst>
              <p:tags r:id="rId90"/>
            </p:custDataLst>
          </p:nvPr>
        </p:nvSpPr>
        <p:spPr bwMode="gray">
          <a:xfrm>
            <a:off x="630238" y="3248025"/>
            <a:ext cx="139223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effectLst/>
                <a:latin typeface="+mn-lt"/>
              </a:rPr>
              <a:t>Develop Survey</a:t>
            </a:r>
            <a:endParaRPr lang="en-US" sz="1600" dirty="0">
              <a:latin typeface="+mn-lt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7AB1ED6-466C-4837-A650-898003B404E5}"/>
              </a:ext>
            </a:extLst>
          </p:cNvPr>
          <p:cNvSpPr>
            <a:spLocks noGrp="1"/>
          </p:cNvSpPr>
          <p:nvPr>
            <p:custDataLst>
              <p:tags r:id="rId91"/>
            </p:custDataLst>
          </p:nvPr>
        </p:nvSpPr>
        <p:spPr bwMode="gray">
          <a:xfrm>
            <a:off x="630238" y="5126038"/>
            <a:ext cx="1731963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effectLst/>
                <a:latin typeface="+mn-lt"/>
              </a:rPr>
              <a:t>Big Room Planning </a:t>
            </a:r>
            <a:endParaRPr lang="en-US" sz="1600" dirty="0">
              <a:latin typeface="+mn-lt"/>
            </a:endParaRPr>
          </a:p>
        </p:txBody>
      </p:sp>
      <p:sp useBgFill="1">
        <p:nvSpPr>
          <p:cNvPr id="104" name="Text Placeholder 3">
            <a:extLst>
              <a:ext uri="{FF2B5EF4-FFF2-40B4-BE49-F238E27FC236}">
                <a16:creationId xmlns:a16="http://schemas.microsoft.com/office/drawing/2014/main" id="{130A25FD-7EAA-4D74-B9CB-9416DCE0D04A}"/>
              </a:ext>
            </a:extLst>
          </p:cNvPr>
          <p:cNvSpPr>
            <a:spLocks noGrp="1"/>
          </p:cNvSpPr>
          <p:nvPr>
            <p:custDataLst>
              <p:tags r:id="rId92"/>
            </p:custDataLst>
          </p:nvPr>
        </p:nvSpPr>
        <p:spPr bwMode="gray">
          <a:xfrm>
            <a:off x="9786938" y="5664200"/>
            <a:ext cx="1127125" cy="403225"/>
          </a:xfrm>
          <a:prstGeom prst="rect">
            <a:avLst/>
          </a:prstGeom>
          <a:ln>
            <a:noFill/>
          </a:ln>
          <a:effectLst/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+mn-lt"/>
              </a:rPr>
              <a:t>US Thanksgiving </a:t>
            </a:r>
          </a:p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en-US" dirty="0">
                <a:latin typeface="+mn-lt"/>
              </a:rPr>
              <a:t>+ Vacations</a:t>
            </a:r>
          </a:p>
        </p:txBody>
      </p:sp>
      <p:sp>
        <p:nvSpPr>
          <p:cNvPr id="178" name="Text Placeholder 3">
            <a:extLst>
              <a:ext uri="{FF2B5EF4-FFF2-40B4-BE49-F238E27FC236}">
                <a16:creationId xmlns:a16="http://schemas.microsoft.com/office/drawing/2014/main" id="{19624BEB-3B12-46E1-8291-9544883A077A}"/>
              </a:ext>
            </a:extLst>
          </p:cNvPr>
          <p:cNvSpPr>
            <a:spLocks noGrp="1"/>
          </p:cNvSpPr>
          <p:nvPr>
            <p:custDataLst>
              <p:tags r:id="rId93"/>
            </p:custDataLst>
          </p:nvPr>
        </p:nvSpPr>
        <p:spPr bwMode="gray">
          <a:xfrm>
            <a:off x="630238" y="4321175"/>
            <a:ext cx="22320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+mn-lt"/>
              </a:rPr>
              <a:t>Survey response analysis</a:t>
            </a:r>
            <a:endParaRPr lang="en-US" sz="1600" dirty="0">
              <a:latin typeface="+mn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BA024B6-4046-4DDB-B56F-776D5475C751}"/>
              </a:ext>
            </a:extLst>
          </p:cNvPr>
          <p:cNvSpPr>
            <a:spLocks noGrp="1"/>
          </p:cNvSpPr>
          <p:nvPr>
            <p:custDataLst>
              <p:tags r:id="rId94"/>
            </p:custDataLst>
          </p:nvPr>
        </p:nvSpPr>
        <p:spPr bwMode="gray">
          <a:xfrm>
            <a:off x="630238" y="2711450"/>
            <a:ext cx="270827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effectLst/>
                <a:latin typeface="+mn-lt"/>
              </a:rPr>
              <a:t>Learner Solutioning Workshop</a:t>
            </a:r>
            <a:endParaRPr lang="en-US" sz="1600" dirty="0">
              <a:latin typeface="+mn-lt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82A2E91-9210-4BF7-A512-B75A76DD1ABD}"/>
              </a:ext>
            </a:extLst>
          </p:cNvPr>
          <p:cNvSpPr>
            <a:spLocks noGrp="1"/>
          </p:cNvSpPr>
          <p:nvPr>
            <p:custDataLst>
              <p:tags r:id="rId95"/>
            </p:custDataLst>
          </p:nvPr>
        </p:nvSpPr>
        <p:spPr bwMode="gray">
          <a:xfrm>
            <a:off x="630238" y="3516313"/>
            <a:ext cx="35782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effectLst/>
                <a:latin typeface="+mn-lt"/>
              </a:rPr>
              <a:t>Align ideas &amp; quant w/ L&amp;D Leadership</a:t>
            </a:r>
            <a:endParaRPr lang="en-US" sz="1600" dirty="0">
              <a:latin typeface="+mn-lt"/>
            </a:endParaRPr>
          </a:p>
        </p:txBody>
      </p:sp>
      <p:sp>
        <p:nvSpPr>
          <p:cNvPr id="172" name="Text Placeholder 3">
            <a:extLst>
              <a:ext uri="{FF2B5EF4-FFF2-40B4-BE49-F238E27FC236}">
                <a16:creationId xmlns:a16="http://schemas.microsoft.com/office/drawing/2014/main" id="{A9A9AA8D-5103-46F8-A59C-AF15904972E0}"/>
              </a:ext>
            </a:extLst>
          </p:cNvPr>
          <p:cNvSpPr>
            <a:spLocks noGrp="1"/>
          </p:cNvSpPr>
          <p:nvPr>
            <p:custDataLst>
              <p:tags r:id="rId96"/>
            </p:custDataLst>
          </p:nvPr>
        </p:nvSpPr>
        <p:spPr bwMode="gray">
          <a:xfrm>
            <a:off x="630238" y="3784600"/>
            <a:ext cx="20288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+mn-lt"/>
              </a:rPr>
              <a:t>Target survey sent out</a:t>
            </a:r>
          </a:p>
        </p:txBody>
      </p:sp>
      <p:sp>
        <p:nvSpPr>
          <p:cNvPr id="181" name="Text Placeholder 3">
            <a:extLst>
              <a:ext uri="{FF2B5EF4-FFF2-40B4-BE49-F238E27FC236}">
                <a16:creationId xmlns:a16="http://schemas.microsoft.com/office/drawing/2014/main" id="{BACD6A7B-C8E2-46F2-96E2-B3954200FB9E}"/>
              </a:ext>
            </a:extLst>
          </p:cNvPr>
          <p:cNvSpPr>
            <a:spLocks noGrp="1"/>
          </p:cNvSpPr>
          <p:nvPr>
            <p:custDataLst>
              <p:tags r:id="rId97"/>
            </p:custDataLst>
          </p:nvPr>
        </p:nvSpPr>
        <p:spPr bwMode="gray">
          <a:xfrm>
            <a:off x="630238" y="4589463"/>
            <a:ext cx="3349625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+mn-lt"/>
              </a:rPr>
              <a:t>Share prelim results w/ L&amp;D Leaders</a:t>
            </a:r>
            <a:endParaRPr lang="en-US" sz="1600" dirty="0">
              <a:latin typeface="+mn-lt"/>
            </a:endParaRPr>
          </a:p>
        </p:txBody>
      </p:sp>
      <p:sp>
        <p:nvSpPr>
          <p:cNvPr id="175" name="Text Placeholder 3">
            <a:extLst>
              <a:ext uri="{FF2B5EF4-FFF2-40B4-BE49-F238E27FC236}">
                <a16:creationId xmlns:a16="http://schemas.microsoft.com/office/drawing/2014/main" id="{06A401F4-2AEB-44E0-B7AB-4D62937858C9}"/>
              </a:ext>
            </a:extLst>
          </p:cNvPr>
          <p:cNvSpPr>
            <a:spLocks noGrp="1"/>
          </p:cNvSpPr>
          <p:nvPr>
            <p:custDataLst>
              <p:tags r:id="rId98"/>
            </p:custDataLst>
          </p:nvPr>
        </p:nvSpPr>
        <p:spPr bwMode="gray">
          <a:xfrm>
            <a:off x="630238" y="4052888"/>
            <a:ext cx="255905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+mn-lt"/>
              </a:rPr>
              <a:t>Target survey responses due</a:t>
            </a:r>
            <a:endParaRPr lang="en-US" sz="1600" dirty="0">
              <a:latin typeface="+mn-lt"/>
            </a:endParaRPr>
          </a:p>
        </p:txBody>
      </p:sp>
      <p:sp>
        <p:nvSpPr>
          <p:cNvPr id="185" name="Text Placeholder 3">
            <a:extLst>
              <a:ext uri="{FF2B5EF4-FFF2-40B4-BE49-F238E27FC236}">
                <a16:creationId xmlns:a16="http://schemas.microsoft.com/office/drawing/2014/main" id="{2D4EFAC8-F6AD-430C-A404-7BD36160CE0B}"/>
              </a:ext>
            </a:extLst>
          </p:cNvPr>
          <p:cNvSpPr>
            <a:spLocks noGrp="1"/>
          </p:cNvSpPr>
          <p:nvPr>
            <p:custDataLst>
              <p:tags r:id="rId99"/>
            </p:custDataLst>
          </p:nvPr>
        </p:nvSpPr>
        <p:spPr bwMode="gray">
          <a:xfrm>
            <a:off x="630238" y="4857750"/>
            <a:ext cx="319563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600" dirty="0">
                <a:latin typeface="+mn-lt"/>
              </a:rPr>
              <a:t>Initiative planning session with PO 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3F5CB42-8A3C-4793-AA4B-F1EAEF8E23AD}"/>
              </a:ext>
            </a:extLst>
          </p:cNvPr>
          <p:cNvSpPr>
            <a:spLocks noGrp="1"/>
          </p:cNvSpPr>
          <p:nvPr>
            <p:custDataLst>
              <p:tags r:id="rId100"/>
            </p:custDataLst>
          </p:nvPr>
        </p:nvSpPr>
        <p:spPr bwMode="gray">
          <a:xfrm>
            <a:off x="630238" y="2392363"/>
            <a:ext cx="1747838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30C1D7"/>
                </a:solidFill>
                <a:effectLst/>
                <a:latin typeface="+mn-lt"/>
              </a:rPr>
              <a:t>What is happening?</a:t>
            </a:r>
            <a:endParaRPr lang="en-US" sz="1600" dirty="0">
              <a:solidFill>
                <a:srgbClr val="30C1D7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354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82EEABD-B9F3-4938-B83C-C525105A140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4280013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09" name="think-cell Slide" r:id="rId6" imgW="347" imgH="346" progId="TCLayout.ActiveDocument.1">
                  <p:embed/>
                </p:oleObj>
              </mc:Choice>
              <mc:Fallback>
                <p:oleObj name="think-cell Slide" r:id="rId6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Appendix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09069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" name="Object 70" hidden="1">
            <a:extLst>
              <a:ext uri="{FF2B5EF4-FFF2-40B4-BE49-F238E27FC236}">
                <a16:creationId xmlns:a16="http://schemas.microsoft.com/office/drawing/2014/main" id="{759C8A4F-994B-4572-9974-9C8454AF4E52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29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71" name="Object 70" hidden="1">
                        <a:extLst>
                          <a:ext uri="{FF2B5EF4-FFF2-40B4-BE49-F238E27FC236}">
                            <a16:creationId xmlns:a16="http://schemas.microsoft.com/office/drawing/2014/main" id="{759C8A4F-994B-4572-9974-9C8454AF4E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941796"/>
          </a:xfrm>
        </p:spPr>
        <p:txBody>
          <a:bodyPr vert="horz"/>
          <a:lstStyle/>
          <a:p>
            <a:r>
              <a:rPr lang="en-US" dirty="0">
                <a:solidFill>
                  <a:schemeClr val="tx1"/>
                </a:solidFill>
              </a:rPr>
              <a:t>Learning | </a:t>
            </a:r>
            <a:r>
              <a:rPr lang="en-US" dirty="0"/>
              <a:t>Move the needle on satisfaction by tackling opportunities driven from the voice of the customer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D95B52D-8BE4-48D4-91DC-69CEC33500FE}"/>
              </a:ext>
            </a:extLst>
          </p:cNvPr>
          <p:cNvSpPr/>
          <p:nvPr/>
        </p:nvSpPr>
        <p:spPr>
          <a:xfrm>
            <a:off x="811196" y="2176498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43ED402-BCF1-4D01-9DF2-418A537AEFDD}"/>
              </a:ext>
            </a:extLst>
          </p:cNvPr>
          <p:cNvSpPr/>
          <p:nvPr/>
        </p:nvSpPr>
        <p:spPr>
          <a:xfrm>
            <a:off x="811196" y="3575455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393D065-58A6-4354-8226-BC747F13D1F0}"/>
              </a:ext>
            </a:extLst>
          </p:cNvPr>
          <p:cNvSpPr/>
          <p:nvPr/>
        </p:nvSpPr>
        <p:spPr>
          <a:xfrm>
            <a:off x="811196" y="5020591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F4433FA-24E0-484F-A104-0A778903C2E4}"/>
              </a:ext>
            </a:extLst>
          </p:cNvPr>
          <p:cNvSpPr/>
          <p:nvPr/>
        </p:nvSpPr>
        <p:spPr>
          <a:xfrm>
            <a:off x="7076720" y="2176498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29B2AEB-19BF-4710-9A47-4A5B66046099}"/>
              </a:ext>
            </a:extLst>
          </p:cNvPr>
          <p:cNvSpPr/>
          <p:nvPr/>
        </p:nvSpPr>
        <p:spPr>
          <a:xfrm>
            <a:off x="7076720" y="3575455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F542C3D-2A86-469F-8F5C-1025129A1B8B}"/>
              </a:ext>
            </a:extLst>
          </p:cNvPr>
          <p:cNvSpPr/>
          <p:nvPr/>
        </p:nvSpPr>
        <p:spPr>
          <a:xfrm>
            <a:off x="7076720" y="5020591"/>
            <a:ext cx="1117600" cy="11176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1" name="ee4pContent1">
            <a:extLst>
              <a:ext uri="{FF2B5EF4-FFF2-40B4-BE49-F238E27FC236}">
                <a16:creationId xmlns:a16="http://schemas.microsoft.com/office/drawing/2014/main" id="{B27C4140-6D3C-46F3-BABD-E39890847DBD}"/>
              </a:ext>
            </a:extLst>
          </p:cNvPr>
          <p:cNvSpPr txBox="1"/>
          <p:nvPr/>
        </p:nvSpPr>
        <p:spPr>
          <a:xfrm>
            <a:off x="2332169" y="2208563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Personalization</a:t>
            </a:r>
          </a:p>
          <a:p>
            <a:r>
              <a:rPr lang="en-US" sz="1400" dirty="0">
                <a:solidFill>
                  <a:schemeClr val="tx1"/>
                </a:solidFill>
              </a:rPr>
              <a:t>LAB "knows" which courses are relevant for you</a:t>
            </a:r>
          </a:p>
          <a:p>
            <a:pPr>
              <a:buNone/>
            </a:pPr>
            <a:endParaRPr lang="en-US" sz="1400" dirty="0"/>
          </a:p>
        </p:txBody>
      </p:sp>
      <p:sp>
        <p:nvSpPr>
          <p:cNvPr id="42" name="ee4pContent2">
            <a:extLst>
              <a:ext uri="{FF2B5EF4-FFF2-40B4-BE49-F238E27FC236}">
                <a16:creationId xmlns:a16="http://schemas.microsoft.com/office/drawing/2014/main" id="{760EA001-0252-453B-B7F8-45EED3884DCA}"/>
              </a:ext>
            </a:extLst>
          </p:cNvPr>
          <p:cNvSpPr txBox="1"/>
          <p:nvPr/>
        </p:nvSpPr>
        <p:spPr>
          <a:xfrm>
            <a:off x="2332169" y="3607942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Simplification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Learners can move in between offerings, meaningfully</a:t>
            </a:r>
          </a:p>
          <a:p>
            <a:endParaRPr lang="en-US" sz="1400" dirty="0"/>
          </a:p>
        </p:txBody>
      </p:sp>
      <p:sp>
        <p:nvSpPr>
          <p:cNvPr id="43" name="ee4pContent1">
            <a:extLst>
              <a:ext uri="{FF2B5EF4-FFF2-40B4-BE49-F238E27FC236}">
                <a16:creationId xmlns:a16="http://schemas.microsoft.com/office/drawing/2014/main" id="{BA8632B4-5795-4E6B-8F1E-B4FBCC16362F}"/>
              </a:ext>
            </a:extLst>
          </p:cNvPr>
          <p:cNvSpPr txBox="1"/>
          <p:nvPr/>
        </p:nvSpPr>
        <p:spPr>
          <a:xfrm>
            <a:off x="2332169" y="5170393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Discoverability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Learners can easily understand if training is mandatory, how long it will take, what is covered</a:t>
            </a:r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FB2ABC5C-B94C-4063-BE20-62CC7F95B6B1}"/>
              </a:ext>
            </a:extLst>
          </p:cNvPr>
          <p:cNvSpPr>
            <a:spLocks/>
          </p:cNvSpPr>
          <p:nvPr/>
        </p:nvSpPr>
        <p:spPr bwMode="auto">
          <a:xfrm>
            <a:off x="967983" y="2275283"/>
            <a:ext cx="804026" cy="920030"/>
          </a:xfrm>
          <a:custGeom>
            <a:avLst/>
            <a:gdLst>
              <a:gd name="connsiteX0" fmla="*/ 613473 w 957262"/>
              <a:gd name="connsiteY0" fmla="*/ 558800 h 1095375"/>
              <a:gd name="connsiteX1" fmla="*/ 584200 w 957262"/>
              <a:gd name="connsiteY1" fmla="*/ 588775 h 1095375"/>
              <a:gd name="connsiteX2" fmla="*/ 599194 w 957262"/>
              <a:gd name="connsiteY2" fmla="*/ 614468 h 1095375"/>
              <a:gd name="connsiteX3" fmla="*/ 599194 w 957262"/>
              <a:gd name="connsiteY3" fmla="*/ 679414 h 1095375"/>
              <a:gd name="connsiteX4" fmla="*/ 614901 w 957262"/>
              <a:gd name="connsiteY4" fmla="*/ 695115 h 1095375"/>
              <a:gd name="connsiteX5" fmla="*/ 822669 w 957262"/>
              <a:gd name="connsiteY5" fmla="*/ 695115 h 1095375"/>
              <a:gd name="connsiteX6" fmla="*/ 822669 w 957262"/>
              <a:gd name="connsiteY6" fmla="*/ 750782 h 1095375"/>
              <a:gd name="connsiteX7" fmla="*/ 808389 w 957262"/>
              <a:gd name="connsiteY7" fmla="*/ 776475 h 1095375"/>
              <a:gd name="connsiteX8" fmla="*/ 838376 w 957262"/>
              <a:gd name="connsiteY8" fmla="*/ 806450 h 1095375"/>
              <a:gd name="connsiteX9" fmla="*/ 868363 w 957262"/>
              <a:gd name="connsiteY9" fmla="*/ 776475 h 1095375"/>
              <a:gd name="connsiteX10" fmla="*/ 854084 w 957262"/>
              <a:gd name="connsiteY10" fmla="*/ 750782 h 1095375"/>
              <a:gd name="connsiteX11" fmla="*/ 854084 w 957262"/>
              <a:gd name="connsiteY11" fmla="*/ 679414 h 1095375"/>
              <a:gd name="connsiteX12" fmla="*/ 838376 w 957262"/>
              <a:gd name="connsiteY12" fmla="*/ 663712 h 1095375"/>
              <a:gd name="connsiteX13" fmla="*/ 630609 w 957262"/>
              <a:gd name="connsiteY13" fmla="*/ 663712 h 1095375"/>
              <a:gd name="connsiteX14" fmla="*/ 630609 w 957262"/>
              <a:gd name="connsiteY14" fmla="*/ 613754 h 1095375"/>
              <a:gd name="connsiteX15" fmla="*/ 643460 w 957262"/>
              <a:gd name="connsiteY15" fmla="*/ 588775 h 1095375"/>
              <a:gd name="connsiteX16" fmla="*/ 613473 w 957262"/>
              <a:gd name="connsiteY16" fmla="*/ 558800 h 1095375"/>
              <a:gd name="connsiteX17" fmla="*/ 117299 w 957262"/>
              <a:gd name="connsiteY17" fmla="*/ 271462 h 1095375"/>
              <a:gd name="connsiteX18" fmla="*/ 87312 w 957262"/>
              <a:gd name="connsiteY18" fmla="*/ 301543 h 1095375"/>
              <a:gd name="connsiteX19" fmla="*/ 101592 w 957262"/>
              <a:gd name="connsiteY19" fmla="*/ 327326 h 1095375"/>
              <a:gd name="connsiteX20" fmla="*/ 101592 w 957262"/>
              <a:gd name="connsiteY20" fmla="*/ 399662 h 1095375"/>
              <a:gd name="connsiteX21" fmla="*/ 117299 w 957262"/>
              <a:gd name="connsiteY21" fmla="*/ 415419 h 1095375"/>
              <a:gd name="connsiteX22" fmla="*/ 325067 w 957262"/>
              <a:gd name="connsiteY22" fmla="*/ 415419 h 1095375"/>
              <a:gd name="connsiteX23" fmla="*/ 325067 w 957262"/>
              <a:gd name="connsiteY23" fmla="*/ 465553 h 1095375"/>
              <a:gd name="connsiteX24" fmla="*/ 312215 w 957262"/>
              <a:gd name="connsiteY24" fmla="*/ 490620 h 1095375"/>
              <a:gd name="connsiteX25" fmla="*/ 342202 w 957262"/>
              <a:gd name="connsiteY25" fmla="*/ 520700 h 1095375"/>
              <a:gd name="connsiteX26" fmla="*/ 371475 w 957262"/>
              <a:gd name="connsiteY26" fmla="*/ 490620 h 1095375"/>
              <a:gd name="connsiteX27" fmla="*/ 356482 w 957262"/>
              <a:gd name="connsiteY27" fmla="*/ 464120 h 1095375"/>
              <a:gd name="connsiteX28" fmla="*/ 356482 w 957262"/>
              <a:gd name="connsiteY28" fmla="*/ 399662 h 1095375"/>
              <a:gd name="connsiteX29" fmla="*/ 340774 w 957262"/>
              <a:gd name="connsiteY29" fmla="*/ 383906 h 1095375"/>
              <a:gd name="connsiteX30" fmla="*/ 133007 w 957262"/>
              <a:gd name="connsiteY30" fmla="*/ 383906 h 1095375"/>
              <a:gd name="connsiteX31" fmla="*/ 133007 w 957262"/>
              <a:gd name="connsiteY31" fmla="*/ 327326 h 1095375"/>
              <a:gd name="connsiteX32" fmla="*/ 147286 w 957262"/>
              <a:gd name="connsiteY32" fmla="*/ 301543 h 1095375"/>
              <a:gd name="connsiteX33" fmla="*/ 117299 w 957262"/>
              <a:gd name="connsiteY33" fmla="*/ 271462 h 1095375"/>
              <a:gd name="connsiteX34" fmla="*/ 629060 w 957262"/>
              <a:gd name="connsiteY34" fmla="*/ 0 h 1095375"/>
              <a:gd name="connsiteX35" fmla="*/ 776680 w 957262"/>
              <a:gd name="connsiteY35" fmla="*/ 154952 h 1095375"/>
              <a:gd name="connsiteX36" fmla="*/ 775963 w 957262"/>
              <a:gd name="connsiteY36" fmla="*/ 158522 h 1095375"/>
              <a:gd name="connsiteX37" fmla="*/ 775963 w 957262"/>
              <a:gd name="connsiteY37" fmla="*/ 272059 h 1095375"/>
              <a:gd name="connsiteX38" fmla="*/ 685672 w 957262"/>
              <a:gd name="connsiteY38" fmla="*/ 272059 h 1095375"/>
              <a:gd name="connsiteX39" fmla="*/ 660591 w 957262"/>
              <a:gd name="connsiteY39" fmla="*/ 257777 h 1095375"/>
              <a:gd name="connsiteX40" fmla="*/ 630494 w 957262"/>
              <a:gd name="connsiteY40" fmla="*/ 287768 h 1095375"/>
              <a:gd name="connsiteX41" fmla="*/ 660591 w 957262"/>
              <a:gd name="connsiteY41" fmla="*/ 317759 h 1095375"/>
              <a:gd name="connsiteX42" fmla="*/ 685672 w 957262"/>
              <a:gd name="connsiteY42" fmla="*/ 303478 h 1095375"/>
              <a:gd name="connsiteX43" fmla="*/ 791728 w 957262"/>
              <a:gd name="connsiteY43" fmla="*/ 303478 h 1095375"/>
              <a:gd name="connsiteX44" fmla="*/ 807493 w 957262"/>
              <a:gd name="connsiteY44" fmla="*/ 287768 h 1095375"/>
              <a:gd name="connsiteX45" fmla="*/ 807493 w 957262"/>
              <a:gd name="connsiteY45" fmla="*/ 172804 h 1095375"/>
              <a:gd name="connsiteX46" fmla="*/ 952246 w 957262"/>
              <a:gd name="connsiteY46" fmla="*/ 379882 h 1095375"/>
              <a:gd name="connsiteX47" fmla="*/ 919999 w 957262"/>
              <a:gd name="connsiteY47" fmla="*/ 496275 h 1095375"/>
              <a:gd name="connsiteX48" fmla="*/ 856939 w 957262"/>
              <a:gd name="connsiteY48" fmla="*/ 496275 h 1095375"/>
              <a:gd name="connsiteX49" fmla="*/ 831141 w 957262"/>
              <a:gd name="connsiteY49" fmla="*/ 481994 h 1095375"/>
              <a:gd name="connsiteX50" fmla="*/ 801044 w 957262"/>
              <a:gd name="connsiteY50" fmla="*/ 511984 h 1095375"/>
              <a:gd name="connsiteX51" fmla="*/ 831141 w 957262"/>
              <a:gd name="connsiteY51" fmla="*/ 541975 h 1095375"/>
              <a:gd name="connsiteX52" fmla="*/ 856939 w 957262"/>
              <a:gd name="connsiteY52" fmla="*/ 527694 h 1095375"/>
              <a:gd name="connsiteX53" fmla="*/ 919283 w 957262"/>
              <a:gd name="connsiteY53" fmla="*/ 527694 h 1095375"/>
              <a:gd name="connsiteX54" fmla="*/ 957262 w 957262"/>
              <a:gd name="connsiteY54" fmla="*/ 662652 h 1095375"/>
              <a:gd name="connsiteX55" fmla="*/ 789578 w 957262"/>
              <a:gd name="connsiteY55" fmla="*/ 899007 h 1095375"/>
              <a:gd name="connsiteX56" fmla="*/ 583198 w 957262"/>
              <a:gd name="connsiteY56" fmla="*/ 1095375 h 1095375"/>
              <a:gd name="connsiteX57" fmla="*/ 522287 w 957262"/>
              <a:gd name="connsiteY57" fmla="*/ 1026825 h 1095375"/>
              <a:gd name="connsiteX58" fmla="*/ 522287 w 957262"/>
              <a:gd name="connsiteY58" fmla="*/ 896865 h 1095375"/>
              <a:gd name="connsiteX59" fmla="*/ 593947 w 957262"/>
              <a:gd name="connsiteY59" fmla="*/ 896865 h 1095375"/>
              <a:gd name="connsiteX60" fmla="*/ 593947 w 957262"/>
              <a:gd name="connsiteY60" fmla="*/ 958989 h 1095375"/>
              <a:gd name="connsiteX61" fmla="*/ 579615 w 957262"/>
              <a:gd name="connsiteY61" fmla="*/ 983981 h 1095375"/>
              <a:gd name="connsiteX62" fmla="*/ 609712 w 957262"/>
              <a:gd name="connsiteY62" fmla="*/ 1013972 h 1095375"/>
              <a:gd name="connsiteX63" fmla="*/ 639809 w 957262"/>
              <a:gd name="connsiteY63" fmla="*/ 983981 h 1095375"/>
              <a:gd name="connsiteX64" fmla="*/ 625477 w 957262"/>
              <a:gd name="connsiteY64" fmla="*/ 958989 h 1095375"/>
              <a:gd name="connsiteX65" fmla="*/ 625477 w 957262"/>
              <a:gd name="connsiteY65" fmla="*/ 896865 h 1095375"/>
              <a:gd name="connsiteX66" fmla="*/ 690688 w 957262"/>
              <a:gd name="connsiteY66" fmla="*/ 896865 h 1095375"/>
              <a:gd name="connsiteX67" fmla="*/ 706453 w 957262"/>
              <a:gd name="connsiteY67" fmla="*/ 881156 h 1095375"/>
              <a:gd name="connsiteX68" fmla="*/ 706453 w 957262"/>
              <a:gd name="connsiteY68" fmla="*/ 814748 h 1095375"/>
              <a:gd name="connsiteX69" fmla="*/ 720785 w 957262"/>
              <a:gd name="connsiteY69" fmla="*/ 789756 h 1095375"/>
              <a:gd name="connsiteX70" fmla="*/ 690688 w 957262"/>
              <a:gd name="connsiteY70" fmla="*/ 759765 h 1095375"/>
              <a:gd name="connsiteX71" fmla="*/ 660591 w 957262"/>
              <a:gd name="connsiteY71" fmla="*/ 789756 h 1095375"/>
              <a:gd name="connsiteX72" fmla="*/ 674923 w 957262"/>
              <a:gd name="connsiteY72" fmla="*/ 814748 h 1095375"/>
              <a:gd name="connsiteX73" fmla="*/ 674923 w 957262"/>
              <a:gd name="connsiteY73" fmla="*/ 865446 h 1095375"/>
              <a:gd name="connsiteX74" fmla="*/ 612579 w 957262"/>
              <a:gd name="connsiteY74" fmla="*/ 865446 h 1095375"/>
              <a:gd name="connsiteX75" fmla="*/ 609712 w 957262"/>
              <a:gd name="connsiteY75" fmla="*/ 864732 h 1095375"/>
              <a:gd name="connsiteX76" fmla="*/ 570299 w 957262"/>
              <a:gd name="connsiteY76" fmla="*/ 864732 h 1095375"/>
              <a:gd name="connsiteX77" fmla="*/ 567433 w 957262"/>
              <a:gd name="connsiteY77" fmla="*/ 865446 h 1095375"/>
              <a:gd name="connsiteX78" fmla="*/ 522287 w 957262"/>
              <a:gd name="connsiteY78" fmla="*/ 865446 h 1095375"/>
              <a:gd name="connsiteX79" fmla="*/ 522287 w 957262"/>
              <a:gd name="connsiteY79" fmla="*/ 513413 h 1095375"/>
              <a:gd name="connsiteX80" fmla="*/ 712902 w 957262"/>
              <a:gd name="connsiteY80" fmla="*/ 513413 h 1095375"/>
              <a:gd name="connsiteX81" fmla="*/ 728667 w 957262"/>
              <a:gd name="connsiteY81" fmla="*/ 497703 h 1095375"/>
              <a:gd name="connsiteX82" fmla="*/ 728667 w 957262"/>
              <a:gd name="connsiteY82" fmla="*/ 410587 h 1095375"/>
              <a:gd name="connsiteX83" fmla="*/ 848339 w 957262"/>
              <a:gd name="connsiteY83" fmla="*/ 410587 h 1095375"/>
              <a:gd name="connsiteX84" fmla="*/ 873420 w 957262"/>
              <a:gd name="connsiteY84" fmla="*/ 424869 h 1095375"/>
              <a:gd name="connsiteX85" fmla="*/ 903517 w 957262"/>
              <a:gd name="connsiteY85" fmla="*/ 394878 h 1095375"/>
              <a:gd name="connsiteX86" fmla="*/ 873420 w 957262"/>
              <a:gd name="connsiteY86" fmla="*/ 364887 h 1095375"/>
              <a:gd name="connsiteX87" fmla="*/ 848339 w 957262"/>
              <a:gd name="connsiteY87" fmla="*/ 379168 h 1095375"/>
              <a:gd name="connsiteX88" fmla="*/ 712902 w 957262"/>
              <a:gd name="connsiteY88" fmla="*/ 379168 h 1095375"/>
              <a:gd name="connsiteX89" fmla="*/ 697137 w 957262"/>
              <a:gd name="connsiteY89" fmla="*/ 394878 h 1095375"/>
              <a:gd name="connsiteX90" fmla="*/ 697137 w 957262"/>
              <a:gd name="connsiteY90" fmla="*/ 481994 h 1095375"/>
              <a:gd name="connsiteX91" fmla="*/ 522287 w 957262"/>
              <a:gd name="connsiteY91" fmla="*/ 481994 h 1095375"/>
              <a:gd name="connsiteX92" fmla="*/ 522287 w 957262"/>
              <a:gd name="connsiteY92" fmla="*/ 207079 h 1095375"/>
              <a:gd name="connsiteX93" fmla="*/ 611862 w 957262"/>
              <a:gd name="connsiteY93" fmla="*/ 207079 h 1095375"/>
              <a:gd name="connsiteX94" fmla="*/ 627627 w 957262"/>
              <a:gd name="connsiteY94" fmla="*/ 191369 h 1095375"/>
              <a:gd name="connsiteX95" fmla="*/ 627627 w 957262"/>
              <a:gd name="connsiteY95" fmla="*/ 119249 h 1095375"/>
              <a:gd name="connsiteX96" fmla="*/ 641959 w 957262"/>
              <a:gd name="connsiteY96" fmla="*/ 93543 h 1095375"/>
              <a:gd name="connsiteX97" fmla="*/ 611862 w 957262"/>
              <a:gd name="connsiteY97" fmla="*/ 63552 h 1095375"/>
              <a:gd name="connsiteX98" fmla="*/ 581765 w 957262"/>
              <a:gd name="connsiteY98" fmla="*/ 93543 h 1095375"/>
              <a:gd name="connsiteX99" fmla="*/ 596097 w 957262"/>
              <a:gd name="connsiteY99" fmla="*/ 119249 h 1095375"/>
              <a:gd name="connsiteX100" fmla="*/ 596097 w 957262"/>
              <a:gd name="connsiteY100" fmla="*/ 175660 h 1095375"/>
              <a:gd name="connsiteX101" fmla="*/ 522287 w 957262"/>
              <a:gd name="connsiteY101" fmla="*/ 175660 h 1095375"/>
              <a:gd name="connsiteX102" fmla="*/ 522287 w 957262"/>
              <a:gd name="connsiteY102" fmla="*/ 49271 h 1095375"/>
              <a:gd name="connsiteX103" fmla="*/ 629060 w 957262"/>
              <a:gd name="connsiteY103" fmla="*/ 0 h 1095375"/>
              <a:gd name="connsiteX104" fmla="*/ 327005 w 957262"/>
              <a:gd name="connsiteY104" fmla="*/ 0 h 1095375"/>
              <a:gd name="connsiteX105" fmla="*/ 433388 w 957262"/>
              <a:gd name="connsiteY105" fmla="*/ 49271 h 1095375"/>
              <a:gd name="connsiteX106" fmla="*/ 433388 w 957262"/>
              <a:gd name="connsiteY106" fmla="*/ 181373 h 1095375"/>
              <a:gd name="connsiteX107" fmla="*/ 361990 w 957262"/>
              <a:gd name="connsiteY107" fmla="*/ 181373 h 1095375"/>
              <a:gd name="connsiteX108" fmla="*/ 361990 w 957262"/>
              <a:gd name="connsiteY108" fmla="*/ 119249 h 1095375"/>
              <a:gd name="connsiteX109" fmla="*/ 376270 w 957262"/>
              <a:gd name="connsiteY109" fmla="*/ 93543 h 1095375"/>
              <a:gd name="connsiteX110" fmla="*/ 346282 w 957262"/>
              <a:gd name="connsiteY110" fmla="*/ 63552 h 1095375"/>
              <a:gd name="connsiteX111" fmla="*/ 316295 w 957262"/>
              <a:gd name="connsiteY111" fmla="*/ 93543 h 1095375"/>
              <a:gd name="connsiteX112" fmla="*/ 330575 w 957262"/>
              <a:gd name="connsiteY112" fmla="*/ 119249 h 1095375"/>
              <a:gd name="connsiteX113" fmla="*/ 330575 w 957262"/>
              <a:gd name="connsiteY113" fmla="*/ 181373 h 1095375"/>
              <a:gd name="connsiteX114" fmla="*/ 265602 w 957262"/>
              <a:gd name="connsiteY114" fmla="*/ 181373 h 1095375"/>
              <a:gd name="connsiteX115" fmla="*/ 249894 w 957262"/>
              <a:gd name="connsiteY115" fmla="*/ 197082 h 1095375"/>
              <a:gd name="connsiteX116" fmla="*/ 249894 w 957262"/>
              <a:gd name="connsiteY116" fmla="*/ 262776 h 1095375"/>
              <a:gd name="connsiteX117" fmla="*/ 235615 w 957262"/>
              <a:gd name="connsiteY117" fmla="*/ 288482 h 1095375"/>
              <a:gd name="connsiteX118" fmla="*/ 265602 w 957262"/>
              <a:gd name="connsiteY118" fmla="*/ 318473 h 1095375"/>
              <a:gd name="connsiteX119" fmla="*/ 295589 w 957262"/>
              <a:gd name="connsiteY119" fmla="*/ 288482 h 1095375"/>
              <a:gd name="connsiteX120" fmla="*/ 281310 w 957262"/>
              <a:gd name="connsiteY120" fmla="*/ 262776 h 1095375"/>
              <a:gd name="connsiteX121" fmla="*/ 281310 w 957262"/>
              <a:gd name="connsiteY121" fmla="*/ 212791 h 1095375"/>
              <a:gd name="connsiteX122" fmla="*/ 343426 w 957262"/>
              <a:gd name="connsiteY122" fmla="*/ 212791 h 1095375"/>
              <a:gd name="connsiteX123" fmla="*/ 346282 w 957262"/>
              <a:gd name="connsiteY123" fmla="*/ 212791 h 1095375"/>
              <a:gd name="connsiteX124" fmla="*/ 385551 w 957262"/>
              <a:gd name="connsiteY124" fmla="*/ 212791 h 1095375"/>
              <a:gd name="connsiteX125" fmla="*/ 388407 w 957262"/>
              <a:gd name="connsiteY125" fmla="*/ 212791 h 1095375"/>
              <a:gd name="connsiteX126" fmla="*/ 433388 w 957262"/>
              <a:gd name="connsiteY126" fmla="*/ 212791 h 1095375"/>
              <a:gd name="connsiteX127" fmla="*/ 433388 w 957262"/>
              <a:gd name="connsiteY127" fmla="*/ 564825 h 1095375"/>
              <a:gd name="connsiteX128" fmla="*/ 243469 w 957262"/>
              <a:gd name="connsiteY128" fmla="*/ 564825 h 1095375"/>
              <a:gd name="connsiteX129" fmla="*/ 227761 w 957262"/>
              <a:gd name="connsiteY129" fmla="*/ 580535 h 1095375"/>
              <a:gd name="connsiteX130" fmla="*/ 227761 w 957262"/>
              <a:gd name="connsiteY130" fmla="*/ 667650 h 1095375"/>
              <a:gd name="connsiteX131" fmla="*/ 108526 w 957262"/>
              <a:gd name="connsiteY131" fmla="*/ 667650 h 1095375"/>
              <a:gd name="connsiteX132" fmla="*/ 83536 w 957262"/>
              <a:gd name="connsiteY132" fmla="*/ 653369 h 1095375"/>
              <a:gd name="connsiteX133" fmla="*/ 53549 w 957262"/>
              <a:gd name="connsiteY133" fmla="*/ 683360 h 1095375"/>
              <a:gd name="connsiteX134" fmla="*/ 83536 w 957262"/>
              <a:gd name="connsiteY134" fmla="*/ 712637 h 1095375"/>
              <a:gd name="connsiteX135" fmla="*/ 108526 w 957262"/>
              <a:gd name="connsiteY135" fmla="*/ 699069 h 1095375"/>
              <a:gd name="connsiteX136" fmla="*/ 243469 w 957262"/>
              <a:gd name="connsiteY136" fmla="*/ 699069 h 1095375"/>
              <a:gd name="connsiteX137" fmla="*/ 259176 w 957262"/>
              <a:gd name="connsiteY137" fmla="*/ 683360 h 1095375"/>
              <a:gd name="connsiteX138" fmla="*/ 259176 w 957262"/>
              <a:gd name="connsiteY138" fmla="*/ 596244 h 1095375"/>
              <a:gd name="connsiteX139" fmla="*/ 433388 w 957262"/>
              <a:gd name="connsiteY139" fmla="*/ 596244 h 1095375"/>
              <a:gd name="connsiteX140" fmla="*/ 433388 w 957262"/>
              <a:gd name="connsiteY140" fmla="*/ 871159 h 1095375"/>
              <a:gd name="connsiteX141" fmla="*/ 344140 w 957262"/>
              <a:gd name="connsiteY141" fmla="*/ 871159 h 1095375"/>
              <a:gd name="connsiteX142" fmla="*/ 328433 w 957262"/>
              <a:gd name="connsiteY142" fmla="*/ 886868 h 1095375"/>
              <a:gd name="connsiteX143" fmla="*/ 328433 w 957262"/>
              <a:gd name="connsiteY143" fmla="*/ 958989 h 1095375"/>
              <a:gd name="connsiteX144" fmla="*/ 314153 w 957262"/>
              <a:gd name="connsiteY144" fmla="*/ 983981 h 1095375"/>
              <a:gd name="connsiteX145" fmla="*/ 344140 w 957262"/>
              <a:gd name="connsiteY145" fmla="*/ 1013972 h 1095375"/>
              <a:gd name="connsiteX146" fmla="*/ 374128 w 957262"/>
              <a:gd name="connsiteY146" fmla="*/ 983981 h 1095375"/>
              <a:gd name="connsiteX147" fmla="*/ 359848 w 957262"/>
              <a:gd name="connsiteY147" fmla="*/ 958989 h 1095375"/>
              <a:gd name="connsiteX148" fmla="*/ 359848 w 957262"/>
              <a:gd name="connsiteY148" fmla="*/ 902578 h 1095375"/>
              <a:gd name="connsiteX149" fmla="*/ 433388 w 957262"/>
              <a:gd name="connsiteY149" fmla="*/ 902578 h 1095375"/>
              <a:gd name="connsiteX150" fmla="*/ 433388 w 957262"/>
              <a:gd name="connsiteY150" fmla="*/ 1026825 h 1095375"/>
              <a:gd name="connsiteX151" fmla="*/ 372700 w 957262"/>
              <a:gd name="connsiteY151" fmla="*/ 1095375 h 1095375"/>
              <a:gd name="connsiteX152" fmla="*/ 179210 w 957262"/>
              <a:gd name="connsiteY152" fmla="*/ 947564 h 1095375"/>
              <a:gd name="connsiteX153" fmla="*/ 179210 w 957262"/>
              <a:gd name="connsiteY153" fmla="*/ 945422 h 1095375"/>
              <a:gd name="connsiteX154" fmla="*/ 179210 w 957262"/>
              <a:gd name="connsiteY154" fmla="*/ 805465 h 1095375"/>
              <a:gd name="connsiteX155" fmla="*/ 269172 w 957262"/>
              <a:gd name="connsiteY155" fmla="*/ 805465 h 1095375"/>
              <a:gd name="connsiteX156" fmla="*/ 294875 w 957262"/>
              <a:gd name="connsiteY156" fmla="*/ 819746 h 1095375"/>
              <a:gd name="connsiteX157" fmla="*/ 324863 w 957262"/>
              <a:gd name="connsiteY157" fmla="*/ 789756 h 1095375"/>
              <a:gd name="connsiteX158" fmla="*/ 294875 w 957262"/>
              <a:gd name="connsiteY158" fmla="*/ 759765 h 1095375"/>
              <a:gd name="connsiteX159" fmla="*/ 269172 w 957262"/>
              <a:gd name="connsiteY159" fmla="*/ 774046 h 1095375"/>
              <a:gd name="connsiteX160" fmla="*/ 163502 w 957262"/>
              <a:gd name="connsiteY160" fmla="*/ 774046 h 1095375"/>
              <a:gd name="connsiteX161" fmla="*/ 147795 w 957262"/>
              <a:gd name="connsiteY161" fmla="*/ 789756 h 1095375"/>
              <a:gd name="connsiteX162" fmla="*/ 147795 w 957262"/>
              <a:gd name="connsiteY162" fmla="*/ 892581 h 1095375"/>
              <a:gd name="connsiteX163" fmla="*/ 0 w 957262"/>
              <a:gd name="connsiteY163" fmla="*/ 662652 h 1095375"/>
              <a:gd name="connsiteX164" fmla="*/ 37127 w 957262"/>
              <a:gd name="connsiteY164" fmla="*/ 528408 h 1095375"/>
              <a:gd name="connsiteX165" fmla="*/ 99958 w 957262"/>
              <a:gd name="connsiteY165" fmla="*/ 528408 h 1095375"/>
              <a:gd name="connsiteX166" fmla="*/ 125661 w 957262"/>
              <a:gd name="connsiteY166" fmla="*/ 542689 h 1095375"/>
              <a:gd name="connsiteX167" fmla="*/ 155649 w 957262"/>
              <a:gd name="connsiteY167" fmla="*/ 512698 h 1095375"/>
              <a:gd name="connsiteX168" fmla="*/ 125661 w 957262"/>
              <a:gd name="connsiteY168" fmla="*/ 482708 h 1095375"/>
              <a:gd name="connsiteX169" fmla="*/ 99958 w 957262"/>
              <a:gd name="connsiteY169" fmla="*/ 496989 h 1095375"/>
              <a:gd name="connsiteX170" fmla="*/ 37841 w 957262"/>
              <a:gd name="connsiteY170" fmla="*/ 496989 h 1095375"/>
              <a:gd name="connsiteX171" fmla="*/ 4998 w 957262"/>
              <a:gd name="connsiteY171" fmla="*/ 379882 h 1095375"/>
              <a:gd name="connsiteX172" fmla="*/ 180638 w 957262"/>
              <a:gd name="connsiteY172" fmla="*/ 165663 h 1095375"/>
              <a:gd name="connsiteX173" fmla="*/ 179924 w 957262"/>
              <a:gd name="connsiteY173" fmla="*/ 156380 h 1095375"/>
              <a:gd name="connsiteX174" fmla="*/ 327005 w 957262"/>
              <a:gd name="connsiteY174" fmla="*/ 0 h 109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957262" h="1095375">
                <a:moveTo>
                  <a:pt x="613473" y="558800"/>
                </a:moveTo>
                <a:cubicBezTo>
                  <a:pt x="597052" y="558800"/>
                  <a:pt x="584200" y="572360"/>
                  <a:pt x="584200" y="588775"/>
                </a:cubicBezTo>
                <a:cubicBezTo>
                  <a:pt x="584200" y="600194"/>
                  <a:pt x="589912" y="609472"/>
                  <a:pt x="599194" y="614468"/>
                </a:cubicBezTo>
                <a:cubicBezTo>
                  <a:pt x="599194" y="614468"/>
                  <a:pt x="599194" y="614468"/>
                  <a:pt x="599194" y="679414"/>
                </a:cubicBezTo>
                <a:cubicBezTo>
                  <a:pt x="599194" y="687978"/>
                  <a:pt x="606334" y="695115"/>
                  <a:pt x="614901" y="695115"/>
                </a:cubicBezTo>
                <a:cubicBezTo>
                  <a:pt x="614901" y="695115"/>
                  <a:pt x="614901" y="695115"/>
                  <a:pt x="822669" y="695115"/>
                </a:cubicBezTo>
                <a:cubicBezTo>
                  <a:pt x="822669" y="695115"/>
                  <a:pt x="822669" y="695115"/>
                  <a:pt x="822669" y="750782"/>
                </a:cubicBezTo>
                <a:cubicBezTo>
                  <a:pt x="814101" y="756492"/>
                  <a:pt x="808389" y="765770"/>
                  <a:pt x="808389" y="776475"/>
                </a:cubicBezTo>
                <a:cubicBezTo>
                  <a:pt x="808389" y="792890"/>
                  <a:pt x="821955" y="806450"/>
                  <a:pt x="838376" y="806450"/>
                </a:cubicBezTo>
                <a:cubicBezTo>
                  <a:pt x="854798" y="806450"/>
                  <a:pt x="868363" y="792890"/>
                  <a:pt x="868363" y="776475"/>
                </a:cubicBezTo>
                <a:cubicBezTo>
                  <a:pt x="868363" y="765770"/>
                  <a:pt x="862651" y="756492"/>
                  <a:pt x="854084" y="750782"/>
                </a:cubicBezTo>
                <a:cubicBezTo>
                  <a:pt x="854084" y="750782"/>
                  <a:pt x="854084" y="750782"/>
                  <a:pt x="854084" y="679414"/>
                </a:cubicBezTo>
                <a:cubicBezTo>
                  <a:pt x="854084" y="670849"/>
                  <a:pt x="846944" y="663712"/>
                  <a:pt x="838376" y="663712"/>
                </a:cubicBezTo>
                <a:cubicBezTo>
                  <a:pt x="838376" y="663712"/>
                  <a:pt x="838376" y="663712"/>
                  <a:pt x="630609" y="663712"/>
                </a:cubicBezTo>
                <a:cubicBezTo>
                  <a:pt x="630609" y="663712"/>
                  <a:pt x="630609" y="663712"/>
                  <a:pt x="630609" y="613754"/>
                </a:cubicBezTo>
                <a:cubicBezTo>
                  <a:pt x="638463" y="608045"/>
                  <a:pt x="643460" y="598767"/>
                  <a:pt x="643460" y="588775"/>
                </a:cubicBezTo>
                <a:cubicBezTo>
                  <a:pt x="643460" y="572360"/>
                  <a:pt x="630609" y="558800"/>
                  <a:pt x="613473" y="558800"/>
                </a:cubicBezTo>
                <a:close/>
                <a:moveTo>
                  <a:pt x="117299" y="271462"/>
                </a:moveTo>
                <a:cubicBezTo>
                  <a:pt x="100878" y="271462"/>
                  <a:pt x="87312" y="285070"/>
                  <a:pt x="87312" y="301543"/>
                </a:cubicBezTo>
                <a:cubicBezTo>
                  <a:pt x="87312" y="312286"/>
                  <a:pt x="93024" y="322312"/>
                  <a:pt x="101592" y="327326"/>
                </a:cubicBezTo>
                <a:cubicBezTo>
                  <a:pt x="101592" y="327326"/>
                  <a:pt x="101592" y="327326"/>
                  <a:pt x="101592" y="399662"/>
                </a:cubicBezTo>
                <a:cubicBezTo>
                  <a:pt x="101592" y="408257"/>
                  <a:pt x="108732" y="415419"/>
                  <a:pt x="117299" y="415419"/>
                </a:cubicBezTo>
                <a:cubicBezTo>
                  <a:pt x="117299" y="415419"/>
                  <a:pt x="117299" y="415419"/>
                  <a:pt x="325067" y="415419"/>
                </a:cubicBezTo>
                <a:cubicBezTo>
                  <a:pt x="325067" y="415419"/>
                  <a:pt x="325067" y="415419"/>
                  <a:pt x="325067" y="465553"/>
                </a:cubicBezTo>
                <a:cubicBezTo>
                  <a:pt x="317213" y="470566"/>
                  <a:pt x="312215" y="479877"/>
                  <a:pt x="312215" y="490620"/>
                </a:cubicBezTo>
                <a:cubicBezTo>
                  <a:pt x="312215" y="507092"/>
                  <a:pt x="325067" y="520700"/>
                  <a:pt x="342202" y="520700"/>
                </a:cubicBezTo>
                <a:cubicBezTo>
                  <a:pt x="358624" y="520700"/>
                  <a:pt x="371475" y="507092"/>
                  <a:pt x="371475" y="490620"/>
                </a:cubicBezTo>
                <a:cubicBezTo>
                  <a:pt x="371475" y="479160"/>
                  <a:pt x="365763" y="469134"/>
                  <a:pt x="356482" y="464120"/>
                </a:cubicBezTo>
                <a:cubicBezTo>
                  <a:pt x="356482" y="464120"/>
                  <a:pt x="356482" y="464120"/>
                  <a:pt x="356482" y="399662"/>
                </a:cubicBezTo>
                <a:cubicBezTo>
                  <a:pt x="356482" y="391068"/>
                  <a:pt x="349342" y="383906"/>
                  <a:pt x="340774" y="383906"/>
                </a:cubicBezTo>
                <a:lnTo>
                  <a:pt x="133007" y="383906"/>
                </a:lnTo>
                <a:cubicBezTo>
                  <a:pt x="133007" y="383906"/>
                  <a:pt x="133007" y="383906"/>
                  <a:pt x="133007" y="327326"/>
                </a:cubicBezTo>
                <a:cubicBezTo>
                  <a:pt x="141575" y="322312"/>
                  <a:pt x="147286" y="312286"/>
                  <a:pt x="147286" y="301543"/>
                </a:cubicBezTo>
                <a:cubicBezTo>
                  <a:pt x="147286" y="285070"/>
                  <a:pt x="133721" y="271462"/>
                  <a:pt x="117299" y="271462"/>
                </a:cubicBezTo>
                <a:close/>
                <a:moveTo>
                  <a:pt x="629060" y="0"/>
                </a:moveTo>
                <a:cubicBezTo>
                  <a:pt x="710036" y="0"/>
                  <a:pt x="775963" y="69264"/>
                  <a:pt x="776680" y="154952"/>
                </a:cubicBezTo>
                <a:cubicBezTo>
                  <a:pt x="775963" y="156380"/>
                  <a:pt x="775963" y="157094"/>
                  <a:pt x="775963" y="158522"/>
                </a:cubicBezTo>
                <a:cubicBezTo>
                  <a:pt x="775963" y="158522"/>
                  <a:pt x="775963" y="158522"/>
                  <a:pt x="775963" y="272059"/>
                </a:cubicBezTo>
                <a:cubicBezTo>
                  <a:pt x="775963" y="272059"/>
                  <a:pt x="775963" y="272059"/>
                  <a:pt x="685672" y="272059"/>
                </a:cubicBezTo>
                <a:cubicBezTo>
                  <a:pt x="680655" y="263490"/>
                  <a:pt x="671340" y="257777"/>
                  <a:pt x="660591" y="257777"/>
                </a:cubicBezTo>
                <a:cubicBezTo>
                  <a:pt x="644109" y="257777"/>
                  <a:pt x="630494" y="271345"/>
                  <a:pt x="630494" y="287768"/>
                </a:cubicBezTo>
                <a:cubicBezTo>
                  <a:pt x="630494" y="304906"/>
                  <a:pt x="644109" y="317759"/>
                  <a:pt x="660591" y="317759"/>
                </a:cubicBezTo>
                <a:cubicBezTo>
                  <a:pt x="671340" y="317759"/>
                  <a:pt x="680655" y="312046"/>
                  <a:pt x="685672" y="303478"/>
                </a:cubicBezTo>
                <a:cubicBezTo>
                  <a:pt x="685672" y="303478"/>
                  <a:pt x="685672" y="303478"/>
                  <a:pt x="791728" y="303478"/>
                </a:cubicBezTo>
                <a:cubicBezTo>
                  <a:pt x="800327" y="303478"/>
                  <a:pt x="807493" y="297051"/>
                  <a:pt x="807493" y="287768"/>
                </a:cubicBezTo>
                <a:cubicBezTo>
                  <a:pt x="807493" y="287768"/>
                  <a:pt x="807493" y="287768"/>
                  <a:pt x="807493" y="172804"/>
                </a:cubicBezTo>
                <a:cubicBezTo>
                  <a:pt x="891335" y="199938"/>
                  <a:pt x="952246" y="282770"/>
                  <a:pt x="952246" y="379882"/>
                </a:cubicBezTo>
                <a:cubicBezTo>
                  <a:pt x="952246" y="422726"/>
                  <a:pt x="940064" y="462714"/>
                  <a:pt x="919999" y="496275"/>
                </a:cubicBezTo>
                <a:cubicBezTo>
                  <a:pt x="919999" y="496275"/>
                  <a:pt x="919999" y="496275"/>
                  <a:pt x="856939" y="496275"/>
                </a:cubicBezTo>
                <a:cubicBezTo>
                  <a:pt x="851922" y="487706"/>
                  <a:pt x="841890" y="481994"/>
                  <a:pt x="831141" y="481994"/>
                </a:cubicBezTo>
                <a:cubicBezTo>
                  <a:pt x="814659" y="481994"/>
                  <a:pt x="801044" y="494847"/>
                  <a:pt x="801044" y="511984"/>
                </a:cubicBezTo>
                <a:cubicBezTo>
                  <a:pt x="801044" y="528408"/>
                  <a:pt x="814659" y="541975"/>
                  <a:pt x="831141" y="541975"/>
                </a:cubicBezTo>
                <a:cubicBezTo>
                  <a:pt x="841890" y="541975"/>
                  <a:pt x="851922" y="536263"/>
                  <a:pt x="856939" y="527694"/>
                </a:cubicBezTo>
                <a:cubicBezTo>
                  <a:pt x="856939" y="527694"/>
                  <a:pt x="856939" y="527694"/>
                  <a:pt x="919283" y="527694"/>
                </a:cubicBezTo>
                <a:cubicBezTo>
                  <a:pt x="943647" y="566253"/>
                  <a:pt x="957262" y="612668"/>
                  <a:pt x="957262" y="662652"/>
                </a:cubicBezTo>
                <a:cubicBezTo>
                  <a:pt x="957262" y="774760"/>
                  <a:pt x="886319" y="869731"/>
                  <a:pt x="789578" y="899007"/>
                </a:cubicBezTo>
                <a:cubicBezTo>
                  <a:pt x="783846" y="989694"/>
                  <a:pt x="669906" y="1095375"/>
                  <a:pt x="583198" y="1095375"/>
                </a:cubicBezTo>
                <a:cubicBezTo>
                  <a:pt x="543785" y="1095375"/>
                  <a:pt x="522287" y="1063242"/>
                  <a:pt x="522287" y="1026825"/>
                </a:cubicBezTo>
                <a:cubicBezTo>
                  <a:pt x="522287" y="1026825"/>
                  <a:pt x="522287" y="1026825"/>
                  <a:pt x="522287" y="896865"/>
                </a:cubicBezTo>
                <a:cubicBezTo>
                  <a:pt x="522287" y="896865"/>
                  <a:pt x="522287" y="896865"/>
                  <a:pt x="593947" y="896865"/>
                </a:cubicBezTo>
                <a:cubicBezTo>
                  <a:pt x="593947" y="896865"/>
                  <a:pt x="593947" y="896865"/>
                  <a:pt x="593947" y="958989"/>
                </a:cubicBezTo>
                <a:cubicBezTo>
                  <a:pt x="585348" y="963987"/>
                  <a:pt x="579615" y="973270"/>
                  <a:pt x="579615" y="983981"/>
                </a:cubicBezTo>
                <a:cubicBezTo>
                  <a:pt x="579615" y="1000405"/>
                  <a:pt x="592514" y="1013972"/>
                  <a:pt x="609712" y="1013972"/>
                </a:cubicBezTo>
                <a:cubicBezTo>
                  <a:pt x="626194" y="1013972"/>
                  <a:pt x="639809" y="1000405"/>
                  <a:pt x="639809" y="983981"/>
                </a:cubicBezTo>
                <a:cubicBezTo>
                  <a:pt x="639809" y="973270"/>
                  <a:pt x="634077" y="963987"/>
                  <a:pt x="625477" y="958989"/>
                </a:cubicBezTo>
                <a:cubicBezTo>
                  <a:pt x="625477" y="958989"/>
                  <a:pt x="625477" y="958989"/>
                  <a:pt x="625477" y="896865"/>
                </a:cubicBezTo>
                <a:cubicBezTo>
                  <a:pt x="625477" y="896865"/>
                  <a:pt x="625477" y="896865"/>
                  <a:pt x="690688" y="896865"/>
                </a:cubicBezTo>
                <a:cubicBezTo>
                  <a:pt x="699287" y="896865"/>
                  <a:pt x="706453" y="889725"/>
                  <a:pt x="706453" y="881156"/>
                </a:cubicBezTo>
                <a:cubicBezTo>
                  <a:pt x="706453" y="881156"/>
                  <a:pt x="706453" y="881156"/>
                  <a:pt x="706453" y="814748"/>
                </a:cubicBezTo>
                <a:cubicBezTo>
                  <a:pt x="715052" y="809749"/>
                  <a:pt x="720785" y="800467"/>
                  <a:pt x="720785" y="789756"/>
                </a:cubicBezTo>
                <a:cubicBezTo>
                  <a:pt x="720785" y="773332"/>
                  <a:pt x="707170" y="759765"/>
                  <a:pt x="690688" y="759765"/>
                </a:cubicBezTo>
                <a:cubicBezTo>
                  <a:pt x="674206" y="759765"/>
                  <a:pt x="660591" y="773332"/>
                  <a:pt x="660591" y="789756"/>
                </a:cubicBezTo>
                <a:cubicBezTo>
                  <a:pt x="660591" y="800467"/>
                  <a:pt x="666323" y="809749"/>
                  <a:pt x="674923" y="814748"/>
                </a:cubicBezTo>
                <a:cubicBezTo>
                  <a:pt x="674923" y="814748"/>
                  <a:pt x="674923" y="814748"/>
                  <a:pt x="674923" y="865446"/>
                </a:cubicBezTo>
                <a:cubicBezTo>
                  <a:pt x="674923" y="865446"/>
                  <a:pt x="674923" y="865446"/>
                  <a:pt x="612579" y="865446"/>
                </a:cubicBezTo>
                <a:cubicBezTo>
                  <a:pt x="611145" y="865446"/>
                  <a:pt x="610429" y="864732"/>
                  <a:pt x="609712" y="864732"/>
                </a:cubicBezTo>
                <a:cubicBezTo>
                  <a:pt x="609712" y="864732"/>
                  <a:pt x="609712" y="864732"/>
                  <a:pt x="570299" y="864732"/>
                </a:cubicBezTo>
                <a:cubicBezTo>
                  <a:pt x="568866" y="864732"/>
                  <a:pt x="568150" y="865446"/>
                  <a:pt x="567433" y="865446"/>
                </a:cubicBezTo>
                <a:cubicBezTo>
                  <a:pt x="567433" y="865446"/>
                  <a:pt x="567433" y="865446"/>
                  <a:pt x="522287" y="865446"/>
                </a:cubicBezTo>
                <a:cubicBezTo>
                  <a:pt x="522287" y="865446"/>
                  <a:pt x="522287" y="865446"/>
                  <a:pt x="522287" y="513413"/>
                </a:cubicBezTo>
                <a:cubicBezTo>
                  <a:pt x="522287" y="513413"/>
                  <a:pt x="522287" y="513413"/>
                  <a:pt x="712902" y="513413"/>
                </a:cubicBezTo>
                <a:cubicBezTo>
                  <a:pt x="721501" y="513413"/>
                  <a:pt x="728667" y="506272"/>
                  <a:pt x="728667" y="497703"/>
                </a:cubicBezTo>
                <a:cubicBezTo>
                  <a:pt x="728667" y="497703"/>
                  <a:pt x="728667" y="497703"/>
                  <a:pt x="728667" y="410587"/>
                </a:cubicBezTo>
                <a:cubicBezTo>
                  <a:pt x="728667" y="410587"/>
                  <a:pt x="728667" y="410587"/>
                  <a:pt x="848339" y="410587"/>
                </a:cubicBezTo>
                <a:cubicBezTo>
                  <a:pt x="853356" y="419156"/>
                  <a:pt x="862671" y="424869"/>
                  <a:pt x="873420" y="424869"/>
                </a:cubicBezTo>
                <a:cubicBezTo>
                  <a:pt x="889902" y="424869"/>
                  <a:pt x="903517" y="411301"/>
                  <a:pt x="903517" y="394878"/>
                </a:cubicBezTo>
                <a:cubicBezTo>
                  <a:pt x="903517" y="378454"/>
                  <a:pt x="889902" y="364887"/>
                  <a:pt x="873420" y="364887"/>
                </a:cubicBezTo>
                <a:cubicBezTo>
                  <a:pt x="862671" y="364887"/>
                  <a:pt x="853356" y="370600"/>
                  <a:pt x="848339" y="379168"/>
                </a:cubicBezTo>
                <a:cubicBezTo>
                  <a:pt x="848339" y="379168"/>
                  <a:pt x="848339" y="379168"/>
                  <a:pt x="712902" y="379168"/>
                </a:cubicBezTo>
                <a:cubicBezTo>
                  <a:pt x="703587" y="379168"/>
                  <a:pt x="697137" y="386309"/>
                  <a:pt x="697137" y="394878"/>
                </a:cubicBezTo>
                <a:cubicBezTo>
                  <a:pt x="697137" y="394878"/>
                  <a:pt x="697137" y="394878"/>
                  <a:pt x="697137" y="481994"/>
                </a:cubicBezTo>
                <a:cubicBezTo>
                  <a:pt x="697137" y="481994"/>
                  <a:pt x="697137" y="481994"/>
                  <a:pt x="522287" y="481994"/>
                </a:cubicBezTo>
                <a:cubicBezTo>
                  <a:pt x="522287" y="481994"/>
                  <a:pt x="522287" y="481994"/>
                  <a:pt x="522287" y="207079"/>
                </a:cubicBezTo>
                <a:cubicBezTo>
                  <a:pt x="522287" y="207079"/>
                  <a:pt x="522287" y="207079"/>
                  <a:pt x="611862" y="207079"/>
                </a:cubicBezTo>
                <a:cubicBezTo>
                  <a:pt x="620461" y="207079"/>
                  <a:pt x="627627" y="199938"/>
                  <a:pt x="627627" y="191369"/>
                </a:cubicBezTo>
                <a:cubicBezTo>
                  <a:pt x="627627" y="191369"/>
                  <a:pt x="627627" y="191369"/>
                  <a:pt x="627627" y="119249"/>
                </a:cubicBezTo>
                <a:cubicBezTo>
                  <a:pt x="636226" y="113536"/>
                  <a:pt x="641959" y="104254"/>
                  <a:pt x="641959" y="93543"/>
                </a:cubicBezTo>
                <a:cubicBezTo>
                  <a:pt x="641959" y="77119"/>
                  <a:pt x="628344" y="63552"/>
                  <a:pt x="611862" y="63552"/>
                </a:cubicBezTo>
                <a:cubicBezTo>
                  <a:pt x="595380" y="63552"/>
                  <a:pt x="581765" y="77119"/>
                  <a:pt x="581765" y="93543"/>
                </a:cubicBezTo>
                <a:cubicBezTo>
                  <a:pt x="581765" y="104254"/>
                  <a:pt x="587498" y="113536"/>
                  <a:pt x="596097" y="119249"/>
                </a:cubicBezTo>
                <a:cubicBezTo>
                  <a:pt x="596097" y="119249"/>
                  <a:pt x="596097" y="119249"/>
                  <a:pt x="596097" y="175660"/>
                </a:cubicBezTo>
                <a:cubicBezTo>
                  <a:pt x="596097" y="175660"/>
                  <a:pt x="596097" y="175660"/>
                  <a:pt x="522287" y="175660"/>
                </a:cubicBezTo>
                <a:cubicBezTo>
                  <a:pt x="522287" y="175660"/>
                  <a:pt x="522287" y="175660"/>
                  <a:pt x="522287" y="49271"/>
                </a:cubicBezTo>
                <a:cubicBezTo>
                  <a:pt x="549518" y="18566"/>
                  <a:pt x="587498" y="0"/>
                  <a:pt x="629060" y="0"/>
                </a:cubicBezTo>
                <a:close/>
                <a:moveTo>
                  <a:pt x="327005" y="0"/>
                </a:moveTo>
                <a:cubicBezTo>
                  <a:pt x="368416" y="0"/>
                  <a:pt x="406257" y="18566"/>
                  <a:pt x="433388" y="49271"/>
                </a:cubicBezTo>
                <a:cubicBezTo>
                  <a:pt x="433388" y="49271"/>
                  <a:pt x="433388" y="49271"/>
                  <a:pt x="433388" y="181373"/>
                </a:cubicBezTo>
                <a:cubicBezTo>
                  <a:pt x="433388" y="181373"/>
                  <a:pt x="433388" y="181373"/>
                  <a:pt x="361990" y="181373"/>
                </a:cubicBezTo>
                <a:cubicBezTo>
                  <a:pt x="361990" y="181373"/>
                  <a:pt x="361990" y="181373"/>
                  <a:pt x="361990" y="119249"/>
                </a:cubicBezTo>
                <a:cubicBezTo>
                  <a:pt x="370558" y="113536"/>
                  <a:pt x="376270" y="104254"/>
                  <a:pt x="376270" y="93543"/>
                </a:cubicBezTo>
                <a:cubicBezTo>
                  <a:pt x="376270" y="77119"/>
                  <a:pt x="363418" y="63552"/>
                  <a:pt x="346282" y="63552"/>
                </a:cubicBezTo>
                <a:cubicBezTo>
                  <a:pt x="329861" y="63552"/>
                  <a:pt x="316295" y="77119"/>
                  <a:pt x="316295" y="93543"/>
                </a:cubicBezTo>
                <a:cubicBezTo>
                  <a:pt x="316295" y="104254"/>
                  <a:pt x="322007" y="113536"/>
                  <a:pt x="330575" y="119249"/>
                </a:cubicBezTo>
                <a:cubicBezTo>
                  <a:pt x="330575" y="119249"/>
                  <a:pt x="330575" y="119249"/>
                  <a:pt x="330575" y="181373"/>
                </a:cubicBezTo>
                <a:cubicBezTo>
                  <a:pt x="330575" y="181373"/>
                  <a:pt x="330575" y="181373"/>
                  <a:pt x="265602" y="181373"/>
                </a:cubicBezTo>
                <a:cubicBezTo>
                  <a:pt x="257034" y="181373"/>
                  <a:pt x="249894" y="187799"/>
                  <a:pt x="249894" y="197082"/>
                </a:cubicBezTo>
                <a:cubicBezTo>
                  <a:pt x="249894" y="197082"/>
                  <a:pt x="249894" y="197082"/>
                  <a:pt x="249894" y="262776"/>
                </a:cubicBezTo>
                <a:cubicBezTo>
                  <a:pt x="241327" y="267774"/>
                  <a:pt x="235615" y="277771"/>
                  <a:pt x="235615" y="288482"/>
                </a:cubicBezTo>
                <a:cubicBezTo>
                  <a:pt x="235615" y="304906"/>
                  <a:pt x="249180" y="318473"/>
                  <a:pt x="265602" y="318473"/>
                </a:cubicBezTo>
                <a:cubicBezTo>
                  <a:pt x="282024" y="318473"/>
                  <a:pt x="295589" y="304906"/>
                  <a:pt x="295589" y="288482"/>
                </a:cubicBezTo>
                <a:cubicBezTo>
                  <a:pt x="295589" y="277771"/>
                  <a:pt x="289878" y="267774"/>
                  <a:pt x="281310" y="262776"/>
                </a:cubicBezTo>
                <a:cubicBezTo>
                  <a:pt x="281310" y="262776"/>
                  <a:pt x="281310" y="262776"/>
                  <a:pt x="281310" y="212791"/>
                </a:cubicBezTo>
                <a:cubicBezTo>
                  <a:pt x="281310" y="212791"/>
                  <a:pt x="281310" y="212791"/>
                  <a:pt x="343426" y="212791"/>
                </a:cubicBezTo>
                <a:cubicBezTo>
                  <a:pt x="344854" y="212791"/>
                  <a:pt x="345568" y="212791"/>
                  <a:pt x="346282" y="212791"/>
                </a:cubicBezTo>
                <a:cubicBezTo>
                  <a:pt x="346282" y="212791"/>
                  <a:pt x="346282" y="212791"/>
                  <a:pt x="385551" y="212791"/>
                </a:cubicBezTo>
                <a:cubicBezTo>
                  <a:pt x="386979" y="212791"/>
                  <a:pt x="387693" y="212791"/>
                  <a:pt x="388407" y="212791"/>
                </a:cubicBezTo>
                <a:cubicBezTo>
                  <a:pt x="388407" y="212791"/>
                  <a:pt x="388407" y="212791"/>
                  <a:pt x="433388" y="212791"/>
                </a:cubicBezTo>
                <a:cubicBezTo>
                  <a:pt x="433388" y="212791"/>
                  <a:pt x="433388" y="212791"/>
                  <a:pt x="433388" y="564825"/>
                </a:cubicBezTo>
                <a:cubicBezTo>
                  <a:pt x="433388" y="564825"/>
                  <a:pt x="433388" y="564825"/>
                  <a:pt x="243469" y="564825"/>
                </a:cubicBezTo>
                <a:cubicBezTo>
                  <a:pt x="234901" y="564825"/>
                  <a:pt x="227761" y="571252"/>
                  <a:pt x="227761" y="580535"/>
                </a:cubicBezTo>
                <a:cubicBezTo>
                  <a:pt x="227761" y="580535"/>
                  <a:pt x="227761" y="580535"/>
                  <a:pt x="227761" y="667650"/>
                </a:cubicBezTo>
                <a:cubicBezTo>
                  <a:pt x="227761" y="667650"/>
                  <a:pt x="227761" y="667650"/>
                  <a:pt x="108526" y="667650"/>
                </a:cubicBezTo>
                <a:cubicBezTo>
                  <a:pt x="103528" y="659082"/>
                  <a:pt x="94246" y="653369"/>
                  <a:pt x="83536" y="653369"/>
                </a:cubicBezTo>
                <a:cubicBezTo>
                  <a:pt x="67115" y="653369"/>
                  <a:pt x="53549" y="666222"/>
                  <a:pt x="53549" y="683360"/>
                </a:cubicBezTo>
                <a:cubicBezTo>
                  <a:pt x="53549" y="699783"/>
                  <a:pt x="67115" y="712637"/>
                  <a:pt x="83536" y="712637"/>
                </a:cubicBezTo>
                <a:cubicBezTo>
                  <a:pt x="94246" y="712637"/>
                  <a:pt x="103528" y="706924"/>
                  <a:pt x="108526" y="699069"/>
                </a:cubicBezTo>
                <a:cubicBezTo>
                  <a:pt x="108526" y="699069"/>
                  <a:pt x="108526" y="699069"/>
                  <a:pt x="243469" y="699069"/>
                </a:cubicBezTo>
                <a:cubicBezTo>
                  <a:pt x="252750" y="699069"/>
                  <a:pt x="259176" y="691929"/>
                  <a:pt x="259176" y="683360"/>
                </a:cubicBezTo>
                <a:cubicBezTo>
                  <a:pt x="259176" y="683360"/>
                  <a:pt x="259176" y="683360"/>
                  <a:pt x="259176" y="596244"/>
                </a:cubicBezTo>
                <a:cubicBezTo>
                  <a:pt x="259176" y="596244"/>
                  <a:pt x="259176" y="596244"/>
                  <a:pt x="433388" y="596244"/>
                </a:cubicBezTo>
                <a:cubicBezTo>
                  <a:pt x="433388" y="596244"/>
                  <a:pt x="433388" y="596244"/>
                  <a:pt x="433388" y="871159"/>
                </a:cubicBezTo>
                <a:cubicBezTo>
                  <a:pt x="433388" y="871159"/>
                  <a:pt x="433388" y="871159"/>
                  <a:pt x="344140" y="871159"/>
                </a:cubicBezTo>
                <a:cubicBezTo>
                  <a:pt x="335572" y="871159"/>
                  <a:pt x="328433" y="878300"/>
                  <a:pt x="328433" y="886868"/>
                </a:cubicBezTo>
                <a:cubicBezTo>
                  <a:pt x="328433" y="886868"/>
                  <a:pt x="328433" y="886868"/>
                  <a:pt x="328433" y="958989"/>
                </a:cubicBezTo>
                <a:cubicBezTo>
                  <a:pt x="319865" y="963987"/>
                  <a:pt x="314153" y="973270"/>
                  <a:pt x="314153" y="983981"/>
                </a:cubicBezTo>
                <a:cubicBezTo>
                  <a:pt x="314153" y="1000405"/>
                  <a:pt x="327719" y="1013972"/>
                  <a:pt x="344140" y="1013972"/>
                </a:cubicBezTo>
                <a:cubicBezTo>
                  <a:pt x="360562" y="1013972"/>
                  <a:pt x="374128" y="1000405"/>
                  <a:pt x="374128" y="983981"/>
                </a:cubicBezTo>
                <a:cubicBezTo>
                  <a:pt x="374128" y="973270"/>
                  <a:pt x="368416" y="963987"/>
                  <a:pt x="359848" y="958989"/>
                </a:cubicBezTo>
                <a:cubicBezTo>
                  <a:pt x="359848" y="958989"/>
                  <a:pt x="359848" y="958989"/>
                  <a:pt x="359848" y="902578"/>
                </a:cubicBezTo>
                <a:cubicBezTo>
                  <a:pt x="359848" y="902578"/>
                  <a:pt x="359848" y="902578"/>
                  <a:pt x="433388" y="902578"/>
                </a:cubicBezTo>
                <a:cubicBezTo>
                  <a:pt x="433388" y="902578"/>
                  <a:pt x="433388" y="902578"/>
                  <a:pt x="433388" y="1026825"/>
                </a:cubicBezTo>
                <a:cubicBezTo>
                  <a:pt x="433388" y="1063242"/>
                  <a:pt x="411969" y="1095375"/>
                  <a:pt x="372700" y="1095375"/>
                </a:cubicBezTo>
                <a:cubicBezTo>
                  <a:pt x="301301" y="1095375"/>
                  <a:pt x="211339" y="1023255"/>
                  <a:pt x="179210" y="947564"/>
                </a:cubicBezTo>
                <a:cubicBezTo>
                  <a:pt x="179210" y="946850"/>
                  <a:pt x="179210" y="946136"/>
                  <a:pt x="179210" y="945422"/>
                </a:cubicBezTo>
                <a:cubicBezTo>
                  <a:pt x="179210" y="945422"/>
                  <a:pt x="179210" y="945422"/>
                  <a:pt x="179210" y="805465"/>
                </a:cubicBezTo>
                <a:cubicBezTo>
                  <a:pt x="179210" y="805465"/>
                  <a:pt x="179210" y="805465"/>
                  <a:pt x="269172" y="805465"/>
                </a:cubicBezTo>
                <a:cubicBezTo>
                  <a:pt x="274170" y="814034"/>
                  <a:pt x="284166" y="819746"/>
                  <a:pt x="294875" y="819746"/>
                </a:cubicBezTo>
                <a:cubicBezTo>
                  <a:pt x="311297" y="819746"/>
                  <a:pt x="324863" y="806179"/>
                  <a:pt x="324863" y="789756"/>
                </a:cubicBezTo>
                <a:cubicBezTo>
                  <a:pt x="324863" y="773332"/>
                  <a:pt x="311297" y="759765"/>
                  <a:pt x="294875" y="759765"/>
                </a:cubicBezTo>
                <a:cubicBezTo>
                  <a:pt x="284166" y="759765"/>
                  <a:pt x="274170" y="765477"/>
                  <a:pt x="269172" y="774046"/>
                </a:cubicBezTo>
                <a:cubicBezTo>
                  <a:pt x="269172" y="774046"/>
                  <a:pt x="269172" y="774046"/>
                  <a:pt x="163502" y="774046"/>
                </a:cubicBezTo>
                <a:cubicBezTo>
                  <a:pt x="154935" y="774046"/>
                  <a:pt x="147795" y="781187"/>
                  <a:pt x="147795" y="789756"/>
                </a:cubicBezTo>
                <a:cubicBezTo>
                  <a:pt x="147795" y="789756"/>
                  <a:pt x="147795" y="789756"/>
                  <a:pt x="147795" y="892581"/>
                </a:cubicBezTo>
                <a:cubicBezTo>
                  <a:pt x="61403" y="856878"/>
                  <a:pt x="0" y="767620"/>
                  <a:pt x="0" y="662652"/>
                </a:cubicBezTo>
                <a:cubicBezTo>
                  <a:pt x="0" y="613382"/>
                  <a:pt x="13566" y="566967"/>
                  <a:pt x="37127" y="528408"/>
                </a:cubicBezTo>
                <a:cubicBezTo>
                  <a:pt x="37127" y="528408"/>
                  <a:pt x="37127" y="528408"/>
                  <a:pt x="99958" y="528408"/>
                </a:cubicBezTo>
                <a:cubicBezTo>
                  <a:pt x="104956" y="536977"/>
                  <a:pt x="114952" y="542689"/>
                  <a:pt x="125661" y="542689"/>
                </a:cubicBezTo>
                <a:cubicBezTo>
                  <a:pt x="142083" y="542689"/>
                  <a:pt x="155649" y="529122"/>
                  <a:pt x="155649" y="512698"/>
                </a:cubicBezTo>
                <a:cubicBezTo>
                  <a:pt x="155649" y="496275"/>
                  <a:pt x="142083" y="482708"/>
                  <a:pt x="125661" y="482708"/>
                </a:cubicBezTo>
                <a:cubicBezTo>
                  <a:pt x="114952" y="482708"/>
                  <a:pt x="104956" y="488420"/>
                  <a:pt x="99958" y="496989"/>
                </a:cubicBezTo>
                <a:cubicBezTo>
                  <a:pt x="99958" y="496989"/>
                  <a:pt x="99958" y="496989"/>
                  <a:pt x="37841" y="496989"/>
                </a:cubicBezTo>
                <a:cubicBezTo>
                  <a:pt x="17136" y="463428"/>
                  <a:pt x="4998" y="423440"/>
                  <a:pt x="4998" y="379882"/>
                </a:cubicBezTo>
                <a:cubicBezTo>
                  <a:pt x="4998" y="270631"/>
                  <a:pt x="81394" y="179944"/>
                  <a:pt x="180638" y="165663"/>
                </a:cubicBezTo>
                <a:cubicBezTo>
                  <a:pt x="180638" y="162807"/>
                  <a:pt x="179924" y="159237"/>
                  <a:pt x="179924" y="156380"/>
                </a:cubicBezTo>
                <a:cubicBezTo>
                  <a:pt x="179924" y="69978"/>
                  <a:pt x="245611" y="0"/>
                  <a:pt x="327005" y="0"/>
                </a:cubicBezTo>
                <a:close/>
              </a:path>
            </a:pathLst>
          </a:custGeom>
          <a:solidFill>
            <a:srgbClr val="2093A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230FA0F-545B-4F02-A8A1-E19B8210C892}"/>
              </a:ext>
            </a:extLst>
          </p:cNvPr>
          <p:cNvGrpSpPr>
            <a:grpSpLocks noChangeAspect="1"/>
          </p:cNvGrpSpPr>
          <p:nvPr/>
        </p:nvGrpSpPr>
        <p:grpSpPr>
          <a:xfrm>
            <a:off x="856787" y="5075846"/>
            <a:ext cx="1026417" cy="1026417"/>
            <a:chOff x="5867400" y="3200400"/>
            <a:chExt cx="457200" cy="457200"/>
          </a:xfrm>
        </p:grpSpPr>
        <p:sp>
          <p:nvSpPr>
            <p:cNvPr id="50" name="AutoShape 95">
              <a:extLst>
                <a:ext uri="{FF2B5EF4-FFF2-40B4-BE49-F238E27FC236}">
                  <a16:creationId xmlns:a16="http://schemas.microsoft.com/office/drawing/2014/main" id="{89B96875-1F90-4ACC-91B9-CA884334477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67400" y="32004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71767096-C114-437E-8BA4-1A69B394A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3227388"/>
              <a:ext cx="403225" cy="403225"/>
            </a:xfrm>
            <a:custGeom>
              <a:avLst/>
              <a:gdLst>
                <a:gd name="connsiteX0" fmla="*/ 179101 w 403225"/>
                <a:gd name="connsiteY0" fmla="*/ 196179 h 403225"/>
                <a:gd name="connsiteX1" fmla="*/ 176347 w 403225"/>
                <a:gd name="connsiteY1" fmla="*/ 197553 h 403225"/>
                <a:gd name="connsiteX2" fmla="*/ 146509 w 403225"/>
                <a:gd name="connsiteY2" fmla="*/ 324946 h 403225"/>
                <a:gd name="connsiteX3" fmla="*/ 150182 w 403225"/>
                <a:gd name="connsiteY3" fmla="*/ 326779 h 403225"/>
                <a:gd name="connsiteX4" fmla="*/ 221791 w 403225"/>
                <a:gd name="connsiteY4" fmla="*/ 216800 h 403225"/>
                <a:gd name="connsiteX5" fmla="*/ 220414 w 403225"/>
                <a:gd name="connsiteY5" fmla="*/ 213592 h 403225"/>
                <a:gd name="connsiteX6" fmla="*/ 219037 w 403225"/>
                <a:gd name="connsiteY6" fmla="*/ 213134 h 403225"/>
                <a:gd name="connsiteX7" fmla="*/ 216742 w 403225"/>
                <a:gd name="connsiteY7" fmla="*/ 213592 h 403225"/>
                <a:gd name="connsiteX8" fmla="*/ 193790 w 403225"/>
                <a:gd name="connsiteY8" fmla="*/ 219091 h 403225"/>
                <a:gd name="connsiteX9" fmla="*/ 181855 w 403225"/>
                <a:gd name="connsiteY9" fmla="*/ 198928 h 403225"/>
                <a:gd name="connsiteX10" fmla="*/ 180478 w 403225"/>
                <a:gd name="connsiteY10" fmla="*/ 196637 h 403225"/>
                <a:gd name="connsiteX11" fmla="*/ 179101 w 403225"/>
                <a:gd name="connsiteY11" fmla="*/ 196179 h 403225"/>
                <a:gd name="connsiteX12" fmla="*/ 254631 w 403225"/>
                <a:gd name="connsiteY12" fmla="*/ 76446 h 403225"/>
                <a:gd name="connsiteX13" fmla="*/ 183021 w 403225"/>
                <a:gd name="connsiteY13" fmla="*/ 184161 h 403225"/>
                <a:gd name="connsiteX14" fmla="*/ 183939 w 403225"/>
                <a:gd name="connsiteY14" fmla="*/ 186911 h 403225"/>
                <a:gd name="connsiteX15" fmla="*/ 185776 w 403225"/>
                <a:gd name="connsiteY15" fmla="*/ 187369 h 403225"/>
                <a:gd name="connsiteX16" fmla="*/ 188071 w 403225"/>
                <a:gd name="connsiteY16" fmla="*/ 187369 h 403225"/>
                <a:gd name="connsiteX17" fmla="*/ 211022 w 403225"/>
                <a:gd name="connsiteY17" fmla="*/ 181869 h 403225"/>
                <a:gd name="connsiteX18" fmla="*/ 222957 w 403225"/>
                <a:gd name="connsiteY18" fmla="*/ 202037 h 403225"/>
                <a:gd name="connsiteX19" fmla="*/ 223876 w 403225"/>
                <a:gd name="connsiteY19" fmla="*/ 203870 h 403225"/>
                <a:gd name="connsiteX20" fmla="*/ 225712 w 403225"/>
                <a:gd name="connsiteY20" fmla="*/ 204787 h 403225"/>
                <a:gd name="connsiteX21" fmla="*/ 228466 w 403225"/>
                <a:gd name="connsiteY21" fmla="*/ 202954 h 403225"/>
                <a:gd name="connsiteX22" fmla="*/ 258303 w 403225"/>
                <a:gd name="connsiteY22" fmla="*/ 77821 h 403225"/>
                <a:gd name="connsiteX23" fmla="*/ 254631 w 403225"/>
                <a:gd name="connsiteY23" fmla="*/ 76446 h 403225"/>
                <a:gd name="connsiteX24" fmla="*/ 202407 w 403225"/>
                <a:gd name="connsiteY24" fmla="*/ 39687 h 403225"/>
                <a:gd name="connsiteX25" fmla="*/ 316389 w 403225"/>
                <a:gd name="connsiteY25" fmla="*/ 87393 h 403225"/>
                <a:gd name="connsiteX26" fmla="*/ 363538 w 403225"/>
                <a:gd name="connsiteY26" fmla="*/ 201612 h 403225"/>
                <a:gd name="connsiteX27" fmla="*/ 316389 w 403225"/>
                <a:gd name="connsiteY27" fmla="*/ 315831 h 403225"/>
                <a:gd name="connsiteX28" fmla="*/ 202407 w 403225"/>
                <a:gd name="connsiteY28" fmla="*/ 363537 h 403225"/>
                <a:gd name="connsiteX29" fmla="*/ 88425 w 403225"/>
                <a:gd name="connsiteY29" fmla="*/ 315831 h 403225"/>
                <a:gd name="connsiteX30" fmla="*/ 41275 w 403225"/>
                <a:gd name="connsiteY30" fmla="*/ 201612 h 403225"/>
                <a:gd name="connsiteX31" fmla="*/ 88425 w 403225"/>
                <a:gd name="connsiteY31" fmla="*/ 87393 h 403225"/>
                <a:gd name="connsiteX32" fmla="*/ 202407 w 403225"/>
                <a:gd name="connsiteY32" fmla="*/ 39687 h 403225"/>
                <a:gd name="connsiteX33" fmla="*/ 201612 w 403225"/>
                <a:gd name="connsiteY33" fmla="*/ 20637 h 403225"/>
                <a:gd name="connsiteX34" fmla="*/ 73650 w 403225"/>
                <a:gd name="connsiteY34" fmla="*/ 74206 h 403225"/>
                <a:gd name="connsiteX35" fmla="*/ 20637 w 403225"/>
                <a:gd name="connsiteY35" fmla="*/ 202406 h 403225"/>
                <a:gd name="connsiteX36" fmla="*/ 73650 w 403225"/>
                <a:gd name="connsiteY36" fmla="*/ 330606 h 403225"/>
                <a:gd name="connsiteX37" fmla="*/ 201612 w 403225"/>
                <a:gd name="connsiteY37" fmla="*/ 384175 h 403225"/>
                <a:gd name="connsiteX38" fmla="*/ 329574 w 403225"/>
                <a:gd name="connsiteY38" fmla="*/ 330606 h 403225"/>
                <a:gd name="connsiteX39" fmla="*/ 382587 w 403225"/>
                <a:gd name="connsiteY39" fmla="*/ 202406 h 403225"/>
                <a:gd name="connsiteX40" fmla="*/ 329574 w 403225"/>
                <a:gd name="connsiteY40" fmla="*/ 74206 h 403225"/>
                <a:gd name="connsiteX41" fmla="*/ 201612 w 403225"/>
                <a:gd name="connsiteY41" fmla="*/ 20637 h 403225"/>
                <a:gd name="connsiteX42" fmla="*/ 201613 w 403225"/>
                <a:gd name="connsiteY42" fmla="*/ 0 h 403225"/>
                <a:gd name="connsiteX43" fmla="*/ 344116 w 403225"/>
                <a:gd name="connsiteY43" fmla="*/ 59432 h 403225"/>
                <a:gd name="connsiteX44" fmla="*/ 403225 w 403225"/>
                <a:gd name="connsiteY44" fmla="*/ 201613 h 403225"/>
                <a:gd name="connsiteX45" fmla="*/ 344116 w 403225"/>
                <a:gd name="connsiteY45" fmla="*/ 343793 h 403225"/>
                <a:gd name="connsiteX46" fmla="*/ 201613 w 403225"/>
                <a:gd name="connsiteY46" fmla="*/ 403225 h 403225"/>
                <a:gd name="connsiteX47" fmla="*/ 59109 w 403225"/>
                <a:gd name="connsiteY47" fmla="*/ 343793 h 403225"/>
                <a:gd name="connsiteX48" fmla="*/ 0 w 403225"/>
                <a:gd name="connsiteY48" fmla="*/ 201613 h 403225"/>
                <a:gd name="connsiteX49" fmla="*/ 59109 w 403225"/>
                <a:gd name="connsiteY49" fmla="*/ 59432 h 403225"/>
                <a:gd name="connsiteX50" fmla="*/ 201613 w 403225"/>
                <a:gd name="connsiteY50" fmla="*/ 0 h 40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403225" h="403225">
                  <a:moveTo>
                    <a:pt x="179101" y="196179"/>
                  </a:moveTo>
                  <a:cubicBezTo>
                    <a:pt x="177724" y="195262"/>
                    <a:pt x="176347" y="196179"/>
                    <a:pt x="176347" y="197553"/>
                  </a:cubicBezTo>
                  <a:cubicBezTo>
                    <a:pt x="146509" y="324946"/>
                    <a:pt x="146509" y="324946"/>
                    <a:pt x="146509" y="324946"/>
                  </a:cubicBezTo>
                  <a:cubicBezTo>
                    <a:pt x="146050" y="327237"/>
                    <a:pt x="148804" y="328612"/>
                    <a:pt x="150182" y="326779"/>
                  </a:cubicBezTo>
                  <a:cubicBezTo>
                    <a:pt x="221791" y="216800"/>
                    <a:pt x="221791" y="216800"/>
                    <a:pt x="221791" y="216800"/>
                  </a:cubicBezTo>
                  <a:cubicBezTo>
                    <a:pt x="222250" y="215883"/>
                    <a:pt x="221791" y="214509"/>
                    <a:pt x="220414" y="213592"/>
                  </a:cubicBezTo>
                  <a:cubicBezTo>
                    <a:pt x="219037" y="213134"/>
                    <a:pt x="219037" y="213134"/>
                    <a:pt x="219037" y="213134"/>
                  </a:cubicBezTo>
                  <a:cubicBezTo>
                    <a:pt x="218119" y="212676"/>
                    <a:pt x="217201" y="213134"/>
                    <a:pt x="216742" y="213592"/>
                  </a:cubicBezTo>
                  <a:cubicBezTo>
                    <a:pt x="211233" y="220007"/>
                    <a:pt x="202512" y="222299"/>
                    <a:pt x="193790" y="219091"/>
                  </a:cubicBezTo>
                  <a:cubicBezTo>
                    <a:pt x="185527" y="215425"/>
                    <a:pt x="181396" y="207177"/>
                    <a:pt x="181855" y="198928"/>
                  </a:cubicBezTo>
                  <a:cubicBezTo>
                    <a:pt x="181855" y="198012"/>
                    <a:pt x="181396" y="197095"/>
                    <a:pt x="180478" y="196637"/>
                  </a:cubicBezTo>
                  <a:cubicBezTo>
                    <a:pt x="179101" y="196179"/>
                    <a:pt x="179101" y="196179"/>
                    <a:pt x="179101" y="196179"/>
                  </a:cubicBezTo>
                  <a:close/>
                  <a:moveTo>
                    <a:pt x="254631" y="76446"/>
                  </a:moveTo>
                  <a:cubicBezTo>
                    <a:pt x="183021" y="184161"/>
                    <a:pt x="183021" y="184161"/>
                    <a:pt x="183021" y="184161"/>
                  </a:cubicBezTo>
                  <a:cubicBezTo>
                    <a:pt x="182562" y="185078"/>
                    <a:pt x="183021" y="186453"/>
                    <a:pt x="183939" y="186911"/>
                  </a:cubicBezTo>
                  <a:cubicBezTo>
                    <a:pt x="185776" y="187369"/>
                    <a:pt x="185776" y="187369"/>
                    <a:pt x="185776" y="187369"/>
                  </a:cubicBezTo>
                  <a:cubicBezTo>
                    <a:pt x="186694" y="187828"/>
                    <a:pt x="187153" y="187828"/>
                    <a:pt x="188071" y="187369"/>
                  </a:cubicBezTo>
                  <a:cubicBezTo>
                    <a:pt x="193579" y="180952"/>
                    <a:pt x="202760" y="178660"/>
                    <a:pt x="211022" y="181869"/>
                  </a:cubicBezTo>
                  <a:cubicBezTo>
                    <a:pt x="218826" y="185536"/>
                    <a:pt x="223876" y="193328"/>
                    <a:pt x="222957" y="202037"/>
                  </a:cubicBezTo>
                  <a:cubicBezTo>
                    <a:pt x="222498" y="202495"/>
                    <a:pt x="223416" y="203412"/>
                    <a:pt x="223876" y="203870"/>
                  </a:cubicBezTo>
                  <a:cubicBezTo>
                    <a:pt x="225712" y="204787"/>
                    <a:pt x="225712" y="204787"/>
                    <a:pt x="225712" y="204787"/>
                  </a:cubicBezTo>
                  <a:cubicBezTo>
                    <a:pt x="226630" y="204787"/>
                    <a:pt x="228007" y="204329"/>
                    <a:pt x="228466" y="202954"/>
                  </a:cubicBezTo>
                  <a:cubicBezTo>
                    <a:pt x="258303" y="77821"/>
                    <a:pt x="258303" y="77821"/>
                    <a:pt x="258303" y="77821"/>
                  </a:cubicBezTo>
                  <a:cubicBezTo>
                    <a:pt x="258762" y="75987"/>
                    <a:pt x="256008" y="74612"/>
                    <a:pt x="254631" y="76446"/>
                  </a:cubicBezTo>
                  <a:close/>
                  <a:moveTo>
                    <a:pt x="202407" y="39687"/>
                  </a:moveTo>
                  <a:cubicBezTo>
                    <a:pt x="245436" y="39687"/>
                    <a:pt x="285719" y="56659"/>
                    <a:pt x="316389" y="87393"/>
                  </a:cubicBezTo>
                  <a:cubicBezTo>
                    <a:pt x="346601" y="117668"/>
                    <a:pt x="363538" y="158493"/>
                    <a:pt x="363538" y="201612"/>
                  </a:cubicBezTo>
                  <a:cubicBezTo>
                    <a:pt x="363538" y="244731"/>
                    <a:pt x="346601" y="285556"/>
                    <a:pt x="316389" y="315831"/>
                  </a:cubicBezTo>
                  <a:cubicBezTo>
                    <a:pt x="286177" y="346565"/>
                    <a:pt x="245436" y="363537"/>
                    <a:pt x="202407" y="363537"/>
                  </a:cubicBezTo>
                  <a:cubicBezTo>
                    <a:pt x="159377" y="363537"/>
                    <a:pt x="119094" y="346565"/>
                    <a:pt x="88425" y="315831"/>
                  </a:cubicBezTo>
                  <a:cubicBezTo>
                    <a:pt x="58212" y="285556"/>
                    <a:pt x="41275" y="244731"/>
                    <a:pt x="41275" y="201612"/>
                  </a:cubicBezTo>
                  <a:cubicBezTo>
                    <a:pt x="41275" y="158493"/>
                    <a:pt x="58212" y="117668"/>
                    <a:pt x="88425" y="87393"/>
                  </a:cubicBezTo>
                  <a:cubicBezTo>
                    <a:pt x="118637" y="56659"/>
                    <a:pt x="159377" y="39687"/>
                    <a:pt x="202407" y="39687"/>
                  </a:cubicBezTo>
                  <a:close/>
                  <a:moveTo>
                    <a:pt x="201612" y="20637"/>
                  </a:moveTo>
                  <a:cubicBezTo>
                    <a:pt x="153169" y="20637"/>
                    <a:pt x="107926" y="39867"/>
                    <a:pt x="73650" y="74206"/>
                  </a:cubicBezTo>
                  <a:cubicBezTo>
                    <a:pt x="39375" y="108088"/>
                    <a:pt x="20637" y="153873"/>
                    <a:pt x="20637" y="202406"/>
                  </a:cubicBezTo>
                  <a:cubicBezTo>
                    <a:pt x="20637" y="250939"/>
                    <a:pt x="39375" y="296725"/>
                    <a:pt x="73650" y="330606"/>
                  </a:cubicBezTo>
                  <a:cubicBezTo>
                    <a:pt x="107926" y="364945"/>
                    <a:pt x="153169" y="384175"/>
                    <a:pt x="201612" y="384175"/>
                  </a:cubicBezTo>
                  <a:cubicBezTo>
                    <a:pt x="250055" y="384175"/>
                    <a:pt x="295299" y="364945"/>
                    <a:pt x="329574" y="330606"/>
                  </a:cubicBezTo>
                  <a:cubicBezTo>
                    <a:pt x="363850" y="296725"/>
                    <a:pt x="382587" y="250939"/>
                    <a:pt x="382587" y="202406"/>
                  </a:cubicBezTo>
                  <a:cubicBezTo>
                    <a:pt x="382587" y="153873"/>
                    <a:pt x="363850" y="108088"/>
                    <a:pt x="329574" y="74206"/>
                  </a:cubicBezTo>
                  <a:cubicBezTo>
                    <a:pt x="295299" y="39867"/>
                    <a:pt x="250055" y="20637"/>
                    <a:pt x="201612" y="20637"/>
                  </a:cubicBezTo>
                  <a:close/>
                  <a:moveTo>
                    <a:pt x="201613" y="0"/>
                  </a:moveTo>
                  <a:cubicBezTo>
                    <a:pt x="255223" y="0"/>
                    <a:pt x="306085" y="21030"/>
                    <a:pt x="344116" y="59432"/>
                  </a:cubicBezTo>
                  <a:cubicBezTo>
                    <a:pt x="382148" y="97378"/>
                    <a:pt x="403225" y="147666"/>
                    <a:pt x="403225" y="201613"/>
                  </a:cubicBezTo>
                  <a:cubicBezTo>
                    <a:pt x="403225" y="255559"/>
                    <a:pt x="382148" y="305848"/>
                    <a:pt x="344116" y="343793"/>
                  </a:cubicBezTo>
                  <a:cubicBezTo>
                    <a:pt x="306085" y="382195"/>
                    <a:pt x="255223" y="403225"/>
                    <a:pt x="201613" y="403225"/>
                  </a:cubicBezTo>
                  <a:cubicBezTo>
                    <a:pt x="148002" y="403225"/>
                    <a:pt x="97141" y="382195"/>
                    <a:pt x="59109" y="343793"/>
                  </a:cubicBezTo>
                  <a:cubicBezTo>
                    <a:pt x="21078" y="305848"/>
                    <a:pt x="0" y="255559"/>
                    <a:pt x="0" y="201613"/>
                  </a:cubicBezTo>
                  <a:cubicBezTo>
                    <a:pt x="0" y="147666"/>
                    <a:pt x="21078" y="97378"/>
                    <a:pt x="59109" y="59432"/>
                  </a:cubicBezTo>
                  <a:cubicBezTo>
                    <a:pt x="97141" y="21030"/>
                    <a:pt x="148002" y="0"/>
                    <a:pt x="20161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67A6C0C-90DE-4718-9448-2AEFDF980AF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02317" y="3567596"/>
            <a:ext cx="1139786" cy="1139786"/>
            <a:chOff x="2652" y="972"/>
            <a:chExt cx="2376" cy="2376"/>
          </a:xfrm>
        </p:grpSpPr>
        <p:sp>
          <p:nvSpPr>
            <p:cNvPr id="53" name="AutoShape 4">
              <a:extLst>
                <a:ext uri="{FF2B5EF4-FFF2-40B4-BE49-F238E27FC236}">
                  <a16:creationId xmlns:a16="http://schemas.microsoft.com/office/drawing/2014/main" id="{7D4DC70D-FAC7-4ACC-9B03-61257557FA3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652" y="972"/>
              <a:ext cx="2376" cy="2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7">
              <a:extLst>
                <a:ext uri="{FF2B5EF4-FFF2-40B4-BE49-F238E27FC236}">
                  <a16:creationId xmlns:a16="http://schemas.microsoft.com/office/drawing/2014/main" id="{4B20473A-FECA-4B88-B314-489E0A2BB7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33" y="1255"/>
              <a:ext cx="1817" cy="1812"/>
            </a:xfrm>
            <a:custGeom>
              <a:avLst/>
              <a:gdLst>
                <a:gd name="T0" fmla="*/ 707 w 764"/>
                <a:gd name="T1" fmla="*/ 434 h 762"/>
                <a:gd name="T2" fmla="*/ 704 w 764"/>
                <a:gd name="T3" fmla="*/ 434 h 762"/>
                <a:gd name="T4" fmla="*/ 686 w 764"/>
                <a:gd name="T5" fmla="*/ 448 h 762"/>
                <a:gd name="T6" fmla="*/ 419 w 764"/>
                <a:gd name="T7" fmla="*/ 681 h 762"/>
                <a:gd name="T8" fmla="*/ 419 w 764"/>
                <a:gd name="T9" fmla="*/ 656 h 762"/>
                <a:gd name="T10" fmla="*/ 394 w 764"/>
                <a:gd name="T11" fmla="*/ 656 h 762"/>
                <a:gd name="T12" fmla="*/ 350 w 764"/>
                <a:gd name="T13" fmla="*/ 706 h 762"/>
                <a:gd name="T14" fmla="*/ 393 w 764"/>
                <a:gd name="T15" fmla="*/ 757 h 762"/>
                <a:gd name="T16" fmla="*/ 418 w 764"/>
                <a:gd name="T17" fmla="*/ 757 h 762"/>
                <a:gd name="T18" fmla="*/ 419 w 764"/>
                <a:gd name="T19" fmla="*/ 732 h 762"/>
                <a:gd name="T20" fmla="*/ 410 w 764"/>
                <a:gd name="T21" fmla="*/ 723 h 762"/>
                <a:gd name="T22" fmla="*/ 720 w 764"/>
                <a:gd name="T23" fmla="*/ 455 h 762"/>
                <a:gd name="T24" fmla="*/ 707 w 764"/>
                <a:gd name="T25" fmla="*/ 434 h 762"/>
                <a:gd name="T26" fmla="*/ 58 w 764"/>
                <a:gd name="T27" fmla="*/ 328 h 762"/>
                <a:gd name="T28" fmla="*/ 78 w 764"/>
                <a:gd name="T29" fmla="*/ 315 h 762"/>
                <a:gd name="T30" fmla="*/ 78 w 764"/>
                <a:gd name="T31" fmla="*/ 314 h 762"/>
                <a:gd name="T32" fmla="*/ 345 w 764"/>
                <a:gd name="T33" fmla="*/ 81 h 762"/>
                <a:gd name="T34" fmla="*/ 345 w 764"/>
                <a:gd name="T35" fmla="*/ 106 h 762"/>
                <a:gd name="T36" fmla="*/ 370 w 764"/>
                <a:gd name="T37" fmla="*/ 106 h 762"/>
                <a:gd name="T38" fmla="*/ 414 w 764"/>
                <a:gd name="T39" fmla="*/ 56 h 762"/>
                <a:gd name="T40" fmla="*/ 371 w 764"/>
                <a:gd name="T41" fmla="*/ 5 h 762"/>
                <a:gd name="T42" fmla="*/ 359 w 764"/>
                <a:gd name="T43" fmla="*/ 0 h 762"/>
                <a:gd name="T44" fmla="*/ 346 w 764"/>
                <a:gd name="T45" fmla="*/ 5 h 762"/>
                <a:gd name="T46" fmla="*/ 345 w 764"/>
                <a:gd name="T47" fmla="*/ 30 h 762"/>
                <a:gd name="T48" fmla="*/ 354 w 764"/>
                <a:gd name="T49" fmla="*/ 39 h 762"/>
                <a:gd name="T50" fmla="*/ 44 w 764"/>
                <a:gd name="T51" fmla="*/ 307 h 762"/>
                <a:gd name="T52" fmla="*/ 57 w 764"/>
                <a:gd name="T53" fmla="*/ 328 h 762"/>
                <a:gd name="T54" fmla="*/ 745 w 764"/>
                <a:gd name="T55" fmla="*/ 337 h 762"/>
                <a:gd name="T56" fmla="*/ 732 w 764"/>
                <a:gd name="T57" fmla="*/ 342 h 762"/>
                <a:gd name="T58" fmla="*/ 648 w 764"/>
                <a:gd name="T59" fmla="*/ 161 h 762"/>
                <a:gd name="T60" fmla="*/ 452 w 764"/>
                <a:gd name="T61" fmla="*/ 42 h 762"/>
                <a:gd name="T62" fmla="*/ 435 w 764"/>
                <a:gd name="T63" fmla="*/ 55 h 762"/>
                <a:gd name="T64" fmla="*/ 448 w 764"/>
                <a:gd name="T65" fmla="*/ 77 h 762"/>
                <a:gd name="T66" fmla="*/ 688 w 764"/>
                <a:gd name="T67" fmla="*/ 348 h 762"/>
                <a:gd name="T68" fmla="*/ 669 w 764"/>
                <a:gd name="T69" fmla="*/ 336 h 762"/>
                <a:gd name="T70" fmla="*/ 657 w 764"/>
                <a:gd name="T71" fmla="*/ 367 h 762"/>
                <a:gd name="T72" fmla="*/ 694 w 764"/>
                <a:gd name="T73" fmla="*/ 406 h 762"/>
                <a:gd name="T74" fmla="*/ 719 w 764"/>
                <a:gd name="T75" fmla="*/ 405 h 762"/>
                <a:gd name="T76" fmla="*/ 758 w 764"/>
                <a:gd name="T77" fmla="*/ 368 h 762"/>
                <a:gd name="T78" fmla="*/ 315 w 764"/>
                <a:gd name="T79" fmla="*/ 680 h 762"/>
                <a:gd name="T80" fmla="*/ 82 w 764"/>
                <a:gd name="T81" fmla="*/ 415 h 762"/>
                <a:gd name="T82" fmla="*/ 107 w 764"/>
                <a:gd name="T83" fmla="*/ 416 h 762"/>
                <a:gd name="T84" fmla="*/ 107 w 764"/>
                <a:gd name="T85" fmla="*/ 415 h 762"/>
                <a:gd name="T86" fmla="*/ 70 w 764"/>
                <a:gd name="T87" fmla="*/ 352 h 762"/>
                <a:gd name="T88" fmla="*/ 45 w 764"/>
                <a:gd name="T89" fmla="*/ 352 h 762"/>
                <a:gd name="T90" fmla="*/ 6 w 764"/>
                <a:gd name="T91" fmla="*/ 389 h 762"/>
                <a:gd name="T92" fmla="*/ 19 w 764"/>
                <a:gd name="T93" fmla="*/ 419 h 762"/>
                <a:gd name="T94" fmla="*/ 32 w 764"/>
                <a:gd name="T95" fmla="*/ 415 h 762"/>
                <a:gd name="T96" fmla="*/ 116 w 764"/>
                <a:gd name="T97" fmla="*/ 596 h 762"/>
                <a:gd name="T98" fmla="*/ 311 w 764"/>
                <a:gd name="T99" fmla="*/ 715 h 762"/>
                <a:gd name="T100" fmla="*/ 329 w 764"/>
                <a:gd name="T101" fmla="*/ 701 h 762"/>
                <a:gd name="T102" fmla="*/ 186 w 764"/>
                <a:gd name="T103" fmla="*/ 378 h 762"/>
                <a:gd name="T104" fmla="*/ 578 w 764"/>
                <a:gd name="T105" fmla="*/ 378 h 762"/>
                <a:gd name="T106" fmla="*/ 186 w 764"/>
                <a:gd name="T107" fmla="*/ 378 h 762"/>
                <a:gd name="T108" fmla="*/ 513 w 764"/>
                <a:gd name="T109" fmla="*/ 291 h 762"/>
                <a:gd name="T110" fmla="*/ 514 w 764"/>
                <a:gd name="T111" fmla="*/ 291 h 762"/>
                <a:gd name="T112" fmla="*/ 378 w 764"/>
                <a:gd name="T113" fmla="*/ 457 h 762"/>
                <a:gd name="T114" fmla="*/ 353 w 764"/>
                <a:gd name="T115" fmla="*/ 458 h 762"/>
                <a:gd name="T116" fmla="*/ 274 w 764"/>
                <a:gd name="T117" fmla="*/ 361 h 762"/>
                <a:gd name="T118" fmla="*/ 300 w 764"/>
                <a:gd name="T119" fmla="*/ 360 h 762"/>
                <a:gd name="T120" fmla="*/ 488 w 764"/>
                <a:gd name="T121" fmla="*/ 29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64" h="762">
                  <a:moveTo>
                    <a:pt x="707" y="434"/>
                  </a:moveTo>
                  <a:cubicBezTo>
                    <a:pt x="707" y="434"/>
                    <a:pt x="707" y="434"/>
                    <a:pt x="707" y="434"/>
                  </a:cubicBezTo>
                  <a:cubicBezTo>
                    <a:pt x="707" y="434"/>
                    <a:pt x="707" y="434"/>
                    <a:pt x="707" y="434"/>
                  </a:cubicBezTo>
                  <a:cubicBezTo>
                    <a:pt x="706" y="434"/>
                    <a:pt x="705" y="434"/>
                    <a:pt x="704" y="434"/>
                  </a:cubicBezTo>
                  <a:cubicBezTo>
                    <a:pt x="695" y="434"/>
                    <a:pt x="688" y="439"/>
                    <a:pt x="686" y="447"/>
                  </a:cubicBezTo>
                  <a:cubicBezTo>
                    <a:pt x="686" y="448"/>
                    <a:pt x="686" y="448"/>
                    <a:pt x="686" y="448"/>
                  </a:cubicBezTo>
                  <a:cubicBezTo>
                    <a:pt x="657" y="576"/>
                    <a:pt x="544" y="674"/>
                    <a:pt x="413" y="687"/>
                  </a:cubicBezTo>
                  <a:cubicBezTo>
                    <a:pt x="419" y="681"/>
                    <a:pt x="419" y="681"/>
                    <a:pt x="419" y="681"/>
                  </a:cubicBezTo>
                  <a:cubicBezTo>
                    <a:pt x="422" y="678"/>
                    <a:pt x="424" y="673"/>
                    <a:pt x="424" y="669"/>
                  </a:cubicBezTo>
                  <a:cubicBezTo>
                    <a:pt x="424" y="664"/>
                    <a:pt x="422" y="659"/>
                    <a:pt x="419" y="656"/>
                  </a:cubicBezTo>
                  <a:cubicBezTo>
                    <a:pt x="416" y="653"/>
                    <a:pt x="411" y="651"/>
                    <a:pt x="406" y="651"/>
                  </a:cubicBezTo>
                  <a:cubicBezTo>
                    <a:pt x="402" y="651"/>
                    <a:pt x="397" y="653"/>
                    <a:pt x="394" y="656"/>
                  </a:cubicBezTo>
                  <a:cubicBezTo>
                    <a:pt x="355" y="693"/>
                    <a:pt x="355" y="693"/>
                    <a:pt x="355" y="693"/>
                  </a:cubicBezTo>
                  <a:cubicBezTo>
                    <a:pt x="352" y="696"/>
                    <a:pt x="350" y="701"/>
                    <a:pt x="350" y="706"/>
                  </a:cubicBezTo>
                  <a:cubicBezTo>
                    <a:pt x="350" y="711"/>
                    <a:pt x="352" y="715"/>
                    <a:pt x="355" y="718"/>
                  </a:cubicBezTo>
                  <a:cubicBezTo>
                    <a:pt x="393" y="757"/>
                    <a:pt x="393" y="757"/>
                    <a:pt x="393" y="757"/>
                  </a:cubicBezTo>
                  <a:cubicBezTo>
                    <a:pt x="396" y="760"/>
                    <a:pt x="400" y="762"/>
                    <a:pt x="405" y="762"/>
                  </a:cubicBezTo>
                  <a:cubicBezTo>
                    <a:pt x="410" y="762"/>
                    <a:pt x="414" y="760"/>
                    <a:pt x="418" y="757"/>
                  </a:cubicBezTo>
                  <a:cubicBezTo>
                    <a:pt x="421" y="754"/>
                    <a:pt x="423" y="750"/>
                    <a:pt x="423" y="745"/>
                  </a:cubicBezTo>
                  <a:cubicBezTo>
                    <a:pt x="423" y="740"/>
                    <a:pt x="422" y="736"/>
                    <a:pt x="419" y="732"/>
                  </a:cubicBezTo>
                  <a:cubicBezTo>
                    <a:pt x="418" y="732"/>
                    <a:pt x="418" y="732"/>
                    <a:pt x="418" y="732"/>
                  </a:cubicBezTo>
                  <a:cubicBezTo>
                    <a:pt x="410" y="723"/>
                    <a:pt x="410" y="723"/>
                    <a:pt x="410" y="723"/>
                  </a:cubicBezTo>
                  <a:cubicBezTo>
                    <a:pt x="480" y="718"/>
                    <a:pt x="547" y="691"/>
                    <a:pt x="601" y="647"/>
                  </a:cubicBezTo>
                  <a:cubicBezTo>
                    <a:pt x="662" y="598"/>
                    <a:pt x="704" y="530"/>
                    <a:pt x="720" y="455"/>
                  </a:cubicBezTo>
                  <a:cubicBezTo>
                    <a:pt x="722" y="451"/>
                    <a:pt x="721" y="446"/>
                    <a:pt x="719" y="442"/>
                  </a:cubicBezTo>
                  <a:cubicBezTo>
                    <a:pt x="716" y="438"/>
                    <a:pt x="712" y="435"/>
                    <a:pt x="707" y="434"/>
                  </a:cubicBezTo>
                  <a:close/>
                  <a:moveTo>
                    <a:pt x="57" y="328"/>
                  </a:moveTo>
                  <a:cubicBezTo>
                    <a:pt x="58" y="328"/>
                    <a:pt x="58" y="328"/>
                    <a:pt x="58" y="328"/>
                  </a:cubicBezTo>
                  <a:cubicBezTo>
                    <a:pt x="61" y="328"/>
                    <a:pt x="61" y="328"/>
                    <a:pt x="61" y="328"/>
                  </a:cubicBezTo>
                  <a:cubicBezTo>
                    <a:pt x="69" y="328"/>
                    <a:pt x="76" y="323"/>
                    <a:pt x="78" y="315"/>
                  </a:cubicBezTo>
                  <a:cubicBezTo>
                    <a:pt x="78" y="315"/>
                    <a:pt x="78" y="315"/>
                    <a:pt x="78" y="315"/>
                  </a:cubicBezTo>
                  <a:cubicBezTo>
                    <a:pt x="78" y="314"/>
                    <a:pt x="78" y="314"/>
                    <a:pt x="78" y="314"/>
                  </a:cubicBezTo>
                  <a:cubicBezTo>
                    <a:pt x="107" y="186"/>
                    <a:pt x="220" y="88"/>
                    <a:pt x="351" y="75"/>
                  </a:cubicBezTo>
                  <a:cubicBezTo>
                    <a:pt x="345" y="81"/>
                    <a:pt x="345" y="81"/>
                    <a:pt x="345" y="81"/>
                  </a:cubicBezTo>
                  <a:cubicBezTo>
                    <a:pt x="342" y="84"/>
                    <a:pt x="340" y="89"/>
                    <a:pt x="340" y="93"/>
                  </a:cubicBezTo>
                  <a:cubicBezTo>
                    <a:pt x="340" y="98"/>
                    <a:pt x="342" y="103"/>
                    <a:pt x="345" y="106"/>
                  </a:cubicBezTo>
                  <a:cubicBezTo>
                    <a:pt x="348" y="109"/>
                    <a:pt x="353" y="111"/>
                    <a:pt x="358" y="111"/>
                  </a:cubicBezTo>
                  <a:cubicBezTo>
                    <a:pt x="362" y="111"/>
                    <a:pt x="367" y="109"/>
                    <a:pt x="370" y="106"/>
                  </a:cubicBezTo>
                  <a:cubicBezTo>
                    <a:pt x="409" y="69"/>
                    <a:pt x="409" y="69"/>
                    <a:pt x="409" y="69"/>
                  </a:cubicBezTo>
                  <a:cubicBezTo>
                    <a:pt x="412" y="66"/>
                    <a:pt x="414" y="61"/>
                    <a:pt x="414" y="56"/>
                  </a:cubicBezTo>
                  <a:cubicBezTo>
                    <a:pt x="414" y="51"/>
                    <a:pt x="412" y="47"/>
                    <a:pt x="409" y="44"/>
                  </a:cubicBezTo>
                  <a:cubicBezTo>
                    <a:pt x="371" y="5"/>
                    <a:pt x="371" y="5"/>
                    <a:pt x="371" y="5"/>
                  </a:cubicBezTo>
                  <a:cubicBezTo>
                    <a:pt x="371" y="5"/>
                    <a:pt x="371" y="5"/>
                    <a:pt x="371" y="5"/>
                  </a:cubicBezTo>
                  <a:cubicBezTo>
                    <a:pt x="368" y="2"/>
                    <a:pt x="363" y="0"/>
                    <a:pt x="359" y="0"/>
                  </a:cubicBezTo>
                  <a:cubicBezTo>
                    <a:pt x="354" y="0"/>
                    <a:pt x="350" y="2"/>
                    <a:pt x="347" y="5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39" y="12"/>
                    <a:pt x="339" y="23"/>
                    <a:pt x="345" y="30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54" y="39"/>
                    <a:pt x="354" y="39"/>
                    <a:pt x="354" y="39"/>
                  </a:cubicBezTo>
                  <a:cubicBezTo>
                    <a:pt x="285" y="44"/>
                    <a:pt x="218" y="71"/>
                    <a:pt x="163" y="115"/>
                  </a:cubicBezTo>
                  <a:cubicBezTo>
                    <a:pt x="102" y="164"/>
                    <a:pt x="60" y="232"/>
                    <a:pt x="44" y="307"/>
                  </a:cubicBezTo>
                  <a:cubicBezTo>
                    <a:pt x="42" y="311"/>
                    <a:pt x="43" y="316"/>
                    <a:pt x="45" y="320"/>
                  </a:cubicBezTo>
                  <a:cubicBezTo>
                    <a:pt x="48" y="324"/>
                    <a:pt x="52" y="327"/>
                    <a:pt x="57" y="328"/>
                  </a:cubicBezTo>
                  <a:close/>
                  <a:moveTo>
                    <a:pt x="758" y="343"/>
                  </a:moveTo>
                  <a:cubicBezTo>
                    <a:pt x="754" y="339"/>
                    <a:pt x="750" y="337"/>
                    <a:pt x="745" y="337"/>
                  </a:cubicBezTo>
                  <a:cubicBezTo>
                    <a:pt x="740" y="337"/>
                    <a:pt x="736" y="339"/>
                    <a:pt x="733" y="342"/>
                  </a:cubicBezTo>
                  <a:cubicBezTo>
                    <a:pt x="732" y="342"/>
                    <a:pt x="732" y="342"/>
                    <a:pt x="732" y="342"/>
                  </a:cubicBezTo>
                  <a:cubicBezTo>
                    <a:pt x="724" y="351"/>
                    <a:pt x="724" y="351"/>
                    <a:pt x="724" y="351"/>
                  </a:cubicBezTo>
                  <a:cubicBezTo>
                    <a:pt x="718" y="281"/>
                    <a:pt x="692" y="215"/>
                    <a:pt x="648" y="161"/>
                  </a:cubicBezTo>
                  <a:cubicBezTo>
                    <a:pt x="599" y="101"/>
                    <a:pt x="531" y="58"/>
                    <a:pt x="456" y="42"/>
                  </a:cubicBezTo>
                  <a:cubicBezTo>
                    <a:pt x="455" y="42"/>
                    <a:pt x="454" y="42"/>
                    <a:pt x="452" y="42"/>
                  </a:cubicBezTo>
                  <a:cubicBezTo>
                    <a:pt x="444" y="42"/>
                    <a:pt x="437" y="47"/>
                    <a:pt x="435" y="55"/>
                  </a:cubicBezTo>
                  <a:cubicBezTo>
                    <a:pt x="435" y="55"/>
                    <a:pt x="435" y="55"/>
                    <a:pt x="435" y="55"/>
                  </a:cubicBezTo>
                  <a:cubicBezTo>
                    <a:pt x="435" y="56"/>
                    <a:pt x="435" y="56"/>
                    <a:pt x="435" y="56"/>
                  </a:cubicBezTo>
                  <a:cubicBezTo>
                    <a:pt x="433" y="65"/>
                    <a:pt x="439" y="75"/>
                    <a:pt x="448" y="77"/>
                  </a:cubicBezTo>
                  <a:cubicBezTo>
                    <a:pt x="449" y="77"/>
                    <a:pt x="449" y="77"/>
                    <a:pt x="449" y="77"/>
                  </a:cubicBezTo>
                  <a:cubicBezTo>
                    <a:pt x="577" y="105"/>
                    <a:pt x="674" y="217"/>
                    <a:pt x="688" y="348"/>
                  </a:cubicBezTo>
                  <a:cubicBezTo>
                    <a:pt x="682" y="342"/>
                    <a:pt x="682" y="342"/>
                    <a:pt x="682" y="342"/>
                  </a:cubicBezTo>
                  <a:cubicBezTo>
                    <a:pt x="679" y="338"/>
                    <a:pt x="674" y="336"/>
                    <a:pt x="669" y="336"/>
                  </a:cubicBezTo>
                  <a:cubicBezTo>
                    <a:pt x="664" y="336"/>
                    <a:pt x="660" y="338"/>
                    <a:pt x="657" y="342"/>
                  </a:cubicBezTo>
                  <a:cubicBezTo>
                    <a:pt x="650" y="349"/>
                    <a:pt x="650" y="360"/>
                    <a:pt x="657" y="367"/>
                  </a:cubicBezTo>
                  <a:cubicBezTo>
                    <a:pt x="694" y="405"/>
                    <a:pt x="694" y="405"/>
                    <a:pt x="694" y="405"/>
                  </a:cubicBezTo>
                  <a:cubicBezTo>
                    <a:pt x="694" y="406"/>
                    <a:pt x="694" y="406"/>
                    <a:pt x="694" y="406"/>
                  </a:cubicBezTo>
                  <a:cubicBezTo>
                    <a:pt x="697" y="408"/>
                    <a:pt x="701" y="411"/>
                    <a:pt x="706" y="411"/>
                  </a:cubicBezTo>
                  <a:cubicBezTo>
                    <a:pt x="711" y="411"/>
                    <a:pt x="716" y="409"/>
                    <a:pt x="719" y="405"/>
                  </a:cubicBezTo>
                  <a:cubicBezTo>
                    <a:pt x="758" y="368"/>
                    <a:pt x="758" y="368"/>
                    <a:pt x="758" y="368"/>
                  </a:cubicBezTo>
                  <a:cubicBezTo>
                    <a:pt x="758" y="368"/>
                    <a:pt x="758" y="368"/>
                    <a:pt x="758" y="368"/>
                  </a:cubicBezTo>
                  <a:cubicBezTo>
                    <a:pt x="764" y="361"/>
                    <a:pt x="764" y="350"/>
                    <a:pt x="758" y="343"/>
                  </a:cubicBezTo>
                  <a:close/>
                  <a:moveTo>
                    <a:pt x="315" y="680"/>
                  </a:moveTo>
                  <a:cubicBezTo>
                    <a:pt x="187" y="651"/>
                    <a:pt x="90" y="539"/>
                    <a:pt x="76" y="409"/>
                  </a:cubicBezTo>
                  <a:cubicBezTo>
                    <a:pt x="82" y="415"/>
                    <a:pt x="82" y="415"/>
                    <a:pt x="82" y="415"/>
                  </a:cubicBezTo>
                  <a:cubicBezTo>
                    <a:pt x="85" y="418"/>
                    <a:pt x="90" y="420"/>
                    <a:pt x="95" y="420"/>
                  </a:cubicBezTo>
                  <a:cubicBezTo>
                    <a:pt x="99" y="420"/>
                    <a:pt x="103" y="419"/>
                    <a:pt x="107" y="416"/>
                  </a:cubicBezTo>
                  <a:cubicBezTo>
                    <a:pt x="107" y="416"/>
                    <a:pt x="107" y="416"/>
                    <a:pt x="107" y="416"/>
                  </a:cubicBezTo>
                  <a:cubicBezTo>
                    <a:pt x="107" y="415"/>
                    <a:pt x="107" y="415"/>
                    <a:pt x="107" y="415"/>
                  </a:cubicBezTo>
                  <a:cubicBezTo>
                    <a:pt x="114" y="408"/>
                    <a:pt x="114" y="397"/>
                    <a:pt x="107" y="390"/>
                  </a:cubicBezTo>
                  <a:cubicBezTo>
                    <a:pt x="70" y="352"/>
                    <a:pt x="70" y="352"/>
                    <a:pt x="70" y="352"/>
                  </a:cubicBezTo>
                  <a:cubicBezTo>
                    <a:pt x="67" y="348"/>
                    <a:pt x="62" y="346"/>
                    <a:pt x="58" y="346"/>
                  </a:cubicBezTo>
                  <a:cubicBezTo>
                    <a:pt x="53" y="346"/>
                    <a:pt x="48" y="348"/>
                    <a:pt x="45" y="352"/>
                  </a:cubicBezTo>
                  <a:cubicBezTo>
                    <a:pt x="6" y="389"/>
                    <a:pt x="6" y="389"/>
                    <a:pt x="6" y="389"/>
                  </a:cubicBezTo>
                  <a:cubicBezTo>
                    <a:pt x="6" y="389"/>
                    <a:pt x="6" y="389"/>
                    <a:pt x="6" y="389"/>
                  </a:cubicBezTo>
                  <a:cubicBezTo>
                    <a:pt x="0" y="396"/>
                    <a:pt x="0" y="407"/>
                    <a:pt x="6" y="414"/>
                  </a:cubicBezTo>
                  <a:cubicBezTo>
                    <a:pt x="10" y="417"/>
                    <a:pt x="14" y="419"/>
                    <a:pt x="19" y="419"/>
                  </a:cubicBezTo>
                  <a:cubicBezTo>
                    <a:pt x="24" y="419"/>
                    <a:pt x="28" y="418"/>
                    <a:pt x="31" y="415"/>
                  </a:cubicBezTo>
                  <a:cubicBezTo>
                    <a:pt x="32" y="415"/>
                    <a:pt x="32" y="415"/>
                    <a:pt x="32" y="415"/>
                  </a:cubicBezTo>
                  <a:cubicBezTo>
                    <a:pt x="40" y="406"/>
                    <a:pt x="40" y="406"/>
                    <a:pt x="40" y="406"/>
                  </a:cubicBezTo>
                  <a:cubicBezTo>
                    <a:pt x="46" y="475"/>
                    <a:pt x="72" y="542"/>
                    <a:pt x="116" y="596"/>
                  </a:cubicBezTo>
                  <a:cubicBezTo>
                    <a:pt x="165" y="656"/>
                    <a:pt x="232" y="698"/>
                    <a:pt x="307" y="714"/>
                  </a:cubicBezTo>
                  <a:cubicBezTo>
                    <a:pt x="308" y="715"/>
                    <a:pt x="310" y="715"/>
                    <a:pt x="311" y="715"/>
                  </a:cubicBezTo>
                  <a:cubicBezTo>
                    <a:pt x="320" y="715"/>
                    <a:pt x="327" y="709"/>
                    <a:pt x="329" y="701"/>
                  </a:cubicBezTo>
                  <a:cubicBezTo>
                    <a:pt x="329" y="701"/>
                    <a:pt x="329" y="701"/>
                    <a:pt x="329" y="701"/>
                  </a:cubicBezTo>
                  <a:cubicBezTo>
                    <a:pt x="331" y="691"/>
                    <a:pt x="325" y="682"/>
                    <a:pt x="315" y="680"/>
                  </a:cubicBezTo>
                  <a:close/>
                  <a:moveTo>
                    <a:pt x="186" y="378"/>
                  </a:moveTo>
                  <a:cubicBezTo>
                    <a:pt x="186" y="487"/>
                    <a:pt x="274" y="575"/>
                    <a:pt x="382" y="575"/>
                  </a:cubicBezTo>
                  <a:cubicBezTo>
                    <a:pt x="490" y="575"/>
                    <a:pt x="578" y="487"/>
                    <a:pt x="578" y="378"/>
                  </a:cubicBezTo>
                  <a:cubicBezTo>
                    <a:pt x="578" y="270"/>
                    <a:pt x="490" y="182"/>
                    <a:pt x="382" y="182"/>
                  </a:cubicBezTo>
                  <a:cubicBezTo>
                    <a:pt x="274" y="182"/>
                    <a:pt x="186" y="270"/>
                    <a:pt x="186" y="378"/>
                  </a:cubicBezTo>
                  <a:close/>
                  <a:moveTo>
                    <a:pt x="501" y="286"/>
                  </a:moveTo>
                  <a:cubicBezTo>
                    <a:pt x="506" y="286"/>
                    <a:pt x="510" y="288"/>
                    <a:pt x="513" y="291"/>
                  </a:cubicBezTo>
                  <a:cubicBezTo>
                    <a:pt x="514" y="291"/>
                    <a:pt x="514" y="291"/>
                    <a:pt x="514" y="291"/>
                  </a:cubicBezTo>
                  <a:cubicBezTo>
                    <a:pt x="514" y="291"/>
                    <a:pt x="514" y="291"/>
                    <a:pt x="514" y="291"/>
                  </a:cubicBezTo>
                  <a:cubicBezTo>
                    <a:pt x="521" y="298"/>
                    <a:pt x="521" y="309"/>
                    <a:pt x="514" y="316"/>
                  </a:cubicBezTo>
                  <a:cubicBezTo>
                    <a:pt x="378" y="457"/>
                    <a:pt x="378" y="457"/>
                    <a:pt x="378" y="457"/>
                  </a:cubicBezTo>
                  <a:cubicBezTo>
                    <a:pt x="375" y="460"/>
                    <a:pt x="370" y="462"/>
                    <a:pt x="365" y="462"/>
                  </a:cubicBezTo>
                  <a:cubicBezTo>
                    <a:pt x="361" y="462"/>
                    <a:pt x="357" y="461"/>
                    <a:pt x="353" y="458"/>
                  </a:cubicBezTo>
                  <a:cubicBezTo>
                    <a:pt x="276" y="386"/>
                    <a:pt x="276" y="386"/>
                    <a:pt x="276" y="386"/>
                  </a:cubicBezTo>
                  <a:cubicBezTo>
                    <a:pt x="268" y="380"/>
                    <a:pt x="268" y="369"/>
                    <a:pt x="274" y="361"/>
                  </a:cubicBezTo>
                  <a:cubicBezTo>
                    <a:pt x="278" y="358"/>
                    <a:pt x="283" y="355"/>
                    <a:pt x="288" y="355"/>
                  </a:cubicBezTo>
                  <a:cubicBezTo>
                    <a:pt x="292" y="355"/>
                    <a:pt x="296" y="357"/>
                    <a:pt x="300" y="360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488" y="292"/>
                    <a:pt x="488" y="292"/>
                    <a:pt x="488" y="292"/>
                  </a:cubicBezTo>
                  <a:cubicBezTo>
                    <a:pt x="492" y="288"/>
                    <a:pt x="496" y="286"/>
                    <a:pt x="501" y="28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ee4pContent1">
            <a:extLst>
              <a:ext uri="{FF2B5EF4-FFF2-40B4-BE49-F238E27FC236}">
                <a16:creationId xmlns:a16="http://schemas.microsoft.com/office/drawing/2014/main" id="{B37514C1-2C3C-417A-88C3-C198EAFE6EC8}"/>
              </a:ext>
            </a:extLst>
          </p:cNvPr>
          <p:cNvSpPr txBox="1"/>
          <p:nvPr/>
        </p:nvSpPr>
        <p:spPr>
          <a:xfrm>
            <a:off x="8420969" y="2165632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Feedback process</a:t>
            </a:r>
          </a:p>
          <a:p>
            <a:r>
              <a:rPr lang="en-US" sz="1400" dirty="0">
                <a:solidFill>
                  <a:schemeClr val="tx1"/>
                </a:solidFill>
              </a:rPr>
              <a:t>Efficient creation, distribution &amp; analysis of surveys</a:t>
            </a:r>
          </a:p>
          <a:p>
            <a:pPr>
              <a:buNone/>
            </a:pPr>
            <a:endParaRPr lang="en-US" sz="1400" dirty="0"/>
          </a:p>
        </p:txBody>
      </p:sp>
      <p:sp>
        <p:nvSpPr>
          <p:cNvPr id="56" name="ee4pContent2">
            <a:extLst>
              <a:ext uri="{FF2B5EF4-FFF2-40B4-BE49-F238E27FC236}">
                <a16:creationId xmlns:a16="http://schemas.microsoft.com/office/drawing/2014/main" id="{40345AE9-6BCD-4CE3-A026-0319FF67C9C0}"/>
              </a:ext>
            </a:extLst>
          </p:cNvPr>
          <p:cNvSpPr txBox="1"/>
          <p:nvPr/>
        </p:nvSpPr>
        <p:spPr>
          <a:xfrm>
            <a:off x="8420969" y="3565011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Reminders &amp; Nudges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Automated notifications and follow ups</a:t>
            </a:r>
          </a:p>
          <a:p>
            <a:endParaRPr lang="en-US" sz="1400" dirty="0"/>
          </a:p>
        </p:txBody>
      </p:sp>
      <p:sp>
        <p:nvSpPr>
          <p:cNvPr id="57" name="ee4pContent1">
            <a:extLst>
              <a:ext uri="{FF2B5EF4-FFF2-40B4-BE49-F238E27FC236}">
                <a16:creationId xmlns:a16="http://schemas.microsoft.com/office/drawing/2014/main" id="{94EC6437-507B-40C7-8F12-68444D5EB874}"/>
              </a:ext>
            </a:extLst>
          </p:cNvPr>
          <p:cNvSpPr txBox="1"/>
          <p:nvPr/>
        </p:nvSpPr>
        <p:spPr>
          <a:xfrm>
            <a:off x="8420969" y="5127462"/>
            <a:ext cx="2950801" cy="1477328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accent1"/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>
              <a:buSzPct val="100000"/>
              <a:buFont typeface="Trebuchet MS" panose="020B0603020202020204" pitchFamily="34" charset="0"/>
              <a:buChar char="​"/>
              <a:defRPr sz="1200">
                <a:solidFill>
                  <a:srgbClr val="000000"/>
                </a:solidFill>
                <a:latin typeface="Trebuchet MS" panose="020B0603020202020204" pitchFamily="34" charset="0"/>
                <a:cs typeface="Arial" pitchFamily="34" charset="0"/>
              </a:defRPr>
            </a:lvl1pPr>
            <a:lvl2pPr marL="324000" lvl="1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2pPr>
            <a:lvl3pPr marL="648000" lvl="2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–"/>
              <a:defRPr sz="1200">
                <a:solidFill>
                  <a:srgbClr val="000000"/>
                </a:solidFill>
                <a:latin typeface="Trebuchet MS" panose="020B0603020202020204" pitchFamily="34" charset="0"/>
              </a:defRPr>
            </a:lvl3pPr>
            <a:lvl4pPr marL="0" lvl="3">
              <a:buSzPct val="100000"/>
              <a:buFont typeface="Trebuchet MS" panose="020B0603020202020204" pitchFamily="34" charset="0"/>
              <a:buChar char="​"/>
              <a:defRPr sz="1600">
                <a:solidFill>
                  <a:srgbClr val="EB8024"/>
                </a:solidFill>
                <a:latin typeface="Trebuchet MS" panose="020B0603020202020204" pitchFamily="34" charset="0"/>
              </a:defRPr>
            </a:lvl4pPr>
            <a:lvl5pPr marL="0" lvl="4">
              <a:buSzPct val="100000"/>
              <a:buFont typeface="Trebuchet MS" panose="020B0603020202020204" pitchFamily="34" charset="0"/>
              <a:buChar char="​"/>
              <a:defRPr sz="1600" b="1">
                <a:solidFill>
                  <a:srgbClr val="000000"/>
                </a:solidFill>
                <a:latin typeface="Trebuchet MS" panose="020B0603020202020204" pitchFamily="34" charset="0"/>
              </a:defRPr>
            </a:lvl5pPr>
            <a:lvl6pPr marL="324000" lvl="5" indent="-216000">
              <a:buClr>
                <a:srgbClr val="EB8024"/>
              </a:buClr>
              <a:buSzPct val="100000"/>
              <a:buFont typeface="Trebuchet MS" panose="020B0603020202020204" pitchFamily="34" charset="0"/>
              <a:buChar char="•"/>
              <a:defRPr sz="1600">
                <a:solidFill>
                  <a:srgbClr val="000000"/>
                </a:solidFill>
                <a:latin typeface="Trebuchet MS" panose="020B0603020202020204" pitchFamily="34" charset="0"/>
              </a:defRPr>
            </a:lvl6pPr>
            <a:lvl7pPr marL="0" lvl="6">
              <a:buSzPct val="100000"/>
              <a:buFont typeface="Trebuchet MS" panose="020B0603020202020204" pitchFamily="34" charset="0"/>
              <a:buChar char="​"/>
              <a:defRPr sz="4400">
                <a:solidFill>
                  <a:srgbClr val="000000"/>
                </a:solidFill>
                <a:latin typeface="Trebuchet MS" panose="020B0603020202020204" pitchFamily="34" charset="0"/>
              </a:defRPr>
            </a:lvl7pPr>
            <a:lvl8pPr marL="0" lvl="7">
              <a:buSzPct val="100000"/>
              <a:buFont typeface="Trebuchet MS" panose="020B0603020202020204" pitchFamily="34" charset="0"/>
              <a:buChar char="​"/>
              <a:defRPr sz="5400">
                <a:solidFill>
                  <a:srgbClr val="EB8024"/>
                </a:solidFill>
                <a:latin typeface="Trebuchet MS" panose="020B0603020202020204" pitchFamily="34" charset="0"/>
              </a:defRPr>
            </a:lvl8pPr>
            <a:lvl9pPr marL="0" lvl="8">
              <a:buSzPct val="100000"/>
              <a:buFont typeface="Trebuchet MS" panose="020B0603020202020204" pitchFamily="34" charset="0"/>
              <a:buChar char="​"/>
              <a:defRPr sz="2400">
                <a:solidFill>
                  <a:srgbClr val="EB8024"/>
                </a:solidFill>
                <a:latin typeface="Trebuchet MS" panose="020B0603020202020204" pitchFamily="34" charset="0"/>
              </a:defRPr>
            </a:lvl9pPr>
          </a:lstStyle>
          <a:p>
            <a:r>
              <a:rPr lang="en-US" sz="1400" dirty="0">
                <a:solidFill>
                  <a:schemeClr val="tx2"/>
                </a:solidFill>
              </a:rPr>
              <a:t>Wholistic Analytics for Journeys</a:t>
            </a:r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>
                <a:solidFill>
                  <a:schemeClr val="tx1"/>
                </a:solidFill>
              </a:rPr>
              <a:t>Enable reporting and analytics for Journeys using data from multiple systems</a:t>
            </a:r>
          </a:p>
        </p:txBody>
      </p:sp>
      <p:grpSp>
        <p:nvGrpSpPr>
          <p:cNvPr id="61" name="Group 24">
            <a:extLst>
              <a:ext uri="{FF2B5EF4-FFF2-40B4-BE49-F238E27FC236}">
                <a16:creationId xmlns:a16="http://schemas.microsoft.com/office/drawing/2014/main" id="{CFCE220F-9640-4BA9-ABC6-67F5ADBBE04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06889" y="2275283"/>
            <a:ext cx="857262" cy="857262"/>
            <a:chOff x="1756" y="972"/>
            <a:chExt cx="288" cy="288"/>
          </a:xfrm>
        </p:grpSpPr>
        <p:sp>
          <p:nvSpPr>
            <p:cNvPr id="62" name="AutoShape 23">
              <a:extLst>
                <a:ext uri="{FF2B5EF4-FFF2-40B4-BE49-F238E27FC236}">
                  <a16:creationId xmlns:a16="http://schemas.microsoft.com/office/drawing/2014/main" id="{6D5DD864-180C-4562-AF0E-56A12DD2EE0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756" y="972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D47395B1-6A3A-42FE-B7B8-4818467C43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" y="993"/>
              <a:ext cx="184" cy="246"/>
            </a:xfrm>
            <a:custGeom>
              <a:avLst/>
              <a:gdLst>
                <a:gd name="T0" fmla="*/ 227 w 640"/>
                <a:gd name="T1" fmla="*/ 678 h 854"/>
                <a:gd name="T2" fmla="*/ 136 w 640"/>
                <a:gd name="T3" fmla="*/ 586 h 854"/>
                <a:gd name="T4" fmla="*/ 224 w 640"/>
                <a:gd name="T5" fmla="*/ 144 h 854"/>
                <a:gd name="T6" fmla="*/ 428 w 640"/>
                <a:gd name="T7" fmla="*/ 133 h 854"/>
                <a:gd name="T8" fmla="*/ 428 w 640"/>
                <a:gd name="T9" fmla="*/ 85 h 854"/>
                <a:gd name="T10" fmla="*/ 423 w 640"/>
                <a:gd name="T11" fmla="*/ 49 h 854"/>
                <a:gd name="T12" fmla="*/ 374 w 640"/>
                <a:gd name="T13" fmla="*/ 26 h 854"/>
                <a:gd name="T14" fmla="*/ 266 w 640"/>
                <a:gd name="T15" fmla="*/ 26 h 854"/>
                <a:gd name="T16" fmla="*/ 217 w 640"/>
                <a:gd name="T17" fmla="*/ 49 h 854"/>
                <a:gd name="T18" fmla="*/ 212 w 640"/>
                <a:gd name="T19" fmla="*/ 85 h 854"/>
                <a:gd name="T20" fmla="*/ 212 w 640"/>
                <a:gd name="T21" fmla="*/ 133 h 854"/>
                <a:gd name="T22" fmla="*/ 303 w 640"/>
                <a:gd name="T23" fmla="*/ 26 h 854"/>
                <a:gd name="T24" fmla="*/ 337 w 640"/>
                <a:gd name="T25" fmla="*/ 26 h 854"/>
                <a:gd name="T26" fmla="*/ 278 w 640"/>
                <a:gd name="T27" fmla="*/ 50 h 854"/>
                <a:gd name="T28" fmla="*/ 618 w 640"/>
                <a:gd name="T29" fmla="*/ 92 h 854"/>
                <a:gd name="T30" fmla="*/ 472 w 640"/>
                <a:gd name="T31" fmla="*/ 133 h 854"/>
                <a:gd name="T32" fmla="*/ 224 w 640"/>
                <a:gd name="T33" fmla="*/ 188 h 854"/>
                <a:gd name="T34" fmla="*/ 168 w 640"/>
                <a:gd name="T35" fmla="*/ 92 h 854"/>
                <a:gd name="T36" fmla="*/ 0 w 640"/>
                <a:gd name="T37" fmla="*/ 114 h 854"/>
                <a:gd name="T38" fmla="*/ 22 w 640"/>
                <a:gd name="T39" fmla="*/ 854 h 854"/>
                <a:gd name="T40" fmla="*/ 640 w 640"/>
                <a:gd name="T41" fmla="*/ 832 h 854"/>
                <a:gd name="T42" fmla="*/ 618 w 640"/>
                <a:gd name="T43" fmla="*/ 92 h 854"/>
                <a:gd name="T44" fmla="*/ 242 w 640"/>
                <a:gd name="T45" fmla="*/ 710 h 854"/>
                <a:gd name="T46" fmla="*/ 104 w 640"/>
                <a:gd name="T47" fmla="*/ 693 h 854"/>
                <a:gd name="T48" fmla="*/ 120 w 640"/>
                <a:gd name="T49" fmla="*/ 555 h 854"/>
                <a:gd name="T50" fmla="*/ 259 w 640"/>
                <a:gd name="T51" fmla="*/ 571 h 854"/>
                <a:gd name="T52" fmla="*/ 259 w 640"/>
                <a:gd name="T53" fmla="*/ 427 h 854"/>
                <a:gd name="T54" fmla="*/ 120 w 640"/>
                <a:gd name="T55" fmla="*/ 444 h 854"/>
                <a:gd name="T56" fmla="*/ 104 w 640"/>
                <a:gd name="T57" fmla="*/ 305 h 854"/>
                <a:gd name="T58" fmla="*/ 242 w 640"/>
                <a:gd name="T59" fmla="*/ 289 h 854"/>
                <a:gd name="T60" fmla="*/ 259 w 640"/>
                <a:gd name="T61" fmla="*/ 427 h 854"/>
                <a:gd name="T62" fmla="*/ 339 w 640"/>
                <a:gd name="T63" fmla="*/ 710 h 854"/>
                <a:gd name="T64" fmla="*/ 339 w 640"/>
                <a:gd name="T65" fmla="*/ 666 h 854"/>
                <a:gd name="T66" fmla="*/ 552 w 640"/>
                <a:gd name="T67" fmla="*/ 688 h 854"/>
                <a:gd name="T68" fmla="*/ 530 w 640"/>
                <a:gd name="T69" fmla="*/ 609 h 854"/>
                <a:gd name="T70" fmla="*/ 317 w 640"/>
                <a:gd name="T71" fmla="*/ 587 h 854"/>
                <a:gd name="T72" fmla="*/ 530 w 640"/>
                <a:gd name="T73" fmla="*/ 565 h 854"/>
                <a:gd name="T74" fmla="*/ 530 w 640"/>
                <a:gd name="T75" fmla="*/ 609 h 854"/>
                <a:gd name="T76" fmla="*/ 339 w 640"/>
                <a:gd name="T77" fmla="*/ 444 h 854"/>
                <a:gd name="T78" fmla="*/ 339 w 640"/>
                <a:gd name="T79" fmla="*/ 400 h 854"/>
                <a:gd name="T80" fmla="*/ 552 w 640"/>
                <a:gd name="T81" fmla="*/ 422 h 854"/>
                <a:gd name="T82" fmla="*/ 530 w 640"/>
                <a:gd name="T83" fmla="*/ 343 h 854"/>
                <a:gd name="T84" fmla="*/ 317 w 640"/>
                <a:gd name="T85" fmla="*/ 321 h 854"/>
                <a:gd name="T86" fmla="*/ 530 w 640"/>
                <a:gd name="T87" fmla="*/ 298 h 854"/>
                <a:gd name="T88" fmla="*/ 530 w 640"/>
                <a:gd name="T89" fmla="*/ 343 h 854"/>
                <a:gd name="T90" fmla="*/ 227 w 640"/>
                <a:gd name="T91" fmla="*/ 412 h 854"/>
                <a:gd name="T92" fmla="*/ 136 w 640"/>
                <a:gd name="T93" fmla="*/ 321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40" h="854">
                  <a:moveTo>
                    <a:pt x="136" y="678"/>
                  </a:moveTo>
                  <a:cubicBezTo>
                    <a:pt x="227" y="678"/>
                    <a:pt x="227" y="678"/>
                    <a:pt x="227" y="678"/>
                  </a:cubicBezTo>
                  <a:cubicBezTo>
                    <a:pt x="227" y="586"/>
                    <a:pt x="227" y="586"/>
                    <a:pt x="227" y="586"/>
                  </a:cubicBezTo>
                  <a:cubicBezTo>
                    <a:pt x="136" y="586"/>
                    <a:pt x="136" y="586"/>
                    <a:pt x="136" y="586"/>
                  </a:cubicBezTo>
                  <a:lnTo>
                    <a:pt x="136" y="678"/>
                  </a:lnTo>
                  <a:close/>
                  <a:moveTo>
                    <a:pt x="224" y="144"/>
                  </a:moveTo>
                  <a:cubicBezTo>
                    <a:pt x="416" y="144"/>
                    <a:pt x="416" y="144"/>
                    <a:pt x="416" y="144"/>
                  </a:cubicBezTo>
                  <a:cubicBezTo>
                    <a:pt x="423" y="144"/>
                    <a:pt x="428" y="139"/>
                    <a:pt x="428" y="133"/>
                  </a:cubicBezTo>
                  <a:cubicBezTo>
                    <a:pt x="428" y="108"/>
                    <a:pt x="428" y="108"/>
                    <a:pt x="428" y="108"/>
                  </a:cubicBezTo>
                  <a:cubicBezTo>
                    <a:pt x="428" y="85"/>
                    <a:pt x="428" y="85"/>
                    <a:pt x="428" y="85"/>
                  </a:cubicBezTo>
                  <a:cubicBezTo>
                    <a:pt x="428" y="55"/>
                    <a:pt x="428" y="55"/>
                    <a:pt x="428" y="55"/>
                  </a:cubicBezTo>
                  <a:cubicBezTo>
                    <a:pt x="428" y="52"/>
                    <a:pt x="425" y="49"/>
                    <a:pt x="423" y="49"/>
                  </a:cubicBezTo>
                  <a:cubicBezTo>
                    <a:pt x="386" y="49"/>
                    <a:pt x="386" y="49"/>
                    <a:pt x="386" y="49"/>
                  </a:cubicBezTo>
                  <a:cubicBezTo>
                    <a:pt x="384" y="41"/>
                    <a:pt x="379" y="33"/>
                    <a:pt x="374" y="26"/>
                  </a:cubicBezTo>
                  <a:cubicBezTo>
                    <a:pt x="361" y="10"/>
                    <a:pt x="342" y="0"/>
                    <a:pt x="320" y="0"/>
                  </a:cubicBezTo>
                  <a:cubicBezTo>
                    <a:pt x="298" y="0"/>
                    <a:pt x="279" y="10"/>
                    <a:pt x="266" y="26"/>
                  </a:cubicBezTo>
                  <a:cubicBezTo>
                    <a:pt x="261" y="33"/>
                    <a:pt x="256" y="41"/>
                    <a:pt x="254" y="49"/>
                  </a:cubicBezTo>
                  <a:cubicBezTo>
                    <a:pt x="217" y="49"/>
                    <a:pt x="217" y="49"/>
                    <a:pt x="217" y="49"/>
                  </a:cubicBezTo>
                  <a:cubicBezTo>
                    <a:pt x="215" y="49"/>
                    <a:pt x="212" y="52"/>
                    <a:pt x="212" y="55"/>
                  </a:cubicBezTo>
                  <a:cubicBezTo>
                    <a:pt x="212" y="85"/>
                    <a:pt x="212" y="85"/>
                    <a:pt x="212" y="85"/>
                  </a:cubicBezTo>
                  <a:cubicBezTo>
                    <a:pt x="212" y="108"/>
                    <a:pt x="212" y="108"/>
                    <a:pt x="212" y="108"/>
                  </a:cubicBezTo>
                  <a:cubicBezTo>
                    <a:pt x="212" y="133"/>
                    <a:pt x="212" y="133"/>
                    <a:pt x="212" y="133"/>
                  </a:cubicBezTo>
                  <a:cubicBezTo>
                    <a:pt x="212" y="139"/>
                    <a:pt x="217" y="144"/>
                    <a:pt x="224" y="144"/>
                  </a:cubicBezTo>
                  <a:close/>
                  <a:moveTo>
                    <a:pt x="303" y="26"/>
                  </a:moveTo>
                  <a:cubicBezTo>
                    <a:pt x="309" y="25"/>
                    <a:pt x="314" y="24"/>
                    <a:pt x="320" y="24"/>
                  </a:cubicBezTo>
                  <a:cubicBezTo>
                    <a:pt x="326" y="24"/>
                    <a:pt x="331" y="25"/>
                    <a:pt x="337" y="26"/>
                  </a:cubicBezTo>
                  <a:cubicBezTo>
                    <a:pt x="347" y="31"/>
                    <a:pt x="357" y="39"/>
                    <a:pt x="362" y="50"/>
                  </a:cubicBezTo>
                  <a:cubicBezTo>
                    <a:pt x="278" y="50"/>
                    <a:pt x="278" y="50"/>
                    <a:pt x="278" y="50"/>
                  </a:cubicBezTo>
                  <a:cubicBezTo>
                    <a:pt x="283" y="39"/>
                    <a:pt x="293" y="31"/>
                    <a:pt x="303" y="26"/>
                  </a:cubicBezTo>
                  <a:close/>
                  <a:moveTo>
                    <a:pt x="618" y="92"/>
                  </a:moveTo>
                  <a:cubicBezTo>
                    <a:pt x="472" y="92"/>
                    <a:pt x="472" y="92"/>
                    <a:pt x="472" y="92"/>
                  </a:cubicBezTo>
                  <a:cubicBezTo>
                    <a:pt x="472" y="133"/>
                    <a:pt x="472" y="133"/>
                    <a:pt x="472" y="133"/>
                  </a:cubicBezTo>
                  <a:cubicBezTo>
                    <a:pt x="472" y="163"/>
                    <a:pt x="447" y="188"/>
                    <a:pt x="416" y="188"/>
                  </a:cubicBezTo>
                  <a:cubicBezTo>
                    <a:pt x="224" y="188"/>
                    <a:pt x="224" y="188"/>
                    <a:pt x="224" y="188"/>
                  </a:cubicBezTo>
                  <a:cubicBezTo>
                    <a:pt x="193" y="188"/>
                    <a:pt x="168" y="163"/>
                    <a:pt x="168" y="133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10" y="92"/>
                    <a:pt x="0" y="102"/>
                    <a:pt x="0" y="114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0" y="844"/>
                    <a:pt x="10" y="854"/>
                    <a:pt x="22" y="854"/>
                  </a:cubicBezTo>
                  <a:cubicBezTo>
                    <a:pt x="618" y="854"/>
                    <a:pt x="618" y="854"/>
                    <a:pt x="618" y="854"/>
                  </a:cubicBezTo>
                  <a:cubicBezTo>
                    <a:pt x="630" y="854"/>
                    <a:pt x="640" y="844"/>
                    <a:pt x="640" y="832"/>
                  </a:cubicBezTo>
                  <a:cubicBezTo>
                    <a:pt x="640" y="114"/>
                    <a:pt x="640" y="114"/>
                    <a:pt x="640" y="114"/>
                  </a:cubicBezTo>
                  <a:cubicBezTo>
                    <a:pt x="640" y="102"/>
                    <a:pt x="630" y="92"/>
                    <a:pt x="618" y="92"/>
                  </a:cubicBezTo>
                  <a:close/>
                  <a:moveTo>
                    <a:pt x="259" y="693"/>
                  </a:moveTo>
                  <a:cubicBezTo>
                    <a:pt x="259" y="702"/>
                    <a:pt x="251" y="710"/>
                    <a:pt x="242" y="710"/>
                  </a:cubicBezTo>
                  <a:cubicBezTo>
                    <a:pt x="120" y="710"/>
                    <a:pt x="120" y="710"/>
                    <a:pt x="120" y="710"/>
                  </a:cubicBezTo>
                  <a:cubicBezTo>
                    <a:pt x="111" y="710"/>
                    <a:pt x="104" y="702"/>
                    <a:pt x="104" y="693"/>
                  </a:cubicBezTo>
                  <a:cubicBezTo>
                    <a:pt x="104" y="571"/>
                    <a:pt x="104" y="571"/>
                    <a:pt x="104" y="571"/>
                  </a:cubicBezTo>
                  <a:cubicBezTo>
                    <a:pt x="104" y="562"/>
                    <a:pt x="111" y="555"/>
                    <a:pt x="120" y="555"/>
                  </a:cubicBezTo>
                  <a:cubicBezTo>
                    <a:pt x="242" y="555"/>
                    <a:pt x="242" y="555"/>
                    <a:pt x="242" y="555"/>
                  </a:cubicBezTo>
                  <a:cubicBezTo>
                    <a:pt x="251" y="555"/>
                    <a:pt x="259" y="562"/>
                    <a:pt x="259" y="571"/>
                  </a:cubicBezTo>
                  <a:lnTo>
                    <a:pt x="259" y="693"/>
                  </a:lnTo>
                  <a:close/>
                  <a:moveTo>
                    <a:pt x="259" y="427"/>
                  </a:moveTo>
                  <a:cubicBezTo>
                    <a:pt x="259" y="436"/>
                    <a:pt x="251" y="444"/>
                    <a:pt x="242" y="444"/>
                  </a:cubicBezTo>
                  <a:cubicBezTo>
                    <a:pt x="120" y="444"/>
                    <a:pt x="120" y="444"/>
                    <a:pt x="120" y="444"/>
                  </a:cubicBezTo>
                  <a:cubicBezTo>
                    <a:pt x="111" y="444"/>
                    <a:pt x="104" y="436"/>
                    <a:pt x="104" y="427"/>
                  </a:cubicBezTo>
                  <a:cubicBezTo>
                    <a:pt x="104" y="305"/>
                    <a:pt x="104" y="305"/>
                    <a:pt x="104" y="305"/>
                  </a:cubicBezTo>
                  <a:cubicBezTo>
                    <a:pt x="104" y="296"/>
                    <a:pt x="111" y="289"/>
                    <a:pt x="120" y="289"/>
                  </a:cubicBezTo>
                  <a:cubicBezTo>
                    <a:pt x="242" y="289"/>
                    <a:pt x="242" y="289"/>
                    <a:pt x="242" y="289"/>
                  </a:cubicBezTo>
                  <a:cubicBezTo>
                    <a:pt x="251" y="289"/>
                    <a:pt x="259" y="296"/>
                    <a:pt x="259" y="305"/>
                  </a:cubicBezTo>
                  <a:lnTo>
                    <a:pt x="259" y="427"/>
                  </a:lnTo>
                  <a:close/>
                  <a:moveTo>
                    <a:pt x="530" y="710"/>
                  </a:moveTo>
                  <a:cubicBezTo>
                    <a:pt x="530" y="710"/>
                    <a:pt x="452" y="710"/>
                    <a:pt x="339" y="710"/>
                  </a:cubicBezTo>
                  <a:cubicBezTo>
                    <a:pt x="327" y="710"/>
                    <a:pt x="317" y="700"/>
                    <a:pt x="317" y="688"/>
                  </a:cubicBezTo>
                  <a:cubicBezTo>
                    <a:pt x="317" y="676"/>
                    <a:pt x="327" y="666"/>
                    <a:pt x="339" y="666"/>
                  </a:cubicBezTo>
                  <a:cubicBezTo>
                    <a:pt x="339" y="666"/>
                    <a:pt x="398" y="666"/>
                    <a:pt x="530" y="666"/>
                  </a:cubicBezTo>
                  <a:cubicBezTo>
                    <a:pt x="542" y="666"/>
                    <a:pt x="552" y="676"/>
                    <a:pt x="552" y="688"/>
                  </a:cubicBezTo>
                  <a:cubicBezTo>
                    <a:pt x="552" y="700"/>
                    <a:pt x="542" y="710"/>
                    <a:pt x="530" y="710"/>
                  </a:cubicBezTo>
                  <a:close/>
                  <a:moveTo>
                    <a:pt x="530" y="609"/>
                  </a:moveTo>
                  <a:cubicBezTo>
                    <a:pt x="530" y="609"/>
                    <a:pt x="428" y="609"/>
                    <a:pt x="339" y="609"/>
                  </a:cubicBezTo>
                  <a:cubicBezTo>
                    <a:pt x="327" y="609"/>
                    <a:pt x="317" y="599"/>
                    <a:pt x="317" y="587"/>
                  </a:cubicBezTo>
                  <a:cubicBezTo>
                    <a:pt x="317" y="575"/>
                    <a:pt x="327" y="565"/>
                    <a:pt x="339" y="565"/>
                  </a:cubicBezTo>
                  <a:cubicBezTo>
                    <a:pt x="339" y="565"/>
                    <a:pt x="476" y="565"/>
                    <a:pt x="530" y="565"/>
                  </a:cubicBezTo>
                  <a:cubicBezTo>
                    <a:pt x="542" y="565"/>
                    <a:pt x="552" y="575"/>
                    <a:pt x="552" y="587"/>
                  </a:cubicBezTo>
                  <a:cubicBezTo>
                    <a:pt x="552" y="599"/>
                    <a:pt x="542" y="609"/>
                    <a:pt x="530" y="609"/>
                  </a:cubicBezTo>
                  <a:close/>
                  <a:moveTo>
                    <a:pt x="530" y="444"/>
                  </a:moveTo>
                  <a:cubicBezTo>
                    <a:pt x="530" y="444"/>
                    <a:pt x="415" y="444"/>
                    <a:pt x="339" y="444"/>
                  </a:cubicBezTo>
                  <a:cubicBezTo>
                    <a:pt x="327" y="444"/>
                    <a:pt x="317" y="434"/>
                    <a:pt x="317" y="422"/>
                  </a:cubicBezTo>
                  <a:cubicBezTo>
                    <a:pt x="317" y="410"/>
                    <a:pt x="327" y="400"/>
                    <a:pt x="339" y="400"/>
                  </a:cubicBezTo>
                  <a:cubicBezTo>
                    <a:pt x="339" y="400"/>
                    <a:pt x="476" y="400"/>
                    <a:pt x="530" y="400"/>
                  </a:cubicBezTo>
                  <a:cubicBezTo>
                    <a:pt x="542" y="400"/>
                    <a:pt x="552" y="410"/>
                    <a:pt x="552" y="422"/>
                  </a:cubicBezTo>
                  <a:cubicBezTo>
                    <a:pt x="552" y="434"/>
                    <a:pt x="542" y="444"/>
                    <a:pt x="530" y="444"/>
                  </a:cubicBezTo>
                  <a:close/>
                  <a:moveTo>
                    <a:pt x="530" y="343"/>
                  </a:moveTo>
                  <a:cubicBezTo>
                    <a:pt x="530" y="343"/>
                    <a:pt x="413" y="343"/>
                    <a:pt x="339" y="343"/>
                  </a:cubicBezTo>
                  <a:cubicBezTo>
                    <a:pt x="327" y="343"/>
                    <a:pt x="317" y="333"/>
                    <a:pt x="317" y="321"/>
                  </a:cubicBezTo>
                  <a:cubicBezTo>
                    <a:pt x="317" y="308"/>
                    <a:pt x="327" y="298"/>
                    <a:pt x="339" y="298"/>
                  </a:cubicBezTo>
                  <a:cubicBezTo>
                    <a:pt x="339" y="298"/>
                    <a:pt x="459" y="298"/>
                    <a:pt x="530" y="298"/>
                  </a:cubicBezTo>
                  <a:cubicBezTo>
                    <a:pt x="542" y="298"/>
                    <a:pt x="552" y="308"/>
                    <a:pt x="552" y="321"/>
                  </a:cubicBezTo>
                  <a:cubicBezTo>
                    <a:pt x="552" y="333"/>
                    <a:pt x="542" y="343"/>
                    <a:pt x="530" y="343"/>
                  </a:cubicBezTo>
                  <a:close/>
                  <a:moveTo>
                    <a:pt x="136" y="412"/>
                  </a:moveTo>
                  <a:cubicBezTo>
                    <a:pt x="227" y="412"/>
                    <a:pt x="227" y="412"/>
                    <a:pt x="227" y="412"/>
                  </a:cubicBezTo>
                  <a:cubicBezTo>
                    <a:pt x="227" y="321"/>
                    <a:pt x="227" y="321"/>
                    <a:pt x="227" y="321"/>
                  </a:cubicBezTo>
                  <a:cubicBezTo>
                    <a:pt x="136" y="321"/>
                    <a:pt x="136" y="321"/>
                    <a:pt x="136" y="321"/>
                  </a:cubicBezTo>
                  <a:lnTo>
                    <a:pt x="136" y="41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4" name="Group 20">
            <a:extLst>
              <a:ext uri="{FF2B5EF4-FFF2-40B4-BE49-F238E27FC236}">
                <a16:creationId xmlns:a16="http://schemas.microsoft.com/office/drawing/2014/main" id="{9FDEF498-70A7-4E68-8DC9-CB17B900962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41818" y="3740554"/>
            <a:ext cx="787401" cy="787401"/>
            <a:chOff x="1879" y="1116"/>
            <a:chExt cx="288" cy="288"/>
          </a:xfrm>
        </p:grpSpPr>
        <p:sp>
          <p:nvSpPr>
            <p:cNvPr id="65" name="AutoShape 19">
              <a:extLst>
                <a:ext uri="{FF2B5EF4-FFF2-40B4-BE49-F238E27FC236}">
                  <a16:creationId xmlns:a16="http://schemas.microsoft.com/office/drawing/2014/main" id="{AB60E270-DD2B-4914-AC9A-D7901951C09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879" y="1116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Freeform 21">
              <a:extLst>
                <a:ext uri="{FF2B5EF4-FFF2-40B4-BE49-F238E27FC236}">
                  <a16:creationId xmlns:a16="http://schemas.microsoft.com/office/drawing/2014/main" id="{00507C19-67F5-46C3-A393-CA859B187C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96" y="1139"/>
              <a:ext cx="255" cy="243"/>
            </a:xfrm>
            <a:custGeom>
              <a:avLst/>
              <a:gdLst>
                <a:gd name="T0" fmla="*/ 868 w 882"/>
                <a:gd name="T1" fmla="*/ 326 h 844"/>
                <a:gd name="T2" fmla="*/ 801 w 882"/>
                <a:gd name="T3" fmla="*/ 296 h 844"/>
                <a:gd name="T4" fmla="*/ 770 w 882"/>
                <a:gd name="T5" fmla="*/ 229 h 844"/>
                <a:gd name="T6" fmla="*/ 724 w 882"/>
                <a:gd name="T7" fmla="*/ 165 h 844"/>
                <a:gd name="T8" fmla="*/ 729 w 882"/>
                <a:gd name="T9" fmla="*/ 91 h 844"/>
                <a:gd name="T10" fmla="*/ 569 w 882"/>
                <a:gd name="T11" fmla="*/ 0 h 844"/>
                <a:gd name="T12" fmla="*/ 509 w 882"/>
                <a:gd name="T13" fmla="*/ 44 h 844"/>
                <a:gd name="T14" fmla="*/ 367 w 882"/>
                <a:gd name="T15" fmla="*/ 44 h 844"/>
                <a:gd name="T16" fmla="*/ 307 w 882"/>
                <a:gd name="T17" fmla="*/ 1 h 844"/>
                <a:gd name="T18" fmla="*/ 221 w 882"/>
                <a:gd name="T19" fmla="*/ 39 h 844"/>
                <a:gd name="T20" fmla="*/ 145 w 882"/>
                <a:gd name="T21" fmla="*/ 95 h 844"/>
                <a:gd name="T22" fmla="*/ 154 w 882"/>
                <a:gd name="T23" fmla="*/ 171 h 844"/>
                <a:gd name="T24" fmla="*/ 81 w 882"/>
                <a:gd name="T25" fmla="*/ 295 h 844"/>
                <a:gd name="T26" fmla="*/ 15 w 882"/>
                <a:gd name="T27" fmla="*/ 325 h 844"/>
                <a:gd name="T28" fmla="*/ 13 w 882"/>
                <a:gd name="T29" fmla="*/ 515 h 844"/>
                <a:gd name="T30" fmla="*/ 79 w 882"/>
                <a:gd name="T31" fmla="*/ 543 h 844"/>
                <a:gd name="T32" fmla="*/ 113 w 882"/>
                <a:gd name="T33" fmla="*/ 615 h 844"/>
                <a:gd name="T34" fmla="*/ 155 w 882"/>
                <a:gd name="T35" fmla="*/ 676 h 844"/>
                <a:gd name="T36" fmla="*/ 146 w 882"/>
                <a:gd name="T37" fmla="*/ 750 h 844"/>
                <a:gd name="T38" fmla="*/ 304 w 882"/>
                <a:gd name="T39" fmla="*/ 844 h 844"/>
                <a:gd name="T40" fmla="*/ 362 w 882"/>
                <a:gd name="T41" fmla="*/ 800 h 844"/>
                <a:gd name="T42" fmla="*/ 520 w 882"/>
                <a:gd name="T43" fmla="*/ 801 h 844"/>
                <a:gd name="T44" fmla="*/ 580 w 882"/>
                <a:gd name="T45" fmla="*/ 844 h 844"/>
                <a:gd name="T46" fmla="*/ 662 w 882"/>
                <a:gd name="T47" fmla="*/ 808 h 844"/>
                <a:gd name="T48" fmla="*/ 735 w 882"/>
                <a:gd name="T49" fmla="*/ 753 h 844"/>
                <a:gd name="T50" fmla="*/ 726 w 882"/>
                <a:gd name="T51" fmla="*/ 679 h 844"/>
                <a:gd name="T52" fmla="*/ 805 w 882"/>
                <a:gd name="T53" fmla="*/ 539 h 844"/>
                <a:gd name="T54" fmla="*/ 870 w 882"/>
                <a:gd name="T55" fmla="*/ 510 h 844"/>
                <a:gd name="T56" fmla="*/ 868 w 882"/>
                <a:gd name="T57" fmla="*/ 326 h 844"/>
                <a:gd name="T58" fmla="*/ 536 w 882"/>
                <a:gd name="T59" fmla="*/ 645 h 844"/>
                <a:gd name="T60" fmla="*/ 222 w 882"/>
                <a:gd name="T61" fmla="*/ 518 h 844"/>
                <a:gd name="T62" fmla="*/ 346 w 882"/>
                <a:gd name="T63" fmla="*/ 201 h 844"/>
                <a:gd name="T64" fmla="*/ 659 w 882"/>
                <a:gd name="T65" fmla="*/ 328 h 844"/>
                <a:gd name="T66" fmla="*/ 536 w 882"/>
                <a:gd name="T67" fmla="*/ 645 h 844"/>
                <a:gd name="T68" fmla="*/ 609 w 882"/>
                <a:gd name="T69" fmla="*/ 410 h 844"/>
                <a:gd name="T70" fmla="*/ 364 w 882"/>
                <a:gd name="T71" fmla="*/ 268 h 844"/>
                <a:gd name="T72" fmla="*/ 357 w 882"/>
                <a:gd name="T73" fmla="*/ 266 h 844"/>
                <a:gd name="T74" fmla="*/ 344 w 882"/>
                <a:gd name="T75" fmla="*/ 279 h 844"/>
                <a:gd name="T76" fmla="*/ 344 w 882"/>
                <a:gd name="T77" fmla="*/ 565 h 844"/>
                <a:gd name="T78" fmla="*/ 357 w 882"/>
                <a:gd name="T79" fmla="*/ 578 h 844"/>
                <a:gd name="T80" fmla="*/ 364 w 882"/>
                <a:gd name="T81" fmla="*/ 576 h 844"/>
                <a:gd name="T82" fmla="*/ 609 w 882"/>
                <a:gd name="T83" fmla="*/ 434 h 844"/>
                <a:gd name="T84" fmla="*/ 609 w 882"/>
                <a:gd name="T85" fmla="*/ 41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2" h="844">
                  <a:moveTo>
                    <a:pt x="868" y="326"/>
                  </a:moveTo>
                  <a:cubicBezTo>
                    <a:pt x="801" y="296"/>
                    <a:pt x="801" y="296"/>
                    <a:pt x="801" y="296"/>
                  </a:cubicBezTo>
                  <a:cubicBezTo>
                    <a:pt x="793" y="274"/>
                    <a:pt x="783" y="251"/>
                    <a:pt x="770" y="229"/>
                  </a:cubicBezTo>
                  <a:cubicBezTo>
                    <a:pt x="757" y="206"/>
                    <a:pt x="741" y="185"/>
                    <a:pt x="724" y="165"/>
                  </a:cubicBezTo>
                  <a:cubicBezTo>
                    <a:pt x="729" y="91"/>
                    <a:pt x="729" y="91"/>
                    <a:pt x="729" y="91"/>
                  </a:cubicBezTo>
                  <a:cubicBezTo>
                    <a:pt x="684" y="50"/>
                    <a:pt x="627" y="18"/>
                    <a:pt x="569" y="0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462" y="34"/>
                    <a:pt x="414" y="35"/>
                    <a:pt x="367" y="44"/>
                  </a:cubicBezTo>
                  <a:cubicBezTo>
                    <a:pt x="307" y="1"/>
                    <a:pt x="307" y="1"/>
                    <a:pt x="307" y="1"/>
                  </a:cubicBezTo>
                  <a:cubicBezTo>
                    <a:pt x="278" y="11"/>
                    <a:pt x="249" y="23"/>
                    <a:pt x="221" y="39"/>
                  </a:cubicBezTo>
                  <a:cubicBezTo>
                    <a:pt x="193" y="56"/>
                    <a:pt x="167" y="75"/>
                    <a:pt x="145" y="95"/>
                  </a:cubicBezTo>
                  <a:cubicBezTo>
                    <a:pt x="154" y="171"/>
                    <a:pt x="154" y="171"/>
                    <a:pt x="154" y="171"/>
                  </a:cubicBezTo>
                  <a:cubicBezTo>
                    <a:pt x="122" y="209"/>
                    <a:pt x="96" y="250"/>
                    <a:pt x="81" y="295"/>
                  </a:cubicBezTo>
                  <a:cubicBezTo>
                    <a:pt x="15" y="325"/>
                    <a:pt x="15" y="325"/>
                    <a:pt x="15" y="325"/>
                  </a:cubicBezTo>
                  <a:cubicBezTo>
                    <a:pt x="0" y="386"/>
                    <a:pt x="0" y="450"/>
                    <a:pt x="13" y="515"/>
                  </a:cubicBezTo>
                  <a:cubicBezTo>
                    <a:pt x="79" y="543"/>
                    <a:pt x="79" y="543"/>
                    <a:pt x="79" y="543"/>
                  </a:cubicBezTo>
                  <a:cubicBezTo>
                    <a:pt x="87" y="567"/>
                    <a:pt x="98" y="593"/>
                    <a:pt x="113" y="615"/>
                  </a:cubicBezTo>
                  <a:cubicBezTo>
                    <a:pt x="125" y="637"/>
                    <a:pt x="139" y="658"/>
                    <a:pt x="155" y="676"/>
                  </a:cubicBezTo>
                  <a:cubicBezTo>
                    <a:pt x="146" y="750"/>
                    <a:pt x="146" y="750"/>
                    <a:pt x="146" y="750"/>
                  </a:cubicBezTo>
                  <a:cubicBezTo>
                    <a:pt x="193" y="793"/>
                    <a:pt x="247" y="824"/>
                    <a:pt x="304" y="844"/>
                  </a:cubicBezTo>
                  <a:cubicBezTo>
                    <a:pt x="362" y="800"/>
                    <a:pt x="362" y="800"/>
                    <a:pt x="362" y="800"/>
                  </a:cubicBezTo>
                  <a:cubicBezTo>
                    <a:pt x="414" y="812"/>
                    <a:pt x="466" y="812"/>
                    <a:pt x="520" y="801"/>
                  </a:cubicBezTo>
                  <a:cubicBezTo>
                    <a:pt x="580" y="844"/>
                    <a:pt x="580" y="844"/>
                    <a:pt x="580" y="844"/>
                  </a:cubicBezTo>
                  <a:cubicBezTo>
                    <a:pt x="607" y="834"/>
                    <a:pt x="635" y="822"/>
                    <a:pt x="662" y="808"/>
                  </a:cubicBezTo>
                  <a:cubicBezTo>
                    <a:pt x="687" y="791"/>
                    <a:pt x="712" y="773"/>
                    <a:pt x="735" y="753"/>
                  </a:cubicBezTo>
                  <a:cubicBezTo>
                    <a:pt x="726" y="679"/>
                    <a:pt x="726" y="679"/>
                    <a:pt x="726" y="679"/>
                  </a:cubicBezTo>
                  <a:cubicBezTo>
                    <a:pt x="762" y="638"/>
                    <a:pt x="788" y="590"/>
                    <a:pt x="805" y="539"/>
                  </a:cubicBezTo>
                  <a:cubicBezTo>
                    <a:pt x="870" y="510"/>
                    <a:pt x="870" y="510"/>
                    <a:pt x="870" y="510"/>
                  </a:cubicBezTo>
                  <a:cubicBezTo>
                    <a:pt x="882" y="451"/>
                    <a:pt x="881" y="387"/>
                    <a:pt x="868" y="326"/>
                  </a:cubicBezTo>
                  <a:close/>
                  <a:moveTo>
                    <a:pt x="536" y="645"/>
                  </a:moveTo>
                  <a:cubicBezTo>
                    <a:pt x="415" y="700"/>
                    <a:pt x="275" y="641"/>
                    <a:pt x="222" y="518"/>
                  </a:cubicBezTo>
                  <a:cubicBezTo>
                    <a:pt x="169" y="395"/>
                    <a:pt x="225" y="254"/>
                    <a:pt x="346" y="201"/>
                  </a:cubicBezTo>
                  <a:cubicBezTo>
                    <a:pt x="466" y="148"/>
                    <a:pt x="608" y="205"/>
                    <a:pt x="659" y="328"/>
                  </a:cubicBezTo>
                  <a:cubicBezTo>
                    <a:pt x="713" y="450"/>
                    <a:pt x="658" y="594"/>
                    <a:pt x="536" y="645"/>
                  </a:cubicBezTo>
                  <a:close/>
                  <a:moveTo>
                    <a:pt x="609" y="410"/>
                  </a:moveTo>
                  <a:cubicBezTo>
                    <a:pt x="364" y="268"/>
                    <a:pt x="364" y="268"/>
                    <a:pt x="364" y="268"/>
                  </a:cubicBezTo>
                  <a:cubicBezTo>
                    <a:pt x="362" y="266"/>
                    <a:pt x="360" y="266"/>
                    <a:pt x="357" y="266"/>
                  </a:cubicBezTo>
                  <a:cubicBezTo>
                    <a:pt x="350" y="266"/>
                    <a:pt x="344" y="271"/>
                    <a:pt x="344" y="279"/>
                  </a:cubicBezTo>
                  <a:cubicBezTo>
                    <a:pt x="344" y="565"/>
                    <a:pt x="344" y="565"/>
                    <a:pt x="344" y="565"/>
                  </a:cubicBezTo>
                  <a:cubicBezTo>
                    <a:pt x="344" y="573"/>
                    <a:pt x="350" y="578"/>
                    <a:pt x="357" y="578"/>
                  </a:cubicBezTo>
                  <a:cubicBezTo>
                    <a:pt x="360" y="578"/>
                    <a:pt x="362" y="578"/>
                    <a:pt x="364" y="576"/>
                  </a:cubicBezTo>
                  <a:cubicBezTo>
                    <a:pt x="609" y="434"/>
                    <a:pt x="609" y="434"/>
                    <a:pt x="609" y="434"/>
                  </a:cubicBezTo>
                  <a:cubicBezTo>
                    <a:pt x="618" y="428"/>
                    <a:pt x="618" y="415"/>
                    <a:pt x="609" y="4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2EB54C0-BA3A-45BE-99EE-2579BE1B536B}"/>
              </a:ext>
            </a:extLst>
          </p:cNvPr>
          <p:cNvGrpSpPr>
            <a:grpSpLocks noChangeAspect="1"/>
          </p:cNvGrpSpPr>
          <p:nvPr/>
        </p:nvGrpSpPr>
        <p:grpSpPr>
          <a:xfrm>
            <a:off x="7241818" y="5205400"/>
            <a:ext cx="787401" cy="787401"/>
            <a:chOff x="5867400" y="3200400"/>
            <a:chExt cx="457200" cy="457200"/>
          </a:xfrm>
        </p:grpSpPr>
        <p:sp>
          <p:nvSpPr>
            <p:cNvPr id="68" name="AutoShape 3">
              <a:extLst>
                <a:ext uri="{FF2B5EF4-FFF2-40B4-BE49-F238E27FC236}">
                  <a16:creationId xmlns:a16="http://schemas.microsoft.com/office/drawing/2014/main" id="{F0E4DA1C-3445-45B6-974D-782797F4CB4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67400" y="3200400"/>
              <a:ext cx="4572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41D21AB3-D8F1-47CF-9976-643277BCE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3241675"/>
              <a:ext cx="403642" cy="387351"/>
            </a:xfrm>
            <a:custGeom>
              <a:avLst/>
              <a:gdLst>
                <a:gd name="connsiteX0" fmla="*/ 142653 w 403642"/>
                <a:gd name="connsiteY0" fmla="*/ 201613 h 387351"/>
                <a:gd name="connsiteX1" fmla="*/ 143112 w 403642"/>
                <a:gd name="connsiteY1" fmla="*/ 201613 h 387351"/>
                <a:gd name="connsiteX2" fmla="*/ 145864 w 403642"/>
                <a:gd name="connsiteY2" fmla="*/ 201613 h 387351"/>
                <a:gd name="connsiteX3" fmla="*/ 247693 w 403642"/>
                <a:gd name="connsiteY3" fmla="*/ 207116 h 387351"/>
                <a:gd name="connsiteX4" fmla="*/ 258243 w 403642"/>
                <a:gd name="connsiteY4" fmla="*/ 207575 h 387351"/>
                <a:gd name="connsiteX5" fmla="*/ 267876 w 403642"/>
                <a:gd name="connsiteY5" fmla="*/ 210327 h 387351"/>
                <a:gd name="connsiteX6" fmla="*/ 280260 w 403642"/>
                <a:gd name="connsiteY6" fmla="*/ 230506 h 387351"/>
                <a:gd name="connsiteX7" fmla="*/ 262830 w 403642"/>
                <a:gd name="connsiteY7" fmla="*/ 253436 h 387351"/>
                <a:gd name="connsiteX8" fmla="*/ 259161 w 403642"/>
                <a:gd name="connsiteY8" fmla="*/ 253895 h 387351"/>
                <a:gd name="connsiteX9" fmla="*/ 215126 w 403642"/>
                <a:gd name="connsiteY9" fmla="*/ 258481 h 387351"/>
                <a:gd name="connsiteX10" fmla="*/ 214209 w 403642"/>
                <a:gd name="connsiteY10" fmla="*/ 265360 h 387351"/>
                <a:gd name="connsiteX11" fmla="*/ 223383 w 403642"/>
                <a:gd name="connsiteY11" fmla="*/ 269029 h 387351"/>
                <a:gd name="connsiteX12" fmla="*/ 260537 w 403642"/>
                <a:gd name="connsiteY12" fmla="*/ 275908 h 387351"/>
                <a:gd name="connsiteX13" fmla="*/ 287599 w 403642"/>
                <a:gd name="connsiteY13" fmla="*/ 272239 h 387351"/>
                <a:gd name="connsiteX14" fmla="*/ 289893 w 403642"/>
                <a:gd name="connsiteY14" fmla="*/ 271781 h 387351"/>
                <a:gd name="connsiteX15" fmla="*/ 293104 w 403642"/>
                <a:gd name="connsiteY15" fmla="*/ 270864 h 387351"/>
                <a:gd name="connsiteX16" fmla="*/ 341266 w 403642"/>
                <a:gd name="connsiteY16" fmla="*/ 239678 h 387351"/>
                <a:gd name="connsiteX17" fmla="*/ 359155 w 403642"/>
                <a:gd name="connsiteY17" fmla="*/ 219958 h 387351"/>
                <a:gd name="connsiteX18" fmla="*/ 372457 w 403642"/>
                <a:gd name="connsiteY18" fmla="*/ 212161 h 387351"/>
                <a:gd name="connsiteX19" fmla="*/ 378420 w 403642"/>
                <a:gd name="connsiteY19" fmla="*/ 211244 h 387351"/>
                <a:gd name="connsiteX20" fmla="*/ 395392 w 403642"/>
                <a:gd name="connsiteY20" fmla="*/ 218123 h 387351"/>
                <a:gd name="connsiteX21" fmla="*/ 397685 w 403642"/>
                <a:gd name="connsiteY21" fmla="*/ 253436 h 387351"/>
                <a:gd name="connsiteX22" fmla="*/ 380714 w 403642"/>
                <a:gd name="connsiteY22" fmla="*/ 273157 h 387351"/>
                <a:gd name="connsiteX23" fmla="*/ 298149 w 403642"/>
                <a:gd name="connsiteY23" fmla="*/ 327732 h 387351"/>
                <a:gd name="connsiteX24" fmla="*/ 293562 w 403642"/>
                <a:gd name="connsiteY24" fmla="*/ 329107 h 387351"/>
                <a:gd name="connsiteX25" fmla="*/ 218337 w 403642"/>
                <a:gd name="connsiteY25" fmla="*/ 340573 h 387351"/>
                <a:gd name="connsiteX26" fmla="*/ 200448 w 403642"/>
                <a:gd name="connsiteY26" fmla="*/ 340114 h 387351"/>
                <a:gd name="connsiteX27" fmla="*/ 156872 w 403642"/>
                <a:gd name="connsiteY27" fmla="*/ 336904 h 387351"/>
                <a:gd name="connsiteX28" fmla="*/ 151368 w 403642"/>
                <a:gd name="connsiteY28" fmla="*/ 336445 h 387351"/>
                <a:gd name="connsiteX29" fmla="*/ 124764 w 403642"/>
                <a:gd name="connsiteY29" fmla="*/ 341490 h 387351"/>
                <a:gd name="connsiteX30" fmla="*/ 7798 w 403642"/>
                <a:gd name="connsiteY30" fmla="*/ 386893 h 387351"/>
                <a:gd name="connsiteX31" fmla="*/ 5505 w 403642"/>
                <a:gd name="connsiteY31" fmla="*/ 387351 h 387351"/>
                <a:gd name="connsiteX32" fmla="*/ 0 w 403642"/>
                <a:gd name="connsiteY32" fmla="*/ 381389 h 387351"/>
                <a:gd name="connsiteX33" fmla="*/ 0 w 403642"/>
                <a:gd name="connsiteY33" fmla="*/ 276367 h 387351"/>
                <a:gd name="connsiteX34" fmla="*/ 2752 w 403642"/>
                <a:gd name="connsiteY34" fmla="*/ 271781 h 387351"/>
                <a:gd name="connsiteX35" fmla="*/ 111462 w 403642"/>
                <a:gd name="connsiteY35" fmla="*/ 209868 h 387351"/>
                <a:gd name="connsiteX36" fmla="*/ 142653 w 403642"/>
                <a:gd name="connsiteY36" fmla="*/ 201613 h 387351"/>
                <a:gd name="connsiteX37" fmla="*/ 153848 w 403642"/>
                <a:gd name="connsiteY37" fmla="*/ 0 h 387351"/>
                <a:gd name="connsiteX38" fmla="*/ 360502 w 403642"/>
                <a:gd name="connsiteY38" fmla="*/ 0 h 387351"/>
                <a:gd name="connsiteX39" fmla="*/ 371475 w 403642"/>
                <a:gd name="connsiteY39" fmla="*/ 10966 h 387351"/>
                <a:gd name="connsiteX40" fmla="*/ 371475 w 403642"/>
                <a:gd name="connsiteY40" fmla="*/ 92754 h 387351"/>
                <a:gd name="connsiteX41" fmla="*/ 371475 w 403642"/>
                <a:gd name="connsiteY41" fmla="*/ 175000 h 387351"/>
                <a:gd name="connsiteX42" fmla="*/ 371475 w 403642"/>
                <a:gd name="connsiteY42" fmla="*/ 191449 h 387351"/>
                <a:gd name="connsiteX43" fmla="*/ 343586 w 403642"/>
                <a:gd name="connsiteY43" fmla="*/ 205614 h 387351"/>
                <a:gd name="connsiteX44" fmla="*/ 343129 w 403642"/>
                <a:gd name="connsiteY44" fmla="*/ 206071 h 387351"/>
                <a:gd name="connsiteX45" fmla="*/ 343129 w 403642"/>
                <a:gd name="connsiteY45" fmla="*/ 206527 h 387351"/>
                <a:gd name="connsiteX46" fmla="*/ 325298 w 403642"/>
                <a:gd name="connsiteY46" fmla="*/ 226175 h 387351"/>
                <a:gd name="connsiteX47" fmla="*/ 296494 w 403642"/>
                <a:gd name="connsiteY47" fmla="*/ 247650 h 387351"/>
                <a:gd name="connsiteX48" fmla="*/ 299695 w 403642"/>
                <a:gd name="connsiteY48" fmla="*/ 230287 h 387351"/>
                <a:gd name="connsiteX49" fmla="*/ 276835 w 403642"/>
                <a:gd name="connsiteY49" fmla="*/ 192363 h 387351"/>
                <a:gd name="connsiteX50" fmla="*/ 259004 w 403642"/>
                <a:gd name="connsiteY50" fmla="*/ 187337 h 387351"/>
                <a:gd name="connsiteX51" fmla="*/ 258547 w 403642"/>
                <a:gd name="connsiteY51" fmla="*/ 187337 h 387351"/>
                <a:gd name="connsiteX52" fmla="*/ 248031 w 403642"/>
                <a:gd name="connsiteY52" fmla="*/ 186880 h 387351"/>
                <a:gd name="connsiteX53" fmla="*/ 146533 w 403642"/>
                <a:gd name="connsiteY53" fmla="*/ 181397 h 387351"/>
                <a:gd name="connsiteX54" fmla="*/ 146076 w 403642"/>
                <a:gd name="connsiteY54" fmla="*/ 181397 h 387351"/>
                <a:gd name="connsiteX55" fmla="*/ 145618 w 403642"/>
                <a:gd name="connsiteY55" fmla="*/ 181397 h 387351"/>
                <a:gd name="connsiteX56" fmla="*/ 142875 w 403642"/>
                <a:gd name="connsiteY56" fmla="*/ 181397 h 387351"/>
                <a:gd name="connsiteX57" fmla="*/ 142875 w 403642"/>
                <a:gd name="connsiteY57" fmla="*/ 164948 h 387351"/>
                <a:gd name="connsiteX58" fmla="*/ 142875 w 403642"/>
                <a:gd name="connsiteY58" fmla="*/ 92754 h 387351"/>
                <a:gd name="connsiteX59" fmla="*/ 142875 w 403642"/>
                <a:gd name="connsiteY59" fmla="*/ 10966 h 387351"/>
                <a:gd name="connsiteX60" fmla="*/ 153848 w 403642"/>
                <a:gd name="connsiteY60" fmla="*/ 0 h 387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03642" h="387351">
                  <a:moveTo>
                    <a:pt x="142653" y="201613"/>
                  </a:moveTo>
                  <a:cubicBezTo>
                    <a:pt x="142653" y="201613"/>
                    <a:pt x="143112" y="201613"/>
                    <a:pt x="143112" y="201613"/>
                  </a:cubicBezTo>
                  <a:cubicBezTo>
                    <a:pt x="144029" y="201613"/>
                    <a:pt x="144947" y="201613"/>
                    <a:pt x="145864" y="201613"/>
                  </a:cubicBezTo>
                  <a:cubicBezTo>
                    <a:pt x="145864" y="201613"/>
                    <a:pt x="145864" y="201613"/>
                    <a:pt x="247693" y="207116"/>
                  </a:cubicBezTo>
                  <a:cubicBezTo>
                    <a:pt x="247693" y="207116"/>
                    <a:pt x="247693" y="207116"/>
                    <a:pt x="258243" y="207575"/>
                  </a:cubicBezTo>
                  <a:cubicBezTo>
                    <a:pt x="261913" y="207575"/>
                    <a:pt x="265123" y="208951"/>
                    <a:pt x="267876" y="210327"/>
                  </a:cubicBezTo>
                  <a:cubicBezTo>
                    <a:pt x="275215" y="213996"/>
                    <a:pt x="280260" y="221792"/>
                    <a:pt x="280260" y="230506"/>
                  </a:cubicBezTo>
                  <a:cubicBezTo>
                    <a:pt x="280260" y="241512"/>
                    <a:pt x="272921" y="250685"/>
                    <a:pt x="262830" y="253436"/>
                  </a:cubicBezTo>
                  <a:cubicBezTo>
                    <a:pt x="261454" y="253895"/>
                    <a:pt x="260537" y="253895"/>
                    <a:pt x="259161" y="253895"/>
                  </a:cubicBezTo>
                  <a:cubicBezTo>
                    <a:pt x="259161" y="253895"/>
                    <a:pt x="259161" y="253895"/>
                    <a:pt x="215126" y="258481"/>
                  </a:cubicBezTo>
                  <a:cubicBezTo>
                    <a:pt x="211457" y="258481"/>
                    <a:pt x="210998" y="263984"/>
                    <a:pt x="214209" y="265360"/>
                  </a:cubicBezTo>
                  <a:cubicBezTo>
                    <a:pt x="214209" y="265360"/>
                    <a:pt x="214209" y="265360"/>
                    <a:pt x="223383" y="269029"/>
                  </a:cubicBezTo>
                  <a:cubicBezTo>
                    <a:pt x="235309" y="273615"/>
                    <a:pt x="248152" y="275908"/>
                    <a:pt x="260537" y="275908"/>
                  </a:cubicBezTo>
                  <a:cubicBezTo>
                    <a:pt x="269710" y="275908"/>
                    <a:pt x="278884" y="274991"/>
                    <a:pt x="287599" y="272239"/>
                  </a:cubicBezTo>
                  <a:cubicBezTo>
                    <a:pt x="287599" y="272239"/>
                    <a:pt x="287599" y="272239"/>
                    <a:pt x="289893" y="271781"/>
                  </a:cubicBezTo>
                  <a:cubicBezTo>
                    <a:pt x="291269" y="271322"/>
                    <a:pt x="292186" y="271322"/>
                    <a:pt x="293104" y="270864"/>
                  </a:cubicBezTo>
                  <a:cubicBezTo>
                    <a:pt x="311910" y="264902"/>
                    <a:pt x="328423" y="254354"/>
                    <a:pt x="341266" y="239678"/>
                  </a:cubicBezTo>
                  <a:cubicBezTo>
                    <a:pt x="341266" y="239678"/>
                    <a:pt x="341266" y="239678"/>
                    <a:pt x="359155" y="219958"/>
                  </a:cubicBezTo>
                  <a:cubicBezTo>
                    <a:pt x="362825" y="215830"/>
                    <a:pt x="367412" y="213078"/>
                    <a:pt x="372457" y="212161"/>
                  </a:cubicBezTo>
                  <a:cubicBezTo>
                    <a:pt x="374292" y="211703"/>
                    <a:pt x="376127" y="211244"/>
                    <a:pt x="378420" y="211244"/>
                  </a:cubicBezTo>
                  <a:cubicBezTo>
                    <a:pt x="384383" y="211244"/>
                    <a:pt x="390346" y="213537"/>
                    <a:pt x="395392" y="218123"/>
                  </a:cubicBezTo>
                  <a:cubicBezTo>
                    <a:pt x="405483" y="227295"/>
                    <a:pt x="406400" y="242888"/>
                    <a:pt x="397685" y="253436"/>
                  </a:cubicBezTo>
                  <a:cubicBezTo>
                    <a:pt x="397685" y="253436"/>
                    <a:pt x="397685" y="253436"/>
                    <a:pt x="380714" y="273157"/>
                  </a:cubicBezTo>
                  <a:cubicBezTo>
                    <a:pt x="358696" y="298839"/>
                    <a:pt x="330258" y="318101"/>
                    <a:pt x="298149" y="327732"/>
                  </a:cubicBezTo>
                  <a:cubicBezTo>
                    <a:pt x="298149" y="327732"/>
                    <a:pt x="298149" y="327732"/>
                    <a:pt x="293562" y="329107"/>
                  </a:cubicBezTo>
                  <a:cubicBezTo>
                    <a:pt x="268793" y="336904"/>
                    <a:pt x="244024" y="340573"/>
                    <a:pt x="218337" y="340573"/>
                  </a:cubicBezTo>
                  <a:cubicBezTo>
                    <a:pt x="212374" y="340573"/>
                    <a:pt x="206411" y="340573"/>
                    <a:pt x="200448" y="340114"/>
                  </a:cubicBezTo>
                  <a:cubicBezTo>
                    <a:pt x="200448" y="340114"/>
                    <a:pt x="200448" y="340114"/>
                    <a:pt x="156872" y="336904"/>
                  </a:cubicBezTo>
                  <a:cubicBezTo>
                    <a:pt x="155038" y="336904"/>
                    <a:pt x="153203" y="336445"/>
                    <a:pt x="151368" y="336445"/>
                  </a:cubicBezTo>
                  <a:cubicBezTo>
                    <a:pt x="142194" y="336445"/>
                    <a:pt x="133479" y="338280"/>
                    <a:pt x="124764" y="341490"/>
                  </a:cubicBezTo>
                  <a:cubicBezTo>
                    <a:pt x="124764" y="341490"/>
                    <a:pt x="124764" y="341490"/>
                    <a:pt x="7798" y="386893"/>
                  </a:cubicBezTo>
                  <a:cubicBezTo>
                    <a:pt x="7339" y="386893"/>
                    <a:pt x="6422" y="387351"/>
                    <a:pt x="5505" y="387351"/>
                  </a:cubicBezTo>
                  <a:cubicBezTo>
                    <a:pt x="2752" y="387351"/>
                    <a:pt x="0" y="384599"/>
                    <a:pt x="0" y="381389"/>
                  </a:cubicBezTo>
                  <a:cubicBezTo>
                    <a:pt x="0" y="381389"/>
                    <a:pt x="0" y="381389"/>
                    <a:pt x="0" y="276367"/>
                  </a:cubicBezTo>
                  <a:cubicBezTo>
                    <a:pt x="0" y="274532"/>
                    <a:pt x="918" y="272239"/>
                    <a:pt x="2752" y="271781"/>
                  </a:cubicBezTo>
                  <a:cubicBezTo>
                    <a:pt x="2752" y="271781"/>
                    <a:pt x="2752" y="271781"/>
                    <a:pt x="111462" y="209868"/>
                  </a:cubicBezTo>
                  <a:cubicBezTo>
                    <a:pt x="121095" y="204365"/>
                    <a:pt x="131644" y="201613"/>
                    <a:pt x="142653" y="201613"/>
                  </a:cubicBezTo>
                  <a:close/>
                  <a:moveTo>
                    <a:pt x="153848" y="0"/>
                  </a:moveTo>
                  <a:cubicBezTo>
                    <a:pt x="360502" y="0"/>
                    <a:pt x="360502" y="0"/>
                    <a:pt x="360502" y="0"/>
                  </a:cubicBezTo>
                  <a:cubicBezTo>
                    <a:pt x="366446" y="0"/>
                    <a:pt x="371475" y="5026"/>
                    <a:pt x="371475" y="10966"/>
                  </a:cubicBezTo>
                  <a:cubicBezTo>
                    <a:pt x="371475" y="44778"/>
                    <a:pt x="371475" y="71736"/>
                    <a:pt x="371475" y="92754"/>
                  </a:cubicBezTo>
                  <a:cubicBezTo>
                    <a:pt x="371475" y="175000"/>
                    <a:pt x="371475" y="175000"/>
                    <a:pt x="371475" y="175000"/>
                  </a:cubicBezTo>
                  <a:cubicBezTo>
                    <a:pt x="371475" y="180940"/>
                    <a:pt x="371475" y="186423"/>
                    <a:pt x="371475" y="191449"/>
                  </a:cubicBezTo>
                  <a:cubicBezTo>
                    <a:pt x="360960" y="192820"/>
                    <a:pt x="350901" y="197846"/>
                    <a:pt x="343586" y="205614"/>
                  </a:cubicBezTo>
                  <a:cubicBezTo>
                    <a:pt x="343586" y="205614"/>
                    <a:pt x="343586" y="205614"/>
                    <a:pt x="343129" y="206071"/>
                  </a:cubicBezTo>
                  <a:cubicBezTo>
                    <a:pt x="343129" y="206071"/>
                    <a:pt x="343129" y="206071"/>
                    <a:pt x="343129" y="206527"/>
                  </a:cubicBezTo>
                  <a:cubicBezTo>
                    <a:pt x="343129" y="206527"/>
                    <a:pt x="343129" y="206527"/>
                    <a:pt x="325298" y="226175"/>
                  </a:cubicBezTo>
                  <a:cubicBezTo>
                    <a:pt x="317526" y="235313"/>
                    <a:pt x="307467" y="242624"/>
                    <a:pt x="296494" y="247650"/>
                  </a:cubicBezTo>
                  <a:cubicBezTo>
                    <a:pt x="298780" y="242167"/>
                    <a:pt x="299695" y="236684"/>
                    <a:pt x="299695" y="230287"/>
                  </a:cubicBezTo>
                  <a:cubicBezTo>
                    <a:pt x="299695" y="214752"/>
                    <a:pt x="291008" y="200130"/>
                    <a:pt x="276835" y="192363"/>
                  </a:cubicBezTo>
                  <a:cubicBezTo>
                    <a:pt x="271348" y="189621"/>
                    <a:pt x="265405" y="187794"/>
                    <a:pt x="259004" y="187337"/>
                  </a:cubicBezTo>
                  <a:cubicBezTo>
                    <a:pt x="259004" y="187337"/>
                    <a:pt x="259004" y="187337"/>
                    <a:pt x="258547" y="187337"/>
                  </a:cubicBezTo>
                  <a:cubicBezTo>
                    <a:pt x="258547" y="187337"/>
                    <a:pt x="258547" y="187337"/>
                    <a:pt x="248031" y="186880"/>
                  </a:cubicBezTo>
                  <a:cubicBezTo>
                    <a:pt x="248031" y="186880"/>
                    <a:pt x="248031" y="186880"/>
                    <a:pt x="146533" y="181397"/>
                  </a:cubicBezTo>
                  <a:cubicBezTo>
                    <a:pt x="146533" y="181397"/>
                    <a:pt x="146533" y="181397"/>
                    <a:pt x="146076" y="181397"/>
                  </a:cubicBezTo>
                  <a:lnTo>
                    <a:pt x="145618" y="181397"/>
                  </a:lnTo>
                  <a:cubicBezTo>
                    <a:pt x="145618" y="181397"/>
                    <a:pt x="145618" y="181397"/>
                    <a:pt x="142875" y="181397"/>
                  </a:cubicBezTo>
                  <a:cubicBezTo>
                    <a:pt x="142875" y="175457"/>
                    <a:pt x="142875" y="169974"/>
                    <a:pt x="142875" y="164948"/>
                  </a:cubicBezTo>
                  <a:cubicBezTo>
                    <a:pt x="142875" y="135705"/>
                    <a:pt x="142875" y="111945"/>
                    <a:pt x="142875" y="92754"/>
                  </a:cubicBezTo>
                  <a:cubicBezTo>
                    <a:pt x="142875" y="10966"/>
                    <a:pt x="142875" y="10966"/>
                    <a:pt x="142875" y="10966"/>
                  </a:cubicBezTo>
                  <a:cubicBezTo>
                    <a:pt x="142875" y="5026"/>
                    <a:pt x="147447" y="0"/>
                    <a:pt x="15384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72" name="ee4pHeader1">
            <a:extLst>
              <a:ext uri="{FF2B5EF4-FFF2-40B4-BE49-F238E27FC236}">
                <a16:creationId xmlns:a16="http://schemas.microsoft.com/office/drawing/2014/main" id="{A1D517A0-9051-4BCD-ACE4-ECF0AFC6B657}"/>
              </a:ext>
            </a:extLst>
          </p:cNvPr>
          <p:cNvSpPr txBox="1"/>
          <p:nvPr/>
        </p:nvSpPr>
        <p:spPr>
          <a:xfrm>
            <a:off x="629400" y="1357964"/>
            <a:ext cx="4995640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0" lvl="3"/>
            <a:r>
              <a:rPr lang="en-US" sz="2000" dirty="0">
                <a:solidFill>
                  <a:schemeClr val="tx2"/>
                </a:solidFill>
              </a:rPr>
              <a:t>Learners</a:t>
            </a:r>
          </a:p>
        </p:txBody>
      </p:sp>
      <p:sp>
        <p:nvSpPr>
          <p:cNvPr id="73" name="ee4pHeader2">
            <a:extLst>
              <a:ext uri="{FF2B5EF4-FFF2-40B4-BE49-F238E27FC236}">
                <a16:creationId xmlns:a16="http://schemas.microsoft.com/office/drawing/2014/main" id="{D6110053-E9D2-4795-B044-AE9FDCB98C78}"/>
              </a:ext>
            </a:extLst>
          </p:cNvPr>
          <p:cNvSpPr txBox="1"/>
          <p:nvPr/>
        </p:nvSpPr>
        <p:spPr>
          <a:xfrm>
            <a:off x="6567560" y="1357964"/>
            <a:ext cx="4995640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0" lvl="3"/>
            <a:r>
              <a:rPr lang="en-US" sz="2000" dirty="0">
                <a:solidFill>
                  <a:schemeClr val="tx2"/>
                </a:solidFill>
              </a:rPr>
              <a:t>Learning admin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60885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7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Guardrails, Objectives &amp; Problem statement	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373822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name="think-cell Slide" r:id="rId8" imgW="395" imgH="396" progId="TCLayout.ActiveDocument.1">
                  <p:embed/>
                </p:oleObj>
              </mc:Choice>
              <mc:Fallback>
                <p:oleObj name="think-cell Slide" r:id="rId8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308060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0" name="think-cell Slide" r:id="rId7" imgW="286" imgH="286" progId="TCLayout.ActiveDocument.1">
                  <p:embed/>
                </p:oleObj>
              </mc:Choice>
              <mc:Fallback>
                <p:oleObj name="think-cell Slide" r:id="rId7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44" hidden="1">
            <a:extLst>
              <a:ext uri="{FF2B5EF4-FFF2-40B4-BE49-F238E27FC236}">
                <a16:creationId xmlns:a16="http://schemas.microsoft.com/office/drawing/2014/main" id="{4DE3A453-6D6B-4A10-96CF-379B091D3BF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69139EC-271A-4BFF-8EED-441DB9F70BB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886397"/>
          </a:xfrm>
        </p:spPr>
        <p:txBody>
          <a:bodyPr vert="horz"/>
          <a:lstStyle/>
          <a:p>
            <a:r>
              <a:rPr lang="en-US" sz="3600" dirty="0">
                <a:solidFill>
                  <a:srgbClr val="575757"/>
                </a:solidFill>
              </a:rPr>
              <a:t>HR Tribe</a:t>
            </a:r>
            <a:br>
              <a:rPr lang="en-US" sz="3600" dirty="0"/>
            </a:br>
            <a:r>
              <a:rPr lang="en-US" sz="2800" dirty="0"/>
              <a:t>Vision, Priorities and Themes</a:t>
            </a:r>
            <a:endParaRPr lang="en-GB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5CC10E-E496-478C-9CC0-0EDF93AA3EFD}"/>
              </a:ext>
            </a:extLst>
          </p:cNvPr>
          <p:cNvSpPr txBox="1"/>
          <p:nvPr/>
        </p:nvSpPr>
        <p:spPr>
          <a:xfrm>
            <a:off x="533562" y="1805071"/>
            <a:ext cx="861132" cy="594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457189" fontAlgn="base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GB" sz="1200" spc="-20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Strategic Priorities</a:t>
            </a:r>
          </a:p>
          <a:p>
            <a:pPr algn="ctr" defTabSz="457189" fontAlgn="base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GB" sz="1000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2-5 years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B3509-CD48-4F06-AE68-1FE10F24DB4E}"/>
              </a:ext>
            </a:extLst>
          </p:cNvPr>
          <p:cNvSpPr txBox="1"/>
          <p:nvPr/>
        </p:nvSpPr>
        <p:spPr>
          <a:xfrm>
            <a:off x="533562" y="4956171"/>
            <a:ext cx="861132" cy="33855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457189" fontAlgn="base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GB" sz="1200" b="1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Themes</a:t>
            </a:r>
            <a:endParaRPr lang="en-GB" sz="1400" b="1">
              <a:solidFill>
                <a:srgbClr val="575757"/>
              </a:solidFill>
              <a:latin typeface="Trebuchet MS" panose="020B060302020202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Deutsche Bank Text" panose="020B0503020202030204" pitchFamily="34" charset="0"/>
            </a:endParaRPr>
          </a:p>
          <a:p>
            <a:pPr algn="ctr" defTabSz="457189" fontAlgn="base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GB" sz="1000" b="1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1-3 years</a:t>
            </a:r>
            <a:endParaRPr lang="en-GB" sz="1100" b="1">
              <a:solidFill>
                <a:srgbClr val="575757"/>
              </a:solidFill>
              <a:latin typeface="Trebuchet MS" panose="020B060302020202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Deutsche Bank Text" panose="020B050302020203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8962AF-BD09-4B95-B139-BAFC919779CE}"/>
              </a:ext>
            </a:extLst>
          </p:cNvPr>
          <p:cNvGrpSpPr/>
          <p:nvPr/>
        </p:nvGrpSpPr>
        <p:grpSpPr>
          <a:xfrm>
            <a:off x="1757933" y="3721860"/>
            <a:ext cx="2331408" cy="1991045"/>
            <a:chOff x="4306888" y="3512538"/>
            <a:chExt cx="2331408" cy="199104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79FDE9D-FCE2-4A15-AE54-3AA8E42B1BA7}"/>
                </a:ext>
              </a:extLst>
            </p:cNvPr>
            <p:cNvSpPr txBox="1"/>
            <p:nvPr/>
          </p:nvSpPr>
          <p:spPr>
            <a:xfrm>
              <a:off x="4422144" y="3582366"/>
              <a:ext cx="2216152" cy="1921217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buSzPct val="100000"/>
                <a:buFont typeface="Trebuchet MS" panose="020B0603020202020204" pitchFamily="34" charset="0"/>
                <a:buChar char="​"/>
              </a:pPr>
              <a:r>
                <a:rPr lang="en-GB" sz="1200" b="1" dirty="0" err="1">
                  <a:solidFill>
                    <a:srgbClr val="2093A6"/>
                  </a:solidFill>
                </a:rPr>
                <a:t>OneHR</a:t>
              </a:r>
              <a:endParaRPr lang="en-GB" sz="1100" b="1" dirty="0">
                <a:solidFill>
                  <a:srgbClr val="2093A6"/>
                </a:solidFill>
              </a:endParaRPr>
            </a:p>
            <a:p>
              <a:pPr>
                <a:buSzPct val="100000"/>
                <a:buFont typeface="Trebuchet MS" panose="020B0603020202020204" pitchFamily="34" charset="0"/>
                <a:buChar char="​"/>
              </a:pPr>
              <a:r>
                <a:rPr lang="en-US" sz="1100" dirty="0">
                  <a:solidFill>
                    <a:srgbClr val="575757"/>
                  </a:solidFill>
                  <a:sym typeface="+mn-lt"/>
                </a:rPr>
                <a:t>Progress on our journey toward one end-to-end HR experience for employees by bringing more HR products into Agile (e.g., Wave II, Ombudsman, Whistleblower)</a:t>
              </a:r>
              <a:endParaRPr lang="en-GB" sz="1100" dirty="0">
                <a:solidFill>
                  <a:srgbClr val="575757"/>
                </a:solidFill>
                <a:sym typeface="+mn-lt"/>
              </a:endParaRPr>
            </a:p>
          </p:txBody>
        </p:sp>
        <p:sp>
          <p:nvSpPr>
            <p:cNvPr id="22" name="Oval 20"/>
            <p:cNvSpPr>
              <a:spLocks noChangeAspect="1" noChangeArrowheads="1"/>
            </p:cNvSpPr>
            <p:nvPr/>
          </p:nvSpPr>
          <p:spPr bwMode="auto">
            <a:xfrm>
              <a:off x="4306888" y="3512538"/>
              <a:ext cx="230509" cy="2305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728A4C7-7275-4C4A-ADBA-112A3792AEBF}"/>
              </a:ext>
            </a:extLst>
          </p:cNvPr>
          <p:cNvGrpSpPr/>
          <p:nvPr/>
        </p:nvGrpSpPr>
        <p:grpSpPr>
          <a:xfrm>
            <a:off x="4249269" y="3721862"/>
            <a:ext cx="2331408" cy="1991045"/>
            <a:chOff x="8574473" y="3512537"/>
            <a:chExt cx="2331410" cy="199104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A94A34-DEE6-4F1A-8297-66D8848CFB4D}"/>
                </a:ext>
              </a:extLst>
            </p:cNvPr>
            <p:cNvSpPr txBox="1"/>
            <p:nvPr/>
          </p:nvSpPr>
          <p:spPr>
            <a:xfrm>
              <a:off x="8689731" y="3582366"/>
              <a:ext cx="2216152" cy="1921217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buSzPct val="100000"/>
              </a:pPr>
              <a:r>
                <a:rPr lang="en-GB" sz="1200" b="1" dirty="0">
                  <a:solidFill>
                    <a:srgbClr val="2093A6"/>
                  </a:solidFill>
                </a:rPr>
                <a:t>Bionic</a:t>
              </a:r>
              <a:endParaRPr lang="en-GB" sz="1100" b="1" dirty="0">
                <a:solidFill>
                  <a:srgbClr val="2093A6"/>
                </a:solidFill>
              </a:endParaRPr>
            </a:p>
            <a:p>
              <a:pPr algn="ctr" defTabSz="870700" fontAlgn="ctr">
                <a:buSzPct val="100000"/>
                <a:buFont typeface="Trebuchet MS" panose="020B0603020202020204" pitchFamily="34" charset="0"/>
                <a:buChar char="​"/>
              </a:pPr>
              <a:r>
                <a:rPr lang="en-US" sz="1100" dirty="0">
                  <a:solidFill>
                    <a:schemeClr val="tx1"/>
                  </a:solidFill>
                  <a:latin typeface="Trebuchet MS" panose="020B0603020202020204" pitchFamily="34" charset="0"/>
                </a:rPr>
                <a:t>Use data to personalize products, inform predictions, and enable better decision making</a:t>
              </a:r>
            </a:p>
          </p:txBody>
        </p:sp>
        <p:sp>
          <p:nvSpPr>
            <p:cNvPr id="25" name="Oval 20"/>
            <p:cNvSpPr>
              <a:spLocks noChangeAspect="1" noChangeArrowheads="1"/>
            </p:cNvSpPr>
            <p:nvPr/>
          </p:nvSpPr>
          <p:spPr bwMode="auto">
            <a:xfrm>
              <a:off x="8574473" y="3512537"/>
              <a:ext cx="230509" cy="2305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BF03ECA-C291-4AB4-878D-870D86811AC8}"/>
              </a:ext>
            </a:extLst>
          </p:cNvPr>
          <p:cNvGrpSpPr/>
          <p:nvPr/>
        </p:nvGrpSpPr>
        <p:grpSpPr>
          <a:xfrm>
            <a:off x="6740605" y="3721860"/>
            <a:ext cx="2331408" cy="1991045"/>
            <a:chOff x="9456641" y="3474742"/>
            <a:chExt cx="2331408" cy="202884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2048AA5-ACC6-4243-A776-42DE5CCEEC91}"/>
                </a:ext>
              </a:extLst>
            </p:cNvPr>
            <p:cNvSpPr txBox="1"/>
            <p:nvPr/>
          </p:nvSpPr>
          <p:spPr>
            <a:xfrm>
              <a:off x="9571897" y="3582366"/>
              <a:ext cx="2216152" cy="1921217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algn="ctr">
                <a:buSzPct val="100000"/>
                <a:buFont typeface="Trebuchet MS" panose="020B0603020202020204" pitchFamily="34" charset="0"/>
                <a:buChar char="​"/>
                <a:defRPr sz="1100">
                  <a:solidFill>
                    <a:srgbClr val="2093A6"/>
                  </a:solidFill>
                </a:defRPr>
              </a:lvl1pPr>
            </a:lstStyle>
            <a:p>
              <a:pPr lvl="0"/>
              <a:r>
                <a:rPr lang="en-GB" sz="1200" b="1" dirty="0"/>
                <a:t>Digitization</a:t>
              </a:r>
              <a:endParaRPr lang="en-GB" b="1" dirty="0"/>
            </a:p>
            <a:p>
              <a:pPr>
                <a:buSzPct val="100000"/>
                <a:buFont typeface="Trebuchet MS" panose="020B0603020202020204" pitchFamily="34" charset="0"/>
                <a:buChar char="​"/>
              </a:pPr>
              <a:r>
                <a:rPr lang="en-US" sz="1100" dirty="0">
                  <a:solidFill>
                    <a:srgbClr val="575757"/>
                  </a:solidFill>
                  <a:sym typeface="+mn-lt"/>
                </a:rPr>
                <a:t>Modernize technology &amp; create common data foundation to prepare for cloud readiness and "future-proof" positive impact delivered</a:t>
              </a:r>
            </a:p>
          </p:txBody>
        </p:sp>
        <p:sp>
          <p:nvSpPr>
            <p:cNvPr id="54" name="Oval 20">
              <a:extLst>
                <a:ext uri="{FF2B5EF4-FFF2-40B4-BE49-F238E27FC236}">
                  <a16:creationId xmlns:a16="http://schemas.microsoft.com/office/drawing/2014/main" id="{C8912F06-D23C-4600-AB71-02C7768BB5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456641" y="3474742"/>
              <a:ext cx="230509" cy="2305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3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BFE47C9E-D502-4BA7-BCCD-76F020B0B5C7}"/>
              </a:ext>
            </a:extLst>
          </p:cNvPr>
          <p:cNvSpPr/>
          <p:nvPr/>
        </p:nvSpPr>
        <p:spPr>
          <a:xfrm>
            <a:off x="1873188" y="2843541"/>
            <a:ext cx="9690162" cy="418683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27432" tIns="27432" rIns="27432" bIns="27432" anchor="ctr" anchorCtr="0">
            <a:noAutofit/>
          </a:bodyPr>
          <a:lstStyle/>
          <a:p>
            <a:pPr marL="91440" lvl="0" algn="ctr" defTabSz="870700" fontAlgn="ctr">
              <a:spcBef>
                <a:spcPts val="200"/>
              </a:spcBef>
              <a:buClr>
                <a:srgbClr val="00A1E2">
                  <a:lumMod val="100000"/>
                </a:srgbClr>
              </a:buClr>
              <a:buSzPct val="100000"/>
            </a:pPr>
            <a:r>
              <a:rPr lang="en-US" sz="1200" dirty="0">
                <a:solidFill>
                  <a:schemeClr val="bg1"/>
                </a:solidFill>
                <a:sym typeface="Trebuchet MS" panose="020B0603020202020204" pitchFamily="34" charset="0"/>
              </a:rPr>
              <a:t>Unlocking potential as the best developer of talented people in the world</a:t>
            </a:r>
            <a:endParaRPr lang="en-US" sz="1200" dirty="0">
              <a:solidFill>
                <a:schemeClr val="bg1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2134579" y="3300564"/>
            <a:ext cx="8965998" cy="225316"/>
            <a:chOff x="2597346" y="5472039"/>
            <a:chExt cx="8965998" cy="225316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B235BBB-0112-44A4-97B3-897F1C90CF87}"/>
                </a:ext>
              </a:extLst>
            </p:cNvPr>
            <p:cNvCxnSpPr/>
            <p:nvPr/>
          </p:nvCxnSpPr>
          <p:spPr>
            <a:xfrm rot="5400000">
              <a:off x="7080345" y="1101698"/>
              <a:ext cx="0" cy="8965998"/>
            </a:xfrm>
            <a:prstGeom prst="line">
              <a:avLst/>
            </a:prstGeom>
            <a:ln w="9525" cap="rnd" cmpd="sng" algn="ctr">
              <a:solidFill>
                <a:srgbClr val="6E6F7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8A7AA09-BFA4-40F4-B94E-632BBF374D5C}"/>
                </a:ext>
              </a:extLst>
            </p:cNvPr>
            <p:cNvGrpSpPr/>
            <p:nvPr/>
          </p:nvGrpSpPr>
          <p:grpSpPr>
            <a:xfrm rot="5400000">
              <a:off x="6967689" y="5471767"/>
              <a:ext cx="225316" cy="225860"/>
              <a:chOff x="5937564" y="3833745"/>
              <a:chExt cx="306171" cy="306910"/>
            </a:xfrm>
          </p:grpSpPr>
          <p:sp>
            <p:nvSpPr>
              <p:cNvPr id="70" name="Freeform 94">
                <a:extLst>
                  <a:ext uri="{FF2B5EF4-FFF2-40B4-BE49-F238E27FC236}">
                    <a16:creationId xmlns:a16="http://schemas.microsoft.com/office/drawing/2014/main" id="{28CF9CA8-E397-45B2-BDBB-1E5811BDD133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rgbClr val="6E6F73"/>
                  </a:solidFill>
                </a:endParaRPr>
              </a:p>
            </p:txBody>
          </p:sp>
          <p:sp>
            <p:nvSpPr>
              <p:cNvPr id="71" name="Freeform 95">
                <a:extLst>
                  <a:ext uri="{FF2B5EF4-FFF2-40B4-BE49-F238E27FC236}">
                    <a16:creationId xmlns:a16="http://schemas.microsoft.com/office/drawing/2014/main" id="{CE07E393-19CF-43F1-922B-EE64297824E8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rgbClr val="6E6F73"/>
                  </a:solidFill>
                </a:endParaRPr>
              </a:p>
            </p:txBody>
          </p:sp>
        </p:grpSp>
      </p:grpSp>
      <p:grpSp>
        <p:nvGrpSpPr>
          <p:cNvPr id="90" name="Group 89"/>
          <p:cNvGrpSpPr>
            <a:grpSpLocks noChangeAspect="1"/>
          </p:cNvGrpSpPr>
          <p:nvPr/>
        </p:nvGrpSpPr>
        <p:grpSpPr>
          <a:xfrm>
            <a:off x="1719732" y="2721689"/>
            <a:ext cx="306910" cy="306910"/>
            <a:chOff x="982662" y="3463925"/>
            <a:chExt cx="269875" cy="269875"/>
          </a:xfrm>
        </p:grpSpPr>
        <p:sp>
          <p:nvSpPr>
            <p:cNvPr id="91" name="Oval 14"/>
            <p:cNvSpPr>
              <a:spLocks noChangeArrowheads="1"/>
            </p:cNvSpPr>
            <p:nvPr/>
          </p:nvSpPr>
          <p:spPr bwMode="auto">
            <a:xfrm>
              <a:off x="982662" y="3463925"/>
              <a:ext cx="269875" cy="269875"/>
            </a:xfrm>
            <a:prstGeom prst="ellipse">
              <a:avLst/>
            </a:prstGeom>
            <a:solidFill>
              <a:srgbClr val="2093A6">
                <a:lumMod val="100000"/>
              </a:srgbClr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  <p:sp>
          <p:nvSpPr>
            <p:cNvPr id="92" name="Freeform 15"/>
            <p:cNvSpPr>
              <a:spLocks noEditPoints="1"/>
            </p:cNvSpPr>
            <p:nvPr/>
          </p:nvSpPr>
          <p:spPr bwMode="auto">
            <a:xfrm>
              <a:off x="1039812" y="3522663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4E30875-E2F5-45BF-A3C1-EC7A23D6E9DC}"/>
              </a:ext>
            </a:extLst>
          </p:cNvPr>
          <p:cNvGrpSpPr/>
          <p:nvPr/>
        </p:nvGrpSpPr>
        <p:grpSpPr>
          <a:xfrm>
            <a:off x="9231942" y="3684066"/>
            <a:ext cx="2331408" cy="2028829"/>
            <a:chOff x="1757933" y="3512537"/>
            <a:chExt cx="2331408" cy="202883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A76466-FA3A-40FA-9D9F-48ECF1511A56}"/>
                </a:ext>
              </a:extLst>
            </p:cNvPr>
            <p:cNvSpPr txBox="1"/>
            <p:nvPr/>
          </p:nvSpPr>
          <p:spPr>
            <a:xfrm>
              <a:off x="1873189" y="3655949"/>
              <a:ext cx="2216152" cy="1885418"/>
            </a:xfrm>
            <a:prstGeom prst="rect">
              <a:avLst/>
            </a:prstGeom>
            <a:solidFill>
              <a:srgbClr val="FFFFFF"/>
            </a:solidFill>
            <a:ln w="9525" cap="rnd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SzPct val="100000"/>
                <a:buFont typeface="Trebuchet MS" panose="020B0603020202020204" pitchFamily="34" charset="0"/>
                <a:buChar char="​"/>
              </a:pPr>
              <a:r>
                <a:rPr lang="en-GB" sz="1200" b="1" dirty="0">
                  <a:solidFill>
                    <a:srgbClr val="2093A6"/>
                  </a:solidFill>
                </a:rPr>
                <a:t>End-user impact &amp; efficiency</a:t>
              </a:r>
            </a:p>
            <a:p>
              <a:pPr algn="ctr">
                <a:buSzPct val="100000"/>
              </a:pPr>
              <a:r>
                <a:rPr lang="en-US" sz="1200" dirty="0">
                  <a:solidFill>
                    <a:srgbClr val="575757"/>
                  </a:solidFill>
                  <a:sym typeface="+mn-lt"/>
                </a:rPr>
                <a:t>Deliver products &amp; improvements that create positive experiences for our employees, candidates, &amp; HR functions – streamline workflows &amp; save time for our employees</a:t>
              </a:r>
            </a:p>
          </p:txBody>
        </p:sp>
        <p:sp>
          <p:nvSpPr>
            <p:cNvPr id="19" name="Oval 20"/>
            <p:cNvSpPr>
              <a:spLocks noChangeAspect="1" noChangeArrowheads="1"/>
            </p:cNvSpPr>
            <p:nvPr/>
          </p:nvSpPr>
          <p:spPr bwMode="auto">
            <a:xfrm>
              <a:off x="1757933" y="3512537"/>
              <a:ext cx="230509" cy="2305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GB" sz="1200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7F507DA8-DE83-46B9-AFE3-47C9BF1BC2AE}"/>
              </a:ext>
            </a:extLst>
          </p:cNvPr>
          <p:cNvSpPr txBox="1"/>
          <p:nvPr/>
        </p:nvSpPr>
        <p:spPr>
          <a:xfrm>
            <a:off x="533562" y="2847648"/>
            <a:ext cx="861132" cy="41868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457189" fontAlgn="base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GB" sz="1200" b="1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Tribe</a:t>
            </a:r>
            <a:br>
              <a:rPr lang="en-GB" sz="1200" b="1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</a:br>
            <a:r>
              <a:rPr lang="en-GB" sz="1200" b="1">
                <a:solidFill>
                  <a:srgbClr val="575757"/>
                </a:solidFill>
                <a:latin typeface="Trebuchet MS" panose="020B0603020202020204" pitchFamily="34" charset="0"/>
                <a:ea typeface="Deutsche Bank Text" panose="020B0503020202030204" pitchFamily="34" charset="0"/>
                <a:cs typeface="Deutsche Bank Text" panose="020B0503020202030204" pitchFamily="34" charset="0"/>
                <a:sym typeface="Deutsche Bank Text" panose="020B0503020202030204" pitchFamily="34" charset="0"/>
              </a:rPr>
              <a:t>Vision</a:t>
            </a:r>
            <a:endParaRPr lang="en-GB" sz="1100" b="1">
              <a:solidFill>
                <a:srgbClr val="575757"/>
              </a:solidFill>
              <a:latin typeface="Trebuchet MS" panose="020B0603020202020204" pitchFamily="34" charset="0"/>
              <a:ea typeface="Deutsche Bank Text" panose="020B0503020202030204" pitchFamily="34" charset="0"/>
              <a:cs typeface="Deutsche Bank Text" panose="020B0503020202030204" pitchFamily="34" charset="0"/>
              <a:sym typeface="Deutsche Bank Text" panose="020B050302020203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A98B33-747A-415B-9FEF-CEF1797B4635}"/>
              </a:ext>
            </a:extLst>
          </p:cNvPr>
          <p:cNvGrpSpPr/>
          <p:nvPr/>
        </p:nvGrpSpPr>
        <p:grpSpPr>
          <a:xfrm>
            <a:off x="2134579" y="2548395"/>
            <a:ext cx="8965998" cy="225316"/>
            <a:chOff x="2597346" y="5472039"/>
            <a:chExt cx="8965998" cy="225316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F0BDD30-A162-4267-A373-DBB7A0E24CE5}"/>
                </a:ext>
              </a:extLst>
            </p:cNvPr>
            <p:cNvCxnSpPr/>
            <p:nvPr/>
          </p:nvCxnSpPr>
          <p:spPr>
            <a:xfrm rot="5400000">
              <a:off x="7080345" y="1101698"/>
              <a:ext cx="0" cy="8965998"/>
            </a:xfrm>
            <a:prstGeom prst="line">
              <a:avLst/>
            </a:prstGeom>
            <a:ln w="9525" cap="rnd" cmpd="sng" algn="ctr">
              <a:solidFill>
                <a:srgbClr val="6E6F7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0F4DDF4-E62E-40B2-BDE6-26DC4565883E}"/>
                </a:ext>
              </a:extLst>
            </p:cNvPr>
            <p:cNvGrpSpPr/>
            <p:nvPr/>
          </p:nvGrpSpPr>
          <p:grpSpPr>
            <a:xfrm rot="5400000">
              <a:off x="6967689" y="5471767"/>
              <a:ext cx="225316" cy="225860"/>
              <a:chOff x="5937564" y="3833745"/>
              <a:chExt cx="306171" cy="306910"/>
            </a:xfrm>
          </p:grpSpPr>
          <p:sp>
            <p:nvSpPr>
              <p:cNvPr id="37" name="Freeform 94">
                <a:extLst>
                  <a:ext uri="{FF2B5EF4-FFF2-40B4-BE49-F238E27FC236}">
                    <a16:creationId xmlns:a16="http://schemas.microsoft.com/office/drawing/2014/main" id="{DB4C0203-2E25-4207-929B-2C1EBF7082CC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5937564" y="3833745"/>
                <a:ext cx="306171" cy="306910"/>
              </a:xfrm>
              <a:custGeom>
                <a:avLst/>
                <a:gdLst>
                  <a:gd name="T0" fmla="*/ 0 w 1052"/>
                  <a:gd name="T1" fmla="*/ 526 h 1052"/>
                  <a:gd name="T2" fmla="*/ 0 w 1052"/>
                  <a:gd name="T3" fmla="*/ 526 h 1052"/>
                  <a:gd name="T4" fmla="*/ 526 w 1052"/>
                  <a:gd name="T5" fmla="*/ 0 h 1052"/>
                  <a:gd name="T6" fmla="*/ 1052 w 1052"/>
                  <a:gd name="T7" fmla="*/ 526 h 1052"/>
                  <a:gd name="T8" fmla="*/ 1052 w 1052"/>
                  <a:gd name="T9" fmla="*/ 526 h 1052"/>
                  <a:gd name="T10" fmla="*/ 526 w 1052"/>
                  <a:gd name="T11" fmla="*/ 1052 h 1052"/>
                  <a:gd name="T12" fmla="*/ 526 w 1052"/>
                  <a:gd name="T13" fmla="*/ 1052 h 1052"/>
                  <a:gd name="T14" fmla="*/ 0 w 1052"/>
                  <a:gd name="T15" fmla="*/ 526 h 1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2" h="1052">
                    <a:moveTo>
                      <a:pt x="0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236"/>
                      <a:pt x="236" y="0"/>
                      <a:pt x="526" y="0"/>
                    </a:cubicBezTo>
                    <a:cubicBezTo>
                      <a:pt x="817" y="0"/>
                      <a:pt x="1052" y="236"/>
                      <a:pt x="1052" y="526"/>
                    </a:cubicBezTo>
                    <a:cubicBezTo>
                      <a:pt x="1052" y="526"/>
                      <a:pt x="1052" y="526"/>
                      <a:pt x="1052" y="526"/>
                    </a:cubicBezTo>
                    <a:cubicBezTo>
                      <a:pt x="1052" y="817"/>
                      <a:pt x="817" y="1052"/>
                      <a:pt x="526" y="1052"/>
                    </a:cubicBezTo>
                    <a:cubicBezTo>
                      <a:pt x="526" y="1052"/>
                      <a:pt x="526" y="1052"/>
                      <a:pt x="526" y="1052"/>
                    </a:cubicBezTo>
                    <a:cubicBezTo>
                      <a:pt x="236" y="1052"/>
                      <a:pt x="0" y="817"/>
                      <a:pt x="0" y="526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solidFill>
                  <a:schemeClr val="tx2"/>
                </a:solidFill>
              </a:ln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rgbClr val="6E6F73"/>
                  </a:solidFill>
                </a:endParaRPr>
              </a:p>
            </p:txBody>
          </p:sp>
          <p:sp>
            <p:nvSpPr>
              <p:cNvPr id="38" name="Freeform 95">
                <a:extLst>
                  <a:ext uri="{FF2B5EF4-FFF2-40B4-BE49-F238E27FC236}">
                    <a16:creationId xmlns:a16="http://schemas.microsoft.com/office/drawing/2014/main" id="{0A675CC2-344F-450C-BBDA-A744FFD32B9B}"/>
                  </a:ext>
                </a:extLst>
              </p:cNvPr>
              <p:cNvSpPr>
                <a:spLocks/>
              </p:cNvSpPr>
              <p:nvPr/>
            </p:nvSpPr>
            <p:spPr bwMode="gray">
              <a:xfrm>
                <a:off x="6053995" y="3876005"/>
                <a:ext cx="120251" cy="224731"/>
              </a:xfrm>
              <a:custGeom>
                <a:avLst/>
                <a:gdLst>
                  <a:gd name="T0" fmla="*/ 66 w 976"/>
                  <a:gd name="T1" fmla="*/ 1824 h 1824"/>
                  <a:gd name="T2" fmla="*/ 0 w 976"/>
                  <a:gd name="T3" fmla="*/ 1758 h 1824"/>
                  <a:gd name="T4" fmla="*/ 843 w 976"/>
                  <a:gd name="T5" fmla="*/ 912 h 1824"/>
                  <a:gd name="T6" fmla="*/ 0 w 976"/>
                  <a:gd name="T7" fmla="*/ 66 h 1824"/>
                  <a:gd name="T8" fmla="*/ 66 w 976"/>
                  <a:gd name="T9" fmla="*/ 0 h 1824"/>
                  <a:gd name="T10" fmla="*/ 976 w 976"/>
                  <a:gd name="T11" fmla="*/ 912 h 1824"/>
                  <a:gd name="T12" fmla="*/ 66 w 976"/>
                  <a:gd name="T13" fmla="*/ 1824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6" h="1824">
                    <a:moveTo>
                      <a:pt x="66" y="1824"/>
                    </a:moveTo>
                    <a:lnTo>
                      <a:pt x="0" y="1758"/>
                    </a:lnTo>
                    <a:lnTo>
                      <a:pt x="843" y="912"/>
                    </a:lnTo>
                    <a:lnTo>
                      <a:pt x="0" y="66"/>
                    </a:lnTo>
                    <a:lnTo>
                      <a:pt x="66" y="0"/>
                    </a:lnTo>
                    <a:lnTo>
                      <a:pt x="976" y="912"/>
                    </a:lnTo>
                    <a:lnTo>
                      <a:pt x="66" y="18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8641" tIns="44321" rIns="88641" bIns="443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sz="1200">
                  <a:solidFill>
                    <a:srgbClr val="6E6F73"/>
                  </a:solidFill>
                </a:endParaRPr>
              </a:p>
            </p:txBody>
          </p:sp>
        </p:grpSp>
      </p:grpSp>
      <p:sp>
        <p:nvSpPr>
          <p:cNvPr id="30" name="Flowchart: Alternate Process 29"/>
          <p:cNvSpPr/>
          <p:nvPr/>
        </p:nvSpPr>
        <p:spPr>
          <a:xfrm>
            <a:off x="4814719" y="1775341"/>
            <a:ext cx="1746605" cy="618137"/>
          </a:xfrm>
          <a:prstGeom prst="flowChartAlternateProcess">
            <a:avLst/>
          </a:prstGeom>
          <a:solidFill>
            <a:srgbClr val="FFFFFF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</a:pPr>
            <a:r>
              <a:rPr lang="en-US" sz="1100" dirty="0">
                <a:solidFill>
                  <a:schemeClr val="tx1"/>
                </a:solidFill>
              </a:rPr>
              <a:t>Retain, promote, &amp; develop employees </a:t>
            </a:r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4277281" y="1712929"/>
            <a:ext cx="742961" cy="742961"/>
          </a:xfrm>
          <a:prstGeom prst="ellipse">
            <a:avLst/>
          </a:prstGeom>
          <a:solidFill>
            <a:schemeClr val="bg1"/>
          </a:solidFill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GB" sz="1400" kern="0">
              <a:solidFill>
                <a:schemeClr val="tx1"/>
              </a:solidFill>
            </a:endParaRPr>
          </a:p>
        </p:txBody>
      </p:sp>
      <p:sp>
        <p:nvSpPr>
          <p:cNvPr id="39" name="Flowchart: Alternate Process 38"/>
          <p:cNvSpPr/>
          <p:nvPr/>
        </p:nvSpPr>
        <p:spPr>
          <a:xfrm>
            <a:off x="2322163" y="1775341"/>
            <a:ext cx="1746605" cy="618137"/>
          </a:xfrm>
          <a:prstGeom prst="flowChartAlternateProcess">
            <a:avLst/>
          </a:prstGeom>
          <a:solidFill>
            <a:srgbClr val="FFFFFF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Attract &amp; onboard world class talent</a:t>
            </a:r>
          </a:p>
          <a:p>
            <a:pPr algn="ctr"/>
            <a:endParaRPr lang="en-GB" sz="1100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784725" y="1712929"/>
            <a:ext cx="742961" cy="742961"/>
          </a:xfrm>
          <a:prstGeom prst="ellipse">
            <a:avLst/>
          </a:prstGeom>
          <a:solidFill>
            <a:schemeClr val="bg1"/>
          </a:solidFill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GB" sz="1400" kern="0" dirty="0">
              <a:solidFill>
                <a:schemeClr val="tx1"/>
              </a:solidFill>
            </a:endParaRPr>
          </a:p>
        </p:txBody>
      </p:sp>
      <p:sp>
        <p:nvSpPr>
          <p:cNvPr id="48" name="Flowchart: Alternate Process 47"/>
          <p:cNvSpPr/>
          <p:nvPr/>
        </p:nvSpPr>
        <p:spPr>
          <a:xfrm>
            <a:off x="7307274" y="1775341"/>
            <a:ext cx="1746607" cy="618137"/>
          </a:xfrm>
          <a:prstGeom prst="flowChartAlternateProcess">
            <a:avLst/>
          </a:prstGeom>
          <a:solidFill>
            <a:srgbClr val="FFFFFF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</a:pPr>
            <a:r>
              <a:rPr lang="en-US" sz="1100" dirty="0">
                <a:solidFill>
                  <a:schemeClr val="tx1"/>
                </a:solidFill>
              </a:rPr>
              <a:t>Improve employee engagement &amp; satisfaction</a:t>
            </a:r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6769837" y="1712929"/>
            <a:ext cx="742961" cy="742961"/>
          </a:xfrm>
          <a:prstGeom prst="ellipse">
            <a:avLst/>
          </a:prstGeom>
          <a:solidFill>
            <a:schemeClr val="bg1"/>
          </a:solidFill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GB" sz="1400" kern="0">
              <a:solidFill>
                <a:schemeClr val="tx1"/>
              </a:solidFill>
            </a:endParaRPr>
          </a:p>
        </p:txBody>
      </p: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B710F145-C9C3-49AB-BF25-E157663DB2C4}"/>
              </a:ext>
            </a:extLst>
          </p:cNvPr>
          <p:cNvSpPr/>
          <p:nvPr/>
        </p:nvSpPr>
        <p:spPr>
          <a:xfrm>
            <a:off x="9799832" y="1794179"/>
            <a:ext cx="1746607" cy="618137"/>
          </a:xfrm>
          <a:prstGeom prst="flowChartAlternateProcess">
            <a:avLst/>
          </a:prstGeom>
          <a:solidFill>
            <a:srgbClr val="FFFFFF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rgbClr val="2093A6"/>
              </a:buClr>
              <a:buSzPct val="100000"/>
              <a:buFont typeface="Trebuchet MS" panose="020B0603020202020204" pitchFamily="34" charset="0"/>
              <a:buChar char="​"/>
            </a:pPr>
            <a:r>
              <a:rPr lang="en-US" sz="1100" dirty="0">
                <a:solidFill>
                  <a:schemeClr val="tx1"/>
                </a:solidFill>
              </a:rPr>
              <a:t>Scale to improve HR productivity</a:t>
            </a:r>
            <a:endParaRPr lang="en-US" sz="1100" dirty="0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B3AAFD7-32D7-4CFD-88E6-A77A599A06F0}"/>
              </a:ext>
            </a:extLst>
          </p:cNvPr>
          <p:cNvSpPr/>
          <p:nvPr/>
        </p:nvSpPr>
        <p:spPr>
          <a:xfrm>
            <a:off x="9262395" y="1731767"/>
            <a:ext cx="742961" cy="742961"/>
          </a:xfrm>
          <a:prstGeom prst="ellipse">
            <a:avLst/>
          </a:prstGeom>
          <a:solidFill>
            <a:schemeClr val="bg1"/>
          </a:solidFill>
          <a:ln w="28575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GB" sz="1400" kern="0">
              <a:solidFill>
                <a:schemeClr val="tx1"/>
              </a:solidFill>
            </a:endParaRP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3EF20C3-4934-41AE-8092-ECA4A8E47CF9}"/>
              </a:ext>
            </a:extLst>
          </p:cNvPr>
          <p:cNvGrpSpPr>
            <a:grpSpLocks noChangeAspect="1"/>
          </p:cNvGrpSpPr>
          <p:nvPr/>
        </p:nvGrpSpPr>
        <p:grpSpPr>
          <a:xfrm>
            <a:off x="4419459" y="1850322"/>
            <a:ext cx="452609" cy="453295"/>
            <a:chOff x="6729413" y="2881313"/>
            <a:chExt cx="1123838" cy="1125538"/>
          </a:xfrm>
        </p:grpSpPr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1E905ED1-BDC6-4876-865A-9FA2A6270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2881313"/>
              <a:ext cx="709613" cy="574675"/>
            </a:xfrm>
            <a:custGeom>
              <a:avLst/>
              <a:gdLst>
                <a:gd name="T0" fmla="*/ 992 w 993"/>
                <a:gd name="T1" fmla="*/ 8 h 805"/>
                <a:gd name="T2" fmla="*/ 983 w 993"/>
                <a:gd name="T3" fmla="*/ 0 h 805"/>
                <a:gd name="T4" fmla="*/ 486 w 993"/>
                <a:gd name="T5" fmla="*/ 429 h 805"/>
                <a:gd name="T6" fmla="*/ 469 w 993"/>
                <a:gd name="T7" fmla="*/ 433 h 805"/>
                <a:gd name="T8" fmla="*/ 9 w 993"/>
                <a:gd name="T9" fmla="*/ 255 h 805"/>
                <a:gd name="T10" fmla="*/ 0 w 993"/>
                <a:gd name="T11" fmla="*/ 264 h 805"/>
                <a:gd name="T12" fmla="*/ 385 w 993"/>
                <a:gd name="T13" fmla="*/ 649 h 805"/>
                <a:gd name="T14" fmla="*/ 393 w 993"/>
                <a:gd name="T15" fmla="*/ 641 h 805"/>
                <a:gd name="T16" fmla="*/ 284 w 993"/>
                <a:gd name="T17" fmla="*/ 426 h 805"/>
                <a:gd name="T18" fmla="*/ 294 w 993"/>
                <a:gd name="T19" fmla="*/ 412 h 805"/>
                <a:gd name="T20" fmla="*/ 461 w 993"/>
                <a:gd name="T21" fmla="*/ 766 h 805"/>
                <a:gd name="T22" fmla="*/ 461 w 993"/>
                <a:gd name="T23" fmla="*/ 794 h 805"/>
                <a:gd name="T24" fmla="*/ 521 w 993"/>
                <a:gd name="T25" fmla="*/ 797 h 805"/>
                <a:gd name="T26" fmla="*/ 562 w 993"/>
                <a:gd name="T27" fmla="*/ 805 h 805"/>
                <a:gd name="T28" fmla="*/ 554 w 993"/>
                <a:gd name="T29" fmla="*/ 681 h 805"/>
                <a:gd name="T30" fmla="*/ 555 w 993"/>
                <a:gd name="T31" fmla="*/ 524 h 805"/>
                <a:gd name="T32" fmla="*/ 578 w 993"/>
                <a:gd name="T33" fmla="*/ 391 h 805"/>
                <a:gd name="T34" fmla="*/ 679 w 993"/>
                <a:gd name="T35" fmla="*/ 227 h 805"/>
                <a:gd name="T36" fmla="*/ 745 w 993"/>
                <a:gd name="T37" fmla="*/ 180 h 805"/>
                <a:gd name="T38" fmla="*/ 755 w 993"/>
                <a:gd name="T39" fmla="*/ 194 h 805"/>
                <a:gd name="T40" fmla="*/ 623 w 993"/>
                <a:gd name="T41" fmla="*/ 477 h 805"/>
                <a:gd name="T42" fmla="*/ 632 w 993"/>
                <a:gd name="T43" fmla="*/ 487 h 805"/>
                <a:gd name="T44" fmla="*/ 992 w 993"/>
                <a:gd name="T45" fmla="*/ 8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93" h="805">
                  <a:moveTo>
                    <a:pt x="992" y="8"/>
                  </a:moveTo>
                  <a:cubicBezTo>
                    <a:pt x="992" y="3"/>
                    <a:pt x="988" y="0"/>
                    <a:pt x="983" y="0"/>
                  </a:cubicBezTo>
                  <a:cubicBezTo>
                    <a:pt x="559" y="3"/>
                    <a:pt x="495" y="259"/>
                    <a:pt x="486" y="429"/>
                  </a:cubicBezTo>
                  <a:cubicBezTo>
                    <a:pt x="486" y="438"/>
                    <a:pt x="474" y="441"/>
                    <a:pt x="469" y="433"/>
                  </a:cubicBezTo>
                  <a:cubicBezTo>
                    <a:pt x="417" y="327"/>
                    <a:pt x="293" y="242"/>
                    <a:pt x="9" y="255"/>
                  </a:cubicBezTo>
                  <a:cubicBezTo>
                    <a:pt x="4" y="255"/>
                    <a:pt x="0" y="259"/>
                    <a:pt x="0" y="264"/>
                  </a:cubicBezTo>
                  <a:cubicBezTo>
                    <a:pt x="3" y="321"/>
                    <a:pt x="35" y="645"/>
                    <a:pt x="385" y="649"/>
                  </a:cubicBezTo>
                  <a:cubicBezTo>
                    <a:pt x="389" y="649"/>
                    <a:pt x="393" y="645"/>
                    <a:pt x="393" y="641"/>
                  </a:cubicBezTo>
                  <a:cubicBezTo>
                    <a:pt x="395" y="614"/>
                    <a:pt x="392" y="523"/>
                    <a:pt x="284" y="426"/>
                  </a:cubicBezTo>
                  <a:cubicBezTo>
                    <a:pt x="276" y="420"/>
                    <a:pt x="284" y="408"/>
                    <a:pt x="294" y="412"/>
                  </a:cubicBezTo>
                  <a:cubicBezTo>
                    <a:pt x="427" y="475"/>
                    <a:pt x="467" y="630"/>
                    <a:pt x="461" y="766"/>
                  </a:cubicBezTo>
                  <a:cubicBezTo>
                    <a:pt x="460" y="772"/>
                    <a:pt x="460" y="782"/>
                    <a:pt x="461" y="794"/>
                  </a:cubicBezTo>
                  <a:cubicBezTo>
                    <a:pt x="521" y="797"/>
                    <a:pt x="521" y="797"/>
                    <a:pt x="521" y="797"/>
                  </a:cubicBezTo>
                  <a:cubicBezTo>
                    <a:pt x="535" y="798"/>
                    <a:pt x="549" y="801"/>
                    <a:pt x="562" y="805"/>
                  </a:cubicBezTo>
                  <a:cubicBezTo>
                    <a:pt x="565" y="763"/>
                    <a:pt x="557" y="710"/>
                    <a:pt x="554" y="681"/>
                  </a:cubicBezTo>
                  <a:cubicBezTo>
                    <a:pt x="551" y="628"/>
                    <a:pt x="552" y="576"/>
                    <a:pt x="555" y="524"/>
                  </a:cubicBezTo>
                  <a:cubicBezTo>
                    <a:pt x="557" y="479"/>
                    <a:pt x="564" y="434"/>
                    <a:pt x="578" y="391"/>
                  </a:cubicBezTo>
                  <a:cubicBezTo>
                    <a:pt x="597" y="329"/>
                    <a:pt x="632" y="272"/>
                    <a:pt x="679" y="227"/>
                  </a:cubicBezTo>
                  <a:cubicBezTo>
                    <a:pt x="699" y="209"/>
                    <a:pt x="721" y="193"/>
                    <a:pt x="745" y="180"/>
                  </a:cubicBezTo>
                  <a:cubicBezTo>
                    <a:pt x="753" y="175"/>
                    <a:pt x="761" y="186"/>
                    <a:pt x="755" y="194"/>
                  </a:cubicBezTo>
                  <a:cubicBezTo>
                    <a:pt x="643" y="322"/>
                    <a:pt x="626" y="444"/>
                    <a:pt x="623" y="477"/>
                  </a:cubicBezTo>
                  <a:cubicBezTo>
                    <a:pt x="623" y="482"/>
                    <a:pt x="627" y="487"/>
                    <a:pt x="632" y="487"/>
                  </a:cubicBezTo>
                  <a:cubicBezTo>
                    <a:pt x="984" y="480"/>
                    <a:pt x="993" y="73"/>
                    <a:pt x="992" y="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D254DF33-E64D-41C8-A8AF-6007BB698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9413" y="3465513"/>
              <a:ext cx="1123838" cy="541338"/>
            </a:xfrm>
            <a:custGeom>
              <a:avLst/>
              <a:gdLst>
                <a:gd name="connsiteX0" fmla="*/ 409739 w 1123838"/>
                <a:gd name="connsiteY0" fmla="*/ 31591 h 541338"/>
                <a:gd name="connsiteX1" fmla="*/ 326138 w 1123838"/>
                <a:gd name="connsiteY1" fmla="*/ 51601 h 541338"/>
                <a:gd name="connsiteX2" fmla="*/ 31750 w 1123838"/>
                <a:gd name="connsiteY2" fmla="*/ 218820 h 541338"/>
                <a:gd name="connsiteX3" fmla="*/ 31750 w 1123838"/>
                <a:gd name="connsiteY3" fmla="*/ 503237 h 541338"/>
                <a:gd name="connsiteX4" fmla="*/ 368296 w 1123838"/>
                <a:gd name="connsiteY4" fmla="*/ 373177 h 541338"/>
                <a:gd name="connsiteX5" fmla="*/ 419028 w 1123838"/>
                <a:gd name="connsiteY5" fmla="*/ 365316 h 541338"/>
                <a:gd name="connsiteX6" fmla="*/ 568366 w 1123838"/>
                <a:gd name="connsiteY6" fmla="*/ 376036 h 541338"/>
                <a:gd name="connsiteX7" fmla="*/ 797017 w 1123838"/>
                <a:gd name="connsiteY7" fmla="*/ 349595 h 541338"/>
                <a:gd name="connsiteX8" fmla="*/ 1047818 w 1123838"/>
                <a:gd name="connsiteY8" fmla="*/ 183090 h 541338"/>
                <a:gd name="connsiteX9" fmla="*/ 1079972 w 1123838"/>
                <a:gd name="connsiteY9" fmla="*/ 145930 h 541338"/>
                <a:gd name="connsiteX10" fmla="*/ 1074971 w 1123838"/>
                <a:gd name="connsiteY10" fmla="*/ 71610 h 541338"/>
                <a:gd name="connsiteX11" fmla="*/ 1036386 w 1123838"/>
                <a:gd name="connsiteY11" fmla="*/ 58032 h 541338"/>
                <a:gd name="connsiteX12" fmla="*/ 999230 w 1123838"/>
                <a:gd name="connsiteY12" fmla="*/ 75897 h 541338"/>
                <a:gd name="connsiteX13" fmla="*/ 951356 w 1123838"/>
                <a:gd name="connsiteY13" fmla="*/ 129494 h 541338"/>
                <a:gd name="connsiteX14" fmla="*/ 805591 w 1123838"/>
                <a:gd name="connsiteY14" fmla="*/ 220964 h 541338"/>
                <a:gd name="connsiteX15" fmla="*/ 608380 w 1123838"/>
                <a:gd name="connsiteY15" fmla="*/ 210245 h 541338"/>
                <a:gd name="connsiteX16" fmla="*/ 553360 w 1123838"/>
                <a:gd name="connsiteY16" fmla="*/ 188092 h 541338"/>
                <a:gd name="connsiteX17" fmla="*/ 544071 w 1123838"/>
                <a:gd name="connsiteY17" fmla="*/ 171656 h 541338"/>
                <a:gd name="connsiteX18" fmla="*/ 557648 w 1123838"/>
                <a:gd name="connsiteY18" fmla="*/ 158078 h 541338"/>
                <a:gd name="connsiteX19" fmla="*/ 715560 w 1123838"/>
                <a:gd name="connsiteY19" fmla="*/ 142357 h 541338"/>
                <a:gd name="connsiteX20" fmla="*/ 759146 w 1123838"/>
                <a:gd name="connsiteY20" fmla="*/ 95192 h 541338"/>
                <a:gd name="connsiteX21" fmla="*/ 713416 w 1123838"/>
                <a:gd name="connsiteY21" fmla="*/ 47313 h 541338"/>
                <a:gd name="connsiteX22" fmla="*/ 409739 w 1123838"/>
                <a:gd name="connsiteY22" fmla="*/ 31591 h 541338"/>
                <a:gd name="connsiteX23" fmla="*/ 390213 w 1123838"/>
                <a:gd name="connsiteY23" fmla="*/ 0 h 541338"/>
                <a:gd name="connsiteX24" fmla="*/ 393786 w 1123838"/>
                <a:gd name="connsiteY24" fmla="*/ 0 h 541338"/>
                <a:gd name="connsiteX25" fmla="*/ 396645 w 1123838"/>
                <a:gd name="connsiteY25" fmla="*/ 0 h 541338"/>
                <a:gd name="connsiteX26" fmla="*/ 399504 w 1123838"/>
                <a:gd name="connsiteY26" fmla="*/ 0 h 541338"/>
                <a:gd name="connsiteX27" fmla="*/ 403077 w 1123838"/>
                <a:gd name="connsiteY27" fmla="*/ 0 h 541338"/>
                <a:gd name="connsiteX28" fmla="*/ 410939 w 1123838"/>
                <a:gd name="connsiteY28" fmla="*/ 0 h 541338"/>
                <a:gd name="connsiteX29" fmla="*/ 715390 w 1123838"/>
                <a:gd name="connsiteY29" fmla="*/ 15712 h 541338"/>
                <a:gd name="connsiteX30" fmla="*/ 780426 w 1123838"/>
                <a:gd name="connsiteY30" fmla="*/ 56419 h 541338"/>
                <a:gd name="connsiteX31" fmla="*/ 782570 w 1123838"/>
                <a:gd name="connsiteY31" fmla="*/ 60704 h 541338"/>
                <a:gd name="connsiteX32" fmla="*/ 789002 w 1123838"/>
                <a:gd name="connsiteY32" fmla="*/ 79273 h 541338"/>
                <a:gd name="connsiteX33" fmla="*/ 790431 w 1123838"/>
                <a:gd name="connsiteY33" fmla="*/ 94984 h 541338"/>
                <a:gd name="connsiteX34" fmla="*/ 789716 w 1123838"/>
                <a:gd name="connsiteY34" fmla="*/ 100698 h 541338"/>
                <a:gd name="connsiteX35" fmla="*/ 789716 w 1123838"/>
                <a:gd name="connsiteY35" fmla="*/ 101412 h 541338"/>
                <a:gd name="connsiteX36" fmla="*/ 789002 w 1123838"/>
                <a:gd name="connsiteY36" fmla="*/ 107125 h 541338"/>
                <a:gd name="connsiteX37" fmla="*/ 763988 w 1123838"/>
                <a:gd name="connsiteY37" fmla="*/ 154260 h 541338"/>
                <a:gd name="connsiteX38" fmla="*/ 763273 w 1123838"/>
                <a:gd name="connsiteY38" fmla="*/ 154260 h 541338"/>
                <a:gd name="connsiteX39" fmla="*/ 758985 w 1123838"/>
                <a:gd name="connsiteY39" fmla="*/ 157831 h 541338"/>
                <a:gd name="connsiteX40" fmla="*/ 754697 w 1123838"/>
                <a:gd name="connsiteY40" fmla="*/ 160688 h 541338"/>
                <a:gd name="connsiteX41" fmla="*/ 753983 w 1123838"/>
                <a:gd name="connsiteY41" fmla="*/ 161402 h 541338"/>
                <a:gd name="connsiteX42" fmla="*/ 749695 w 1123838"/>
                <a:gd name="connsiteY42" fmla="*/ 164258 h 541338"/>
                <a:gd name="connsiteX43" fmla="*/ 748265 w 1123838"/>
                <a:gd name="connsiteY43" fmla="*/ 164973 h 541338"/>
                <a:gd name="connsiteX44" fmla="*/ 743263 w 1123838"/>
                <a:gd name="connsiteY44" fmla="*/ 167115 h 541338"/>
                <a:gd name="connsiteX45" fmla="*/ 742548 w 1123838"/>
                <a:gd name="connsiteY45" fmla="*/ 167829 h 541338"/>
                <a:gd name="connsiteX46" fmla="*/ 738260 w 1123838"/>
                <a:gd name="connsiteY46" fmla="*/ 169258 h 541338"/>
                <a:gd name="connsiteX47" fmla="*/ 718964 w 1123838"/>
                <a:gd name="connsiteY47" fmla="*/ 173543 h 541338"/>
                <a:gd name="connsiteX48" fmla="*/ 624626 w 1123838"/>
                <a:gd name="connsiteY48" fmla="*/ 182827 h 541338"/>
                <a:gd name="connsiteX49" fmla="*/ 743263 w 1123838"/>
                <a:gd name="connsiteY49" fmla="*/ 199967 h 541338"/>
                <a:gd name="connsiteX50" fmla="*/ 775423 w 1123838"/>
                <a:gd name="connsiteY50" fmla="*/ 195682 h 541338"/>
                <a:gd name="connsiteX51" fmla="*/ 785428 w 1123838"/>
                <a:gd name="connsiteY51" fmla="*/ 193539 h 541338"/>
                <a:gd name="connsiteX52" fmla="*/ 786858 w 1123838"/>
                <a:gd name="connsiteY52" fmla="*/ 192825 h 541338"/>
                <a:gd name="connsiteX53" fmla="*/ 796863 w 1123838"/>
                <a:gd name="connsiteY53" fmla="*/ 190683 h 541338"/>
                <a:gd name="connsiteX54" fmla="*/ 826880 w 1123838"/>
                <a:gd name="connsiteY54" fmla="*/ 179970 h 541338"/>
                <a:gd name="connsiteX55" fmla="*/ 909782 w 1123838"/>
                <a:gd name="connsiteY55" fmla="*/ 127122 h 541338"/>
                <a:gd name="connsiteX56" fmla="*/ 928363 w 1123838"/>
                <a:gd name="connsiteY56" fmla="*/ 108553 h 541338"/>
                <a:gd name="connsiteX57" fmla="*/ 975532 w 1123838"/>
                <a:gd name="connsiteY57" fmla="*/ 54991 h 541338"/>
                <a:gd name="connsiteX58" fmla="*/ 978391 w 1123838"/>
                <a:gd name="connsiteY58" fmla="*/ 51420 h 541338"/>
                <a:gd name="connsiteX59" fmla="*/ 979105 w 1123838"/>
                <a:gd name="connsiteY59" fmla="*/ 51420 h 541338"/>
                <a:gd name="connsiteX60" fmla="*/ 1034135 w 1123838"/>
                <a:gd name="connsiteY60" fmla="*/ 26424 h 541338"/>
                <a:gd name="connsiteX61" fmla="*/ 1034850 w 1123838"/>
                <a:gd name="connsiteY61" fmla="*/ 26424 h 541338"/>
                <a:gd name="connsiteX62" fmla="*/ 1039138 w 1123838"/>
                <a:gd name="connsiteY62" fmla="*/ 26424 h 541338"/>
                <a:gd name="connsiteX63" fmla="*/ 1040567 w 1123838"/>
                <a:gd name="connsiteY63" fmla="*/ 26424 h 541338"/>
                <a:gd name="connsiteX64" fmla="*/ 1079875 w 1123838"/>
                <a:gd name="connsiteY64" fmla="*/ 37137 h 541338"/>
                <a:gd name="connsiteX65" fmla="*/ 1083448 w 1123838"/>
                <a:gd name="connsiteY65" fmla="*/ 39279 h 541338"/>
                <a:gd name="connsiteX66" fmla="*/ 1086307 w 1123838"/>
                <a:gd name="connsiteY66" fmla="*/ 40708 h 541338"/>
                <a:gd name="connsiteX67" fmla="*/ 1087021 w 1123838"/>
                <a:gd name="connsiteY67" fmla="*/ 41422 h 541338"/>
                <a:gd name="connsiteX68" fmla="*/ 1089880 w 1123838"/>
                <a:gd name="connsiteY68" fmla="*/ 43564 h 541338"/>
                <a:gd name="connsiteX69" fmla="*/ 1090595 w 1123838"/>
                <a:gd name="connsiteY69" fmla="*/ 44278 h 541338"/>
                <a:gd name="connsiteX70" fmla="*/ 1092739 w 1123838"/>
                <a:gd name="connsiteY70" fmla="*/ 45707 h 541338"/>
                <a:gd name="connsiteX71" fmla="*/ 1095597 w 1123838"/>
                <a:gd name="connsiteY71" fmla="*/ 47849 h 541338"/>
                <a:gd name="connsiteX72" fmla="*/ 1095597 w 1123838"/>
                <a:gd name="connsiteY72" fmla="*/ 48563 h 541338"/>
                <a:gd name="connsiteX73" fmla="*/ 1103459 w 1123838"/>
                <a:gd name="connsiteY73" fmla="*/ 165687 h 541338"/>
                <a:gd name="connsiteX74" fmla="*/ 1072013 w 1123838"/>
                <a:gd name="connsiteY74" fmla="*/ 203538 h 541338"/>
                <a:gd name="connsiteX75" fmla="*/ 966241 w 1123838"/>
                <a:gd name="connsiteY75" fmla="*/ 299950 h 541338"/>
                <a:gd name="connsiteX76" fmla="*/ 956950 w 1123838"/>
                <a:gd name="connsiteY76" fmla="*/ 306377 h 541338"/>
                <a:gd name="connsiteX77" fmla="*/ 948374 w 1123838"/>
                <a:gd name="connsiteY77" fmla="*/ 312091 h 541338"/>
                <a:gd name="connsiteX78" fmla="*/ 806154 w 1123838"/>
                <a:gd name="connsiteY78" fmla="*/ 379222 h 541338"/>
                <a:gd name="connsiteX79" fmla="*/ 792575 w 1123838"/>
                <a:gd name="connsiteY79" fmla="*/ 383507 h 541338"/>
                <a:gd name="connsiteX80" fmla="*/ 788287 w 1123838"/>
                <a:gd name="connsiteY80" fmla="*/ 384222 h 541338"/>
                <a:gd name="connsiteX81" fmla="*/ 779711 w 1123838"/>
                <a:gd name="connsiteY81" fmla="*/ 387078 h 541338"/>
                <a:gd name="connsiteX82" fmla="*/ 773994 w 1123838"/>
                <a:gd name="connsiteY82" fmla="*/ 388507 h 541338"/>
                <a:gd name="connsiteX83" fmla="*/ 766132 w 1123838"/>
                <a:gd name="connsiteY83" fmla="*/ 389935 h 541338"/>
                <a:gd name="connsiteX84" fmla="*/ 759700 w 1123838"/>
                <a:gd name="connsiteY84" fmla="*/ 392077 h 541338"/>
                <a:gd name="connsiteX85" fmla="*/ 753983 w 1123838"/>
                <a:gd name="connsiteY85" fmla="*/ 392792 h 541338"/>
                <a:gd name="connsiteX86" fmla="*/ 724681 w 1123838"/>
                <a:gd name="connsiteY86" fmla="*/ 399219 h 541338"/>
                <a:gd name="connsiteX87" fmla="*/ 721822 w 1123838"/>
                <a:gd name="connsiteY87" fmla="*/ 399219 h 541338"/>
                <a:gd name="connsiteX88" fmla="*/ 711102 w 1123838"/>
                <a:gd name="connsiteY88" fmla="*/ 401362 h 541338"/>
                <a:gd name="connsiteX89" fmla="*/ 709673 w 1123838"/>
                <a:gd name="connsiteY89" fmla="*/ 401362 h 541338"/>
                <a:gd name="connsiteX90" fmla="*/ 650355 w 1123838"/>
                <a:gd name="connsiteY90" fmla="*/ 407789 h 541338"/>
                <a:gd name="connsiteX91" fmla="*/ 648211 w 1123838"/>
                <a:gd name="connsiteY91" fmla="*/ 407789 h 541338"/>
                <a:gd name="connsiteX92" fmla="*/ 637491 w 1123838"/>
                <a:gd name="connsiteY92" fmla="*/ 408503 h 541338"/>
                <a:gd name="connsiteX93" fmla="*/ 635347 w 1123838"/>
                <a:gd name="connsiteY93" fmla="*/ 408503 h 541338"/>
                <a:gd name="connsiteX94" fmla="*/ 621053 w 1123838"/>
                <a:gd name="connsiteY94" fmla="*/ 408503 h 541338"/>
                <a:gd name="connsiteX95" fmla="*/ 620338 w 1123838"/>
                <a:gd name="connsiteY95" fmla="*/ 408503 h 541338"/>
                <a:gd name="connsiteX96" fmla="*/ 612477 w 1123838"/>
                <a:gd name="connsiteY96" fmla="*/ 408503 h 541338"/>
                <a:gd name="connsiteX97" fmla="*/ 606045 w 1123838"/>
                <a:gd name="connsiteY97" fmla="*/ 408503 h 541338"/>
                <a:gd name="connsiteX98" fmla="*/ 598898 w 1123838"/>
                <a:gd name="connsiteY98" fmla="*/ 408503 h 541338"/>
                <a:gd name="connsiteX99" fmla="*/ 592466 w 1123838"/>
                <a:gd name="connsiteY99" fmla="*/ 408503 h 541338"/>
                <a:gd name="connsiteX100" fmla="*/ 584605 w 1123838"/>
                <a:gd name="connsiteY100" fmla="*/ 407789 h 541338"/>
                <a:gd name="connsiteX101" fmla="*/ 578887 w 1123838"/>
                <a:gd name="connsiteY101" fmla="*/ 407789 h 541338"/>
                <a:gd name="connsiteX102" fmla="*/ 566738 w 1123838"/>
                <a:gd name="connsiteY102" fmla="*/ 407075 h 541338"/>
                <a:gd name="connsiteX103" fmla="*/ 566023 w 1123838"/>
                <a:gd name="connsiteY103" fmla="*/ 407075 h 541338"/>
                <a:gd name="connsiteX104" fmla="*/ 485265 w 1123838"/>
                <a:gd name="connsiteY104" fmla="*/ 401362 h 541338"/>
                <a:gd name="connsiteX105" fmla="*/ 416656 w 1123838"/>
                <a:gd name="connsiteY105" fmla="*/ 396362 h 541338"/>
                <a:gd name="connsiteX106" fmla="*/ 410939 w 1123838"/>
                <a:gd name="connsiteY106" fmla="*/ 396362 h 541338"/>
                <a:gd name="connsiteX107" fmla="*/ 407365 w 1123838"/>
                <a:gd name="connsiteY107" fmla="*/ 396362 h 541338"/>
                <a:gd name="connsiteX108" fmla="*/ 393072 w 1123838"/>
                <a:gd name="connsiteY108" fmla="*/ 397791 h 541338"/>
                <a:gd name="connsiteX109" fmla="*/ 388784 w 1123838"/>
                <a:gd name="connsiteY109" fmla="*/ 398505 h 541338"/>
                <a:gd name="connsiteX110" fmla="*/ 388784 w 1123838"/>
                <a:gd name="connsiteY110" fmla="*/ 399219 h 541338"/>
                <a:gd name="connsiteX111" fmla="*/ 384496 w 1123838"/>
                <a:gd name="connsiteY111" fmla="*/ 399933 h 541338"/>
                <a:gd name="connsiteX112" fmla="*/ 383781 w 1123838"/>
                <a:gd name="connsiteY112" fmla="*/ 400647 h 541338"/>
                <a:gd name="connsiteX113" fmla="*/ 379493 w 1123838"/>
                <a:gd name="connsiteY113" fmla="*/ 402076 h 541338"/>
                <a:gd name="connsiteX114" fmla="*/ 21441 w 1123838"/>
                <a:gd name="connsiteY114" fmla="*/ 540624 h 541338"/>
                <a:gd name="connsiteX115" fmla="*/ 15723 w 1123838"/>
                <a:gd name="connsiteY115" fmla="*/ 541338 h 541338"/>
                <a:gd name="connsiteX116" fmla="*/ 7147 w 1123838"/>
                <a:gd name="connsiteY116" fmla="*/ 538481 h 541338"/>
                <a:gd name="connsiteX117" fmla="*/ 0 w 1123838"/>
                <a:gd name="connsiteY117" fmla="*/ 525626 h 541338"/>
                <a:gd name="connsiteX118" fmla="*/ 0 w 1123838"/>
                <a:gd name="connsiteY118" fmla="*/ 209251 h 541338"/>
                <a:gd name="connsiteX119" fmla="*/ 7862 w 1123838"/>
                <a:gd name="connsiteY119" fmla="*/ 195682 h 541338"/>
                <a:gd name="connsiteX120" fmla="*/ 310169 w 1123838"/>
                <a:gd name="connsiteY120" fmla="*/ 24282 h 541338"/>
                <a:gd name="connsiteX121" fmla="*/ 315887 w 1123838"/>
                <a:gd name="connsiteY121" fmla="*/ 21425 h 541338"/>
                <a:gd name="connsiteX122" fmla="*/ 318031 w 1123838"/>
                <a:gd name="connsiteY122" fmla="*/ 19997 h 541338"/>
                <a:gd name="connsiteX123" fmla="*/ 320889 w 1123838"/>
                <a:gd name="connsiteY123" fmla="*/ 18568 h 541338"/>
                <a:gd name="connsiteX124" fmla="*/ 324463 w 1123838"/>
                <a:gd name="connsiteY124" fmla="*/ 17140 h 541338"/>
                <a:gd name="connsiteX125" fmla="*/ 326607 w 1123838"/>
                <a:gd name="connsiteY125" fmla="*/ 15712 h 541338"/>
                <a:gd name="connsiteX126" fmla="*/ 330180 w 1123838"/>
                <a:gd name="connsiteY126" fmla="*/ 14283 h 541338"/>
                <a:gd name="connsiteX127" fmla="*/ 332324 w 1123838"/>
                <a:gd name="connsiteY127" fmla="*/ 13569 h 541338"/>
                <a:gd name="connsiteX128" fmla="*/ 336612 w 1123838"/>
                <a:gd name="connsiteY128" fmla="*/ 12141 h 541338"/>
                <a:gd name="connsiteX129" fmla="*/ 338042 w 1123838"/>
                <a:gd name="connsiteY129" fmla="*/ 11427 h 541338"/>
                <a:gd name="connsiteX130" fmla="*/ 342330 w 1123838"/>
                <a:gd name="connsiteY130" fmla="*/ 9998 h 541338"/>
                <a:gd name="connsiteX131" fmla="*/ 343044 w 1123838"/>
                <a:gd name="connsiteY131" fmla="*/ 9284 h 541338"/>
                <a:gd name="connsiteX132" fmla="*/ 348047 w 1123838"/>
                <a:gd name="connsiteY132" fmla="*/ 7856 h 541338"/>
                <a:gd name="connsiteX133" fmla="*/ 348762 w 1123838"/>
                <a:gd name="connsiteY133" fmla="*/ 7856 h 541338"/>
                <a:gd name="connsiteX134" fmla="*/ 382352 w 1123838"/>
                <a:gd name="connsiteY134" fmla="*/ 714 h 541338"/>
                <a:gd name="connsiteX135" fmla="*/ 383781 w 1123838"/>
                <a:gd name="connsiteY135" fmla="*/ 714 h 541338"/>
                <a:gd name="connsiteX136" fmla="*/ 387354 w 1123838"/>
                <a:gd name="connsiteY136" fmla="*/ 714 h 541338"/>
                <a:gd name="connsiteX137" fmla="*/ 390213 w 1123838"/>
                <a:gd name="connsiteY137" fmla="*/ 0 h 541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</a:cxnLst>
              <a:rect l="l" t="t" r="r" b="b"/>
              <a:pathLst>
                <a:path w="1123838" h="541338">
                  <a:moveTo>
                    <a:pt x="409739" y="31591"/>
                  </a:moveTo>
                  <a:cubicBezTo>
                    <a:pt x="380443" y="30162"/>
                    <a:pt x="351147" y="37308"/>
                    <a:pt x="326138" y="51601"/>
                  </a:cubicBezTo>
                  <a:cubicBezTo>
                    <a:pt x="326138" y="51601"/>
                    <a:pt x="326138" y="51601"/>
                    <a:pt x="31750" y="218820"/>
                  </a:cubicBezTo>
                  <a:cubicBezTo>
                    <a:pt x="31750" y="218820"/>
                    <a:pt x="31750" y="218820"/>
                    <a:pt x="31750" y="503237"/>
                  </a:cubicBezTo>
                  <a:cubicBezTo>
                    <a:pt x="31750" y="503237"/>
                    <a:pt x="31750" y="503237"/>
                    <a:pt x="368296" y="373177"/>
                  </a:cubicBezTo>
                  <a:cubicBezTo>
                    <a:pt x="384730" y="366746"/>
                    <a:pt x="401879" y="363887"/>
                    <a:pt x="419028" y="365316"/>
                  </a:cubicBezTo>
                  <a:cubicBezTo>
                    <a:pt x="419028" y="365316"/>
                    <a:pt x="419028" y="365316"/>
                    <a:pt x="568366" y="376036"/>
                  </a:cubicBezTo>
                  <a:cubicBezTo>
                    <a:pt x="645535" y="381753"/>
                    <a:pt x="722705" y="372463"/>
                    <a:pt x="797017" y="349595"/>
                  </a:cubicBezTo>
                  <a:cubicBezTo>
                    <a:pt x="894908" y="318867"/>
                    <a:pt x="981367" y="261697"/>
                    <a:pt x="1047818" y="183090"/>
                  </a:cubicBezTo>
                  <a:cubicBezTo>
                    <a:pt x="1047818" y="183090"/>
                    <a:pt x="1047818" y="183090"/>
                    <a:pt x="1079972" y="145930"/>
                  </a:cubicBezTo>
                  <a:cubicBezTo>
                    <a:pt x="1098550" y="123777"/>
                    <a:pt x="1096407" y="90904"/>
                    <a:pt x="1074971" y="71610"/>
                  </a:cubicBezTo>
                  <a:cubicBezTo>
                    <a:pt x="1064253" y="62320"/>
                    <a:pt x="1050676" y="57317"/>
                    <a:pt x="1036386" y="58032"/>
                  </a:cubicBezTo>
                  <a:cubicBezTo>
                    <a:pt x="1022095" y="58747"/>
                    <a:pt x="1008519" y="65178"/>
                    <a:pt x="999230" y="75897"/>
                  </a:cubicBezTo>
                  <a:cubicBezTo>
                    <a:pt x="999230" y="75897"/>
                    <a:pt x="999230" y="75897"/>
                    <a:pt x="951356" y="129494"/>
                  </a:cubicBezTo>
                  <a:cubicBezTo>
                    <a:pt x="912771" y="173800"/>
                    <a:pt x="862039" y="205243"/>
                    <a:pt x="805591" y="220964"/>
                  </a:cubicBezTo>
                  <a:cubicBezTo>
                    <a:pt x="740568" y="239544"/>
                    <a:pt x="670544" y="235257"/>
                    <a:pt x="608380" y="210245"/>
                  </a:cubicBezTo>
                  <a:cubicBezTo>
                    <a:pt x="608380" y="210245"/>
                    <a:pt x="608380" y="210245"/>
                    <a:pt x="553360" y="188092"/>
                  </a:cubicBezTo>
                  <a:cubicBezTo>
                    <a:pt x="546930" y="185234"/>
                    <a:pt x="542642" y="178802"/>
                    <a:pt x="544071" y="171656"/>
                  </a:cubicBezTo>
                  <a:cubicBezTo>
                    <a:pt x="544786" y="164510"/>
                    <a:pt x="550502" y="158793"/>
                    <a:pt x="557648" y="158078"/>
                  </a:cubicBezTo>
                  <a:cubicBezTo>
                    <a:pt x="557648" y="158078"/>
                    <a:pt x="557648" y="158078"/>
                    <a:pt x="715560" y="142357"/>
                  </a:cubicBezTo>
                  <a:cubicBezTo>
                    <a:pt x="740568" y="140213"/>
                    <a:pt x="759146" y="119489"/>
                    <a:pt x="759146" y="95192"/>
                  </a:cubicBezTo>
                  <a:cubicBezTo>
                    <a:pt x="759146" y="69466"/>
                    <a:pt x="739139" y="48742"/>
                    <a:pt x="713416" y="47313"/>
                  </a:cubicBezTo>
                  <a:cubicBezTo>
                    <a:pt x="713416" y="47313"/>
                    <a:pt x="713416" y="47313"/>
                    <a:pt x="409739" y="31591"/>
                  </a:cubicBezTo>
                  <a:close/>
                  <a:moveTo>
                    <a:pt x="390213" y="0"/>
                  </a:moveTo>
                  <a:cubicBezTo>
                    <a:pt x="391642" y="0"/>
                    <a:pt x="392357" y="0"/>
                    <a:pt x="393786" y="0"/>
                  </a:cubicBezTo>
                  <a:cubicBezTo>
                    <a:pt x="394501" y="0"/>
                    <a:pt x="395930" y="0"/>
                    <a:pt x="396645" y="0"/>
                  </a:cubicBezTo>
                  <a:cubicBezTo>
                    <a:pt x="398074" y="0"/>
                    <a:pt x="398789" y="0"/>
                    <a:pt x="399504" y="0"/>
                  </a:cubicBezTo>
                  <a:cubicBezTo>
                    <a:pt x="400933" y="0"/>
                    <a:pt x="401648" y="0"/>
                    <a:pt x="403077" y="0"/>
                  </a:cubicBezTo>
                  <a:cubicBezTo>
                    <a:pt x="405221" y="0"/>
                    <a:pt x="408080" y="0"/>
                    <a:pt x="410939" y="0"/>
                  </a:cubicBezTo>
                  <a:cubicBezTo>
                    <a:pt x="410939" y="0"/>
                    <a:pt x="410939" y="0"/>
                    <a:pt x="715390" y="15712"/>
                  </a:cubicBezTo>
                  <a:cubicBezTo>
                    <a:pt x="743263" y="17140"/>
                    <a:pt x="766847" y="33566"/>
                    <a:pt x="780426" y="56419"/>
                  </a:cubicBezTo>
                  <a:cubicBezTo>
                    <a:pt x="781140" y="57848"/>
                    <a:pt x="781855" y="59276"/>
                    <a:pt x="782570" y="60704"/>
                  </a:cubicBezTo>
                  <a:cubicBezTo>
                    <a:pt x="785428" y="66418"/>
                    <a:pt x="787572" y="72845"/>
                    <a:pt x="789002" y="79273"/>
                  </a:cubicBezTo>
                  <a:cubicBezTo>
                    <a:pt x="789716" y="84272"/>
                    <a:pt x="790431" y="89271"/>
                    <a:pt x="790431" y="94984"/>
                  </a:cubicBezTo>
                  <a:cubicBezTo>
                    <a:pt x="790431" y="97127"/>
                    <a:pt x="790431" y="98555"/>
                    <a:pt x="789716" y="100698"/>
                  </a:cubicBezTo>
                  <a:cubicBezTo>
                    <a:pt x="789716" y="100698"/>
                    <a:pt x="789716" y="101412"/>
                    <a:pt x="789716" y="101412"/>
                  </a:cubicBezTo>
                  <a:cubicBezTo>
                    <a:pt x="789716" y="103554"/>
                    <a:pt x="789716" y="104983"/>
                    <a:pt x="789002" y="107125"/>
                  </a:cubicBezTo>
                  <a:cubicBezTo>
                    <a:pt x="786143" y="125693"/>
                    <a:pt x="776852" y="142119"/>
                    <a:pt x="763988" y="154260"/>
                  </a:cubicBezTo>
                  <a:cubicBezTo>
                    <a:pt x="763988" y="154260"/>
                    <a:pt x="763273" y="154260"/>
                    <a:pt x="763273" y="154260"/>
                  </a:cubicBezTo>
                  <a:cubicBezTo>
                    <a:pt x="761844" y="155688"/>
                    <a:pt x="760415" y="156403"/>
                    <a:pt x="758985" y="157831"/>
                  </a:cubicBezTo>
                  <a:cubicBezTo>
                    <a:pt x="757556" y="159259"/>
                    <a:pt x="756127" y="159973"/>
                    <a:pt x="754697" y="160688"/>
                  </a:cubicBezTo>
                  <a:cubicBezTo>
                    <a:pt x="753983" y="161402"/>
                    <a:pt x="753983" y="161402"/>
                    <a:pt x="753983" y="161402"/>
                  </a:cubicBezTo>
                  <a:cubicBezTo>
                    <a:pt x="752553" y="162116"/>
                    <a:pt x="751124" y="163544"/>
                    <a:pt x="749695" y="164258"/>
                  </a:cubicBezTo>
                  <a:cubicBezTo>
                    <a:pt x="748980" y="164258"/>
                    <a:pt x="748265" y="164258"/>
                    <a:pt x="748265" y="164973"/>
                  </a:cubicBezTo>
                  <a:cubicBezTo>
                    <a:pt x="746836" y="165687"/>
                    <a:pt x="745407" y="166401"/>
                    <a:pt x="743263" y="167115"/>
                  </a:cubicBezTo>
                  <a:cubicBezTo>
                    <a:pt x="743263" y="167115"/>
                    <a:pt x="742548" y="167115"/>
                    <a:pt x="742548" y="167829"/>
                  </a:cubicBezTo>
                  <a:cubicBezTo>
                    <a:pt x="741118" y="167829"/>
                    <a:pt x="739689" y="168543"/>
                    <a:pt x="738260" y="169258"/>
                  </a:cubicBezTo>
                  <a:cubicBezTo>
                    <a:pt x="731828" y="171400"/>
                    <a:pt x="725396" y="172828"/>
                    <a:pt x="718964" y="173543"/>
                  </a:cubicBezTo>
                  <a:cubicBezTo>
                    <a:pt x="718964" y="173543"/>
                    <a:pt x="718964" y="173543"/>
                    <a:pt x="624626" y="182827"/>
                  </a:cubicBezTo>
                  <a:cubicBezTo>
                    <a:pt x="662504" y="197110"/>
                    <a:pt x="703241" y="202823"/>
                    <a:pt x="743263" y="199967"/>
                  </a:cubicBezTo>
                  <a:cubicBezTo>
                    <a:pt x="753983" y="199253"/>
                    <a:pt x="764703" y="197824"/>
                    <a:pt x="775423" y="195682"/>
                  </a:cubicBezTo>
                  <a:cubicBezTo>
                    <a:pt x="778996" y="194968"/>
                    <a:pt x="781855" y="194253"/>
                    <a:pt x="785428" y="193539"/>
                  </a:cubicBezTo>
                  <a:cubicBezTo>
                    <a:pt x="786143" y="193539"/>
                    <a:pt x="786143" y="193539"/>
                    <a:pt x="786858" y="192825"/>
                  </a:cubicBezTo>
                  <a:cubicBezTo>
                    <a:pt x="790431" y="192111"/>
                    <a:pt x="793290" y="191397"/>
                    <a:pt x="796863" y="190683"/>
                  </a:cubicBezTo>
                  <a:cubicBezTo>
                    <a:pt x="806869" y="187826"/>
                    <a:pt x="816874" y="184255"/>
                    <a:pt x="826880" y="179970"/>
                  </a:cubicBezTo>
                  <a:cubicBezTo>
                    <a:pt x="857611" y="167829"/>
                    <a:pt x="885483" y="149975"/>
                    <a:pt x="909782" y="127122"/>
                  </a:cubicBezTo>
                  <a:cubicBezTo>
                    <a:pt x="916214" y="121408"/>
                    <a:pt x="921931" y="114981"/>
                    <a:pt x="928363" y="108553"/>
                  </a:cubicBezTo>
                  <a:cubicBezTo>
                    <a:pt x="928363" y="108553"/>
                    <a:pt x="928363" y="108553"/>
                    <a:pt x="975532" y="54991"/>
                  </a:cubicBezTo>
                  <a:cubicBezTo>
                    <a:pt x="976961" y="53563"/>
                    <a:pt x="977676" y="52848"/>
                    <a:pt x="978391" y="51420"/>
                  </a:cubicBezTo>
                  <a:cubicBezTo>
                    <a:pt x="979105" y="51420"/>
                    <a:pt x="979105" y="51420"/>
                    <a:pt x="979105" y="51420"/>
                  </a:cubicBezTo>
                  <a:cubicBezTo>
                    <a:pt x="994114" y="36423"/>
                    <a:pt x="1013410" y="27853"/>
                    <a:pt x="1034135" y="26424"/>
                  </a:cubicBezTo>
                  <a:cubicBezTo>
                    <a:pt x="1034850" y="26424"/>
                    <a:pt x="1034850" y="26424"/>
                    <a:pt x="1034850" y="26424"/>
                  </a:cubicBezTo>
                  <a:cubicBezTo>
                    <a:pt x="1036279" y="26424"/>
                    <a:pt x="1037709" y="26424"/>
                    <a:pt x="1039138" y="26424"/>
                  </a:cubicBezTo>
                  <a:cubicBezTo>
                    <a:pt x="1039138" y="26424"/>
                    <a:pt x="1039853" y="26424"/>
                    <a:pt x="1040567" y="26424"/>
                  </a:cubicBezTo>
                  <a:cubicBezTo>
                    <a:pt x="1054146" y="26424"/>
                    <a:pt x="1067725" y="30709"/>
                    <a:pt x="1079875" y="37137"/>
                  </a:cubicBezTo>
                  <a:cubicBezTo>
                    <a:pt x="1081304" y="37851"/>
                    <a:pt x="1082019" y="38565"/>
                    <a:pt x="1083448" y="39279"/>
                  </a:cubicBezTo>
                  <a:cubicBezTo>
                    <a:pt x="1084877" y="39993"/>
                    <a:pt x="1085592" y="40708"/>
                    <a:pt x="1086307" y="40708"/>
                  </a:cubicBezTo>
                  <a:cubicBezTo>
                    <a:pt x="1087021" y="41422"/>
                    <a:pt x="1087021" y="41422"/>
                    <a:pt x="1087021" y="41422"/>
                  </a:cubicBezTo>
                  <a:cubicBezTo>
                    <a:pt x="1087736" y="42136"/>
                    <a:pt x="1089165" y="42850"/>
                    <a:pt x="1089880" y="43564"/>
                  </a:cubicBezTo>
                  <a:cubicBezTo>
                    <a:pt x="1089880" y="43564"/>
                    <a:pt x="1090595" y="44278"/>
                    <a:pt x="1090595" y="44278"/>
                  </a:cubicBezTo>
                  <a:cubicBezTo>
                    <a:pt x="1091309" y="44993"/>
                    <a:pt x="1092024" y="44993"/>
                    <a:pt x="1092739" y="45707"/>
                  </a:cubicBezTo>
                  <a:cubicBezTo>
                    <a:pt x="1093453" y="46421"/>
                    <a:pt x="1094168" y="47135"/>
                    <a:pt x="1095597" y="47849"/>
                  </a:cubicBezTo>
                  <a:cubicBezTo>
                    <a:pt x="1095597" y="47849"/>
                    <a:pt x="1095597" y="48563"/>
                    <a:pt x="1095597" y="48563"/>
                  </a:cubicBezTo>
                  <a:cubicBezTo>
                    <a:pt x="1129902" y="79273"/>
                    <a:pt x="1133475" y="130693"/>
                    <a:pt x="1103459" y="165687"/>
                  </a:cubicBezTo>
                  <a:cubicBezTo>
                    <a:pt x="1103459" y="165687"/>
                    <a:pt x="1103459" y="165687"/>
                    <a:pt x="1072013" y="203538"/>
                  </a:cubicBezTo>
                  <a:cubicBezTo>
                    <a:pt x="1040567" y="239960"/>
                    <a:pt x="1004834" y="272812"/>
                    <a:pt x="966241" y="299950"/>
                  </a:cubicBezTo>
                  <a:cubicBezTo>
                    <a:pt x="963383" y="302092"/>
                    <a:pt x="959809" y="304235"/>
                    <a:pt x="956950" y="306377"/>
                  </a:cubicBezTo>
                  <a:cubicBezTo>
                    <a:pt x="954092" y="308520"/>
                    <a:pt x="951233" y="310662"/>
                    <a:pt x="948374" y="312091"/>
                  </a:cubicBezTo>
                  <a:cubicBezTo>
                    <a:pt x="904779" y="340657"/>
                    <a:pt x="856896" y="363511"/>
                    <a:pt x="806154" y="379222"/>
                  </a:cubicBezTo>
                  <a:cubicBezTo>
                    <a:pt x="801866" y="380651"/>
                    <a:pt x="797578" y="382079"/>
                    <a:pt x="792575" y="383507"/>
                  </a:cubicBezTo>
                  <a:cubicBezTo>
                    <a:pt x="791146" y="383507"/>
                    <a:pt x="789716" y="384222"/>
                    <a:pt x="788287" y="384222"/>
                  </a:cubicBezTo>
                  <a:cubicBezTo>
                    <a:pt x="785428" y="384936"/>
                    <a:pt x="782570" y="386364"/>
                    <a:pt x="779711" y="387078"/>
                  </a:cubicBezTo>
                  <a:cubicBezTo>
                    <a:pt x="777567" y="387078"/>
                    <a:pt x="775423" y="387792"/>
                    <a:pt x="773994" y="388507"/>
                  </a:cubicBezTo>
                  <a:cubicBezTo>
                    <a:pt x="771135" y="389221"/>
                    <a:pt x="768991" y="389221"/>
                    <a:pt x="766132" y="389935"/>
                  </a:cubicBezTo>
                  <a:cubicBezTo>
                    <a:pt x="763988" y="390649"/>
                    <a:pt x="761844" y="391363"/>
                    <a:pt x="759700" y="392077"/>
                  </a:cubicBezTo>
                  <a:cubicBezTo>
                    <a:pt x="757556" y="392077"/>
                    <a:pt x="756127" y="392792"/>
                    <a:pt x="753983" y="392792"/>
                  </a:cubicBezTo>
                  <a:cubicBezTo>
                    <a:pt x="743977" y="394934"/>
                    <a:pt x="733972" y="397077"/>
                    <a:pt x="724681" y="399219"/>
                  </a:cubicBezTo>
                  <a:cubicBezTo>
                    <a:pt x="723252" y="399219"/>
                    <a:pt x="722537" y="399219"/>
                    <a:pt x="721822" y="399219"/>
                  </a:cubicBezTo>
                  <a:cubicBezTo>
                    <a:pt x="718249" y="399933"/>
                    <a:pt x="714676" y="400647"/>
                    <a:pt x="711102" y="401362"/>
                  </a:cubicBezTo>
                  <a:cubicBezTo>
                    <a:pt x="710387" y="401362"/>
                    <a:pt x="710387" y="401362"/>
                    <a:pt x="709673" y="401362"/>
                  </a:cubicBezTo>
                  <a:cubicBezTo>
                    <a:pt x="689662" y="404218"/>
                    <a:pt x="670366" y="406361"/>
                    <a:pt x="650355" y="407789"/>
                  </a:cubicBezTo>
                  <a:cubicBezTo>
                    <a:pt x="649640" y="407789"/>
                    <a:pt x="648925" y="407789"/>
                    <a:pt x="648211" y="407789"/>
                  </a:cubicBezTo>
                  <a:cubicBezTo>
                    <a:pt x="644637" y="407789"/>
                    <a:pt x="641064" y="407789"/>
                    <a:pt x="637491" y="408503"/>
                  </a:cubicBezTo>
                  <a:cubicBezTo>
                    <a:pt x="636776" y="408503"/>
                    <a:pt x="636061" y="408503"/>
                    <a:pt x="635347" y="408503"/>
                  </a:cubicBezTo>
                  <a:cubicBezTo>
                    <a:pt x="630344" y="408503"/>
                    <a:pt x="626056" y="408503"/>
                    <a:pt x="621053" y="408503"/>
                  </a:cubicBezTo>
                  <a:cubicBezTo>
                    <a:pt x="621053" y="408503"/>
                    <a:pt x="620338" y="408503"/>
                    <a:pt x="620338" y="408503"/>
                  </a:cubicBezTo>
                  <a:cubicBezTo>
                    <a:pt x="617480" y="408503"/>
                    <a:pt x="614621" y="408503"/>
                    <a:pt x="612477" y="408503"/>
                  </a:cubicBezTo>
                  <a:cubicBezTo>
                    <a:pt x="610333" y="408503"/>
                    <a:pt x="608189" y="408503"/>
                    <a:pt x="606045" y="408503"/>
                  </a:cubicBezTo>
                  <a:cubicBezTo>
                    <a:pt x="603901" y="408503"/>
                    <a:pt x="601042" y="408503"/>
                    <a:pt x="598898" y="408503"/>
                  </a:cubicBezTo>
                  <a:cubicBezTo>
                    <a:pt x="596754" y="408503"/>
                    <a:pt x="594610" y="408503"/>
                    <a:pt x="592466" y="408503"/>
                  </a:cubicBezTo>
                  <a:cubicBezTo>
                    <a:pt x="589607" y="408503"/>
                    <a:pt x="587463" y="408503"/>
                    <a:pt x="584605" y="407789"/>
                  </a:cubicBezTo>
                  <a:cubicBezTo>
                    <a:pt x="582461" y="407789"/>
                    <a:pt x="581031" y="407789"/>
                    <a:pt x="578887" y="407789"/>
                  </a:cubicBezTo>
                  <a:cubicBezTo>
                    <a:pt x="575314" y="407789"/>
                    <a:pt x="571026" y="407075"/>
                    <a:pt x="566738" y="407075"/>
                  </a:cubicBezTo>
                  <a:cubicBezTo>
                    <a:pt x="566738" y="407075"/>
                    <a:pt x="566023" y="407075"/>
                    <a:pt x="566023" y="407075"/>
                  </a:cubicBezTo>
                  <a:cubicBezTo>
                    <a:pt x="566023" y="407075"/>
                    <a:pt x="566023" y="407075"/>
                    <a:pt x="485265" y="401362"/>
                  </a:cubicBezTo>
                  <a:cubicBezTo>
                    <a:pt x="485265" y="401362"/>
                    <a:pt x="485265" y="401362"/>
                    <a:pt x="416656" y="396362"/>
                  </a:cubicBezTo>
                  <a:cubicBezTo>
                    <a:pt x="415227" y="396362"/>
                    <a:pt x="413083" y="396362"/>
                    <a:pt x="410939" y="396362"/>
                  </a:cubicBezTo>
                  <a:cubicBezTo>
                    <a:pt x="410224" y="396362"/>
                    <a:pt x="408794" y="396362"/>
                    <a:pt x="407365" y="396362"/>
                  </a:cubicBezTo>
                  <a:cubicBezTo>
                    <a:pt x="402362" y="396362"/>
                    <a:pt x="398074" y="397077"/>
                    <a:pt x="393072" y="397791"/>
                  </a:cubicBezTo>
                  <a:cubicBezTo>
                    <a:pt x="391642" y="398505"/>
                    <a:pt x="390213" y="398505"/>
                    <a:pt x="388784" y="398505"/>
                  </a:cubicBezTo>
                  <a:cubicBezTo>
                    <a:pt x="388784" y="399219"/>
                    <a:pt x="388784" y="399219"/>
                    <a:pt x="388784" y="399219"/>
                  </a:cubicBezTo>
                  <a:cubicBezTo>
                    <a:pt x="387354" y="399219"/>
                    <a:pt x="385925" y="399933"/>
                    <a:pt x="384496" y="399933"/>
                  </a:cubicBezTo>
                  <a:cubicBezTo>
                    <a:pt x="384496" y="399933"/>
                    <a:pt x="384496" y="399933"/>
                    <a:pt x="383781" y="400647"/>
                  </a:cubicBezTo>
                  <a:cubicBezTo>
                    <a:pt x="382352" y="400647"/>
                    <a:pt x="380922" y="401362"/>
                    <a:pt x="379493" y="402076"/>
                  </a:cubicBezTo>
                  <a:cubicBezTo>
                    <a:pt x="379493" y="402076"/>
                    <a:pt x="379493" y="402076"/>
                    <a:pt x="21441" y="540624"/>
                  </a:cubicBezTo>
                  <a:cubicBezTo>
                    <a:pt x="20011" y="541338"/>
                    <a:pt x="17867" y="541338"/>
                    <a:pt x="15723" y="541338"/>
                  </a:cubicBezTo>
                  <a:cubicBezTo>
                    <a:pt x="12864" y="541338"/>
                    <a:pt x="10006" y="540624"/>
                    <a:pt x="7147" y="538481"/>
                  </a:cubicBezTo>
                  <a:cubicBezTo>
                    <a:pt x="2859" y="535625"/>
                    <a:pt x="0" y="530626"/>
                    <a:pt x="0" y="525626"/>
                  </a:cubicBezTo>
                  <a:cubicBezTo>
                    <a:pt x="0" y="525626"/>
                    <a:pt x="0" y="525626"/>
                    <a:pt x="0" y="209251"/>
                  </a:cubicBezTo>
                  <a:cubicBezTo>
                    <a:pt x="0" y="203538"/>
                    <a:pt x="3574" y="198538"/>
                    <a:pt x="7862" y="195682"/>
                  </a:cubicBezTo>
                  <a:cubicBezTo>
                    <a:pt x="7862" y="195682"/>
                    <a:pt x="7862" y="195682"/>
                    <a:pt x="310169" y="24282"/>
                  </a:cubicBezTo>
                  <a:cubicBezTo>
                    <a:pt x="311599" y="22853"/>
                    <a:pt x="313743" y="22139"/>
                    <a:pt x="315887" y="21425"/>
                  </a:cubicBezTo>
                  <a:cubicBezTo>
                    <a:pt x="316601" y="20711"/>
                    <a:pt x="317316" y="20711"/>
                    <a:pt x="318031" y="19997"/>
                  </a:cubicBezTo>
                  <a:cubicBezTo>
                    <a:pt x="318745" y="19283"/>
                    <a:pt x="320175" y="18568"/>
                    <a:pt x="320889" y="18568"/>
                  </a:cubicBezTo>
                  <a:cubicBezTo>
                    <a:pt x="322319" y="17854"/>
                    <a:pt x="323033" y="17140"/>
                    <a:pt x="324463" y="17140"/>
                  </a:cubicBezTo>
                  <a:cubicBezTo>
                    <a:pt x="325177" y="16426"/>
                    <a:pt x="325892" y="16426"/>
                    <a:pt x="326607" y="15712"/>
                  </a:cubicBezTo>
                  <a:cubicBezTo>
                    <a:pt x="328036" y="14998"/>
                    <a:pt x="329466" y="14998"/>
                    <a:pt x="330180" y="14283"/>
                  </a:cubicBezTo>
                  <a:cubicBezTo>
                    <a:pt x="330895" y="14283"/>
                    <a:pt x="331610" y="13569"/>
                    <a:pt x="332324" y="13569"/>
                  </a:cubicBezTo>
                  <a:cubicBezTo>
                    <a:pt x="333754" y="12855"/>
                    <a:pt x="335183" y="12141"/>
                    <a:pt x="336612" y="12141"/>
                  </a:cubicBezTo>
                  <a:cubicBezTo>
                    <a:pt x="336612" y="11427"/>
                    <a:pt x="337327" y="11427"/>
                    <a:pt x="338042" y="11427"/>
                  </a:cubicBezTo>
                  <a:cubicBezTo>
                    <a:pt x="339471" y="10713"/>
                    <a:pt x="340900" y="9998"/>
                    <a:pt x="342330" y="9998"/>
                  </a:cubicBezTo>
                  <a:cubicBezTo>
                    <a:pt x="343044" y="9284"/>
                    <a:pt x="343044" y="9284"/>
                    <a:pt x="343044" y="9284"/>
                  </a:cubicBezTo>
                  <a:cubicBezTo>
                    <a:pt x="345188" y="8570"/>
                    <a:pt x="346618" y="8570"/>
                    <a:pt x="348047" y="7856"/>
                  </a:cubicBezTo>
                  <a:cubicBezTo>
                    <a:pt x="348762" y="7856"/>
                    <a:pt x="348762" y="7856"/>
                    <a:pt x="348762" y="7856"/>
                  </a:cubicBezTo>
                  <a:cubicBezTo>
                    <a:pt x="360197" y="4285"/>
                    <a:pt x="370917" y="2143"/>
                    <a:pt x="382352" y="714"/>
                  </a:cubicBezTo>
                  <a:cubicBezTo>
                    <a:pt x="383066" y="714"/>
                    <a:pt x="383781" y="714"/>
                    <a:pt x="383781" y="714"/>
                  </a:cubicBezTo>
                  <a:cubicBezTo>
                    <a:pt x="385210" y="714"/>
                    <a:pt x="386640" y="714"/>
                    <a:pt x="387354" y="714"/>
                  </a:cubicBezTo>
                  <a:cubicBezTo>
                    <a:pt x="388784" y="714"/>
                    <a:pt x="389498" y="714"/>
                    <a:pt x="3902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11" name="bcgIcons_PlantTree">
            <a:extLst>
              <a:ext uri="{FF2B5EF4-FFF2-40B4-BE49-F238E27FC236}">
                <a16:creationId xmlns:a16="http://schemas.microsoft.com/office/drawing/2014/main" id="{FC1D0D6F-9810-47B0-9831-ED8A6C391F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26324" y="1772514"/>
            <a:ext cx="629986" cy="630569"/>
            <a:chOff x="1682" y="0"/>
            <a:chExt cx="4316" cy="4320"/>
          </a:xfrm>
        </p:grpSpPr>
        <p:sp>
          <p:nvSpPr>
            <p:cNvPr id="112" name="AutoShape 33">
              <a:extLst>
                <a:ext uri="{FF2B5EF4-FFF2-40B4-BE49-F238E27FC236}">
                  <a16:creationId xmlns:a16="http://schemas.microsoft.com/office/drawing/2014/main" id="{5C6F2184-B404-4759-8FEE-B59E0F34694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35">
              <a:extLst>
                <a:ext uri="{FF2B5EF4-FFF2-40B4-BE49-F238E27FC236}">
                  <a16:creationId xmlns:a16="http://schemas.microsoft.com/office/drawing/2014/main" id="{FA1B430C-26C2-4063-8E12-219D8CC06F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86" y="533"/>
              <a:ext cx="3308" cy="3003"/>
            </a:xfrm>
            <a:custGeom>
              <a:avLst/>
              <a:gdLst>
                <a:gd name="T0" fmla="*/ 1593 w 1766"/>
                <a:gd name="T1" fmla="*/ 1139 h 1602"/>
                <a:gd name="T2" fmla="*/ 1358 w 1766"/>
                <a:gd name="T3" fmla="*/ 1054 h 1602"/>
                <a:gd name="T4" fmla="*/ 1528 w 1766"/>
                <a:gd name="T5" fmla="*/ 845 h 1602"/>
                <a:gd name="T6" fmla="*/ 1535 w 1766"/>
                <a:gd name="T7" fmla="*/ 679 h 1602"/>
                <a:gd name="T8" fmla="*/ 1148 w 1766"/>
                <a:gd name="T9" fmla="*/ 129 h 1602"/>
                <a:gd name="T10" fmla="*/ 1202 w 1766"/>
                <a:gd name="T11" fmla="*/ 0 h 1602"/>
                <a:gd name="T12" fmla="*/ 1148 w 1766"/>
                <a:gd name="T13" fmla="*/ 129 h 1602"/>
                <a:gd name="T14" fmla="*/ 245 w 1766"/>
                <a:gd name="T15" fmla="*/ 902 h 1602"/>
                <a:gd name="T16" fmla="*/ 390 w 1766"/>
                <a:gd name="T17" fmla="*/ 1096 h 1602"/>
                <a:gd name="T18" fmla="*/ 153 w 1766"/>
                <a:gd name="T19" fmla="*/ 719 h 1602"/>
                <a:gd name="T20" fmla="*/ 60 w 1766"/>
                <a:gd name="T21" fmla="*/ 615 h 1602"/>
                <a:gd name="T22" fmla="*/ 644 w 1766"/>
                <a:gd name="T23" fmla="*/ 272 h 1602"/>
                <a:gd name="T24" fmla="*/ 695 w 1766"/>
                <a:gd name="T25" fmla="*/ 114 h 1602"/>
                <a:gd name="T26" fmla="*/ 644 w 1766"/>
                <a:gd name="T27" fmla="*/ 272 h 1602"/>
                <a:gd name="T28" fmla="*/ 407 w 1766"/>
                <a:gd name="T29" fmla="*/ 1276 h 1602"/>
                <a:gd name="T30" fmla="*/ 433 w 1766"/>
                <a:gd name="T31" fmla="*/ 1208 h 1602"/>
                <a:gd name="T32" fmla="*/ 402 w 1766"/>
                <a:gd name="T33" fmla="*/ 1148 h 1602"/>
                <a:gd name="T34" fmla="*/ 613 w 1766"/>
                <a:gd name="T35" fmla="*/ 1265 h 1602"/>
                <a:gd name="T36" fmla="*/ 1314 w 1766"/>
                <a:gd name="T37" fmla="*/ 1268 h 1602"/>
                <a:gd name="T38" fmla="*/ 1059 w 1766"/>
                <a:gd name="T39" fmla="*/ 1135 h 1602"/>
                <a:gd name="T40" fmla="*/ 1221 w 1766"/>
                <a:gd name="T41" fmla="*/ 828 h 1602"/>
                <a:gd name="T42" fmla="*/ 1270 w 1766"/>
                <a:gd name="T43" fmla="*/ 400 h 1602"/>
                <a:gd name="T44" fmla="*/ 913 w 1766"/>
                <a:gd name="T45" fmla="*/ 812 h 1602"/>
                <a:gd name="T46" fmla="*/ 862 w 1766"/>
                <a:gd name="T47" fmla="*/ 468 h 1602"/>
                <a:gd name="T48" fmla="*/ 495 w 1766"/>
                <a:gd name="T49" fmla="*/ 385 h 1602"/>
                <a:gd name="T50" fmla="*/ 834 w 1766"/>
                <a:gd name="T51" fmla="*/ 1192 h 1602"/>
                <a:gd name="T52" fmla="*/ 515 w 1766"/>
                <a:gd name="T53" fmla="*/ 849 h 1602"/>
                <a:gd name="T54" fmla="*/ 448 w 1766"/>
                <a:gd name="T55" fmla="*/ 1260 h 1602"/>
                <a:gd name="T56" fmla="*/ 829 w 1766"/>
                <a:gd name="T57" fmla="*/ 1316 h 1602"/>
                <a:gd name="T58" fmla="*/ 820 w 1766"/>
                <a:gd name="T59" fmla="*/ 1538 h 1602"/>
                <a:gd name="T60" fmla="*/ 942 w 1766"/>
                <a:gd name="T61" fmla="*/ 1538 h 1602"/>
                <a:gd name="T62" fmla="*/ 1032 w 1766"/>
                <a:gd name="T63" fmla="*/ 1175 h 1602"/>
                <a:gd name="T64" fmla="*/ 469 w 1766"/>
                <a:gd name="T65" fmla="*/ 828 h 1602"/>
                <a:gd name="T66" fmla="*/ 580 w 1766"/>
                <a:gd name="T67" fmla="*/ 801 h 1602"/>
                <a:gd name="T68" fmla="*/ 350 w 1766"/>
                <a:gd name="T69" fmla="*/ 588 h 1602"/>
                <a:gd name="T70" fmla="*/ 536 w 1766"/>
                <a:gd name="T71" fmla="*/ 542 h 1602"/>
                <a:gd name="T72" fmla="*/ 467 w 1766"/>
                <a:gd name="T73" fmla="*/ 351 h 1602"/>
                <a:gd name="T74" fmla="*/ 634 w 1766"/>
                <a:gd name="T75" fmla="*/ 469 h 1602"/>
                <a:gd name="T76" fmla="*/ 394 w 1766"/>
                <a:gd name="T77" fmla="*/ 454 h 1602"/>
                <a:gd name="T78" fmla="*/ 1261 w 1766"/>
                <a:gd name="T79" fmla="*/ 338 h 1602"/>
                <a:gd name="T80" fmla="*/ 1307 w 1766"/>
                <a:gd name="T81" fmla="*/ 424 h 1602"/>
                <a:gd name="T82" fmla="*/ 1401 w 1766"/>
                <a:gd name="T83" fmla="*/ 206 h 1602"/>
                <a:gd name="T84" fmla="*/ 1218 w 1766"/>
                <a:gd name="T85" fmla="*/ 359 h 1602"/>
                <a:gd name="T86" fmla="*/ 884 w 1766"/>
                <a:gd name="T87" fmla="*/ 406 h 1602"/>
                <a:gd name="T88" fmla="*/ 951 w 1766"/>
                <a:gd name="T89" fmla="*/ 656 h 1602"/>
                <a:gd name="T90" fmla="*/ 710 w 1766"/>
                <a:gd name="T91" fmla="*/ 422 h 1602"/>
                <a:gd name="T92" fmla="*/ 1419 w 1766"/>
                <a:gd name="T93" fmla="*/ 588 h 1602"/>
                <a:gd name="T94" fmla="*/ 1187 w 1766"/>
                <a:gd name="T95" fmla="*/ 801 h 1602"/>
                <a:gd name="T96" fmla="*/ 1297 w 1766"/>
                <a:gd name="T97" fmla="*/ 828 h 1602"/>
                <a:gd name="T98" fmla="*/ 1381 w 1766"/>
                <a:gd name="T99" fmla="*/ 911 h 1602"/>
                <a:gd name="T100" fmla="*/ 1211 w 1766"/>
                <a:gd name="T101" fmla="*/ 1152 h 1602"/>
                <a:gd name="T102" fmla="*/ 1371 w 1766"/>
                <a:gd name="T103" fmla="*/ 1273 h 1602"/>
                <a:gd name="T104" fmla="*/ 1300 w 1766"/>
                <a:gd name="T105" fmla="*/ 1310 h 1602"/>
                <a:gd name="T106" fmla="*/ 1539 w 1766"/>
                <a:gd name="T107" fmla="*/ 134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66" h="1602">
                  <a:moveTo>
                    <a:pt x="1521" y="902"/>
                  </a:moveTo>
                  <a:cubicBezTo>
                    <a:pt x="1637" y="866"/>
                    <a:pt x="1766" y="956"/>
                    <a:pt x="1766" y="956"/>
                  </a:cubicBezTo>
                  <a:cubicBezTo>
                    <a:pt x="1766" y="956"/>
                    <a:pt x="1708" y="1104"/>
                    <a:pt x="1593" y="1139"/>
                  </a:cubicBezTo>
                  <a:cubicBezTo>
                    <a:pt x="1518" y="1162"/>
                    <a:pt x="1424" y="1120"/>
                    <a:pt x="1377" y="1096"/>
                  </a:cubicBezTo>
                  <a:cubicBezTo>
                    <a:pt x="1377" y="1096"/>
                    <a:pt x="1578" y="1032"/>
                    <a:pt x="1567" y="1005"/>
                  </a:cubicBezTo>
                  <a:cubicBezTo>
                    <a:pt x="1556" y="979"/>
                    <a:pt x="1358" y="1054"/>
                    <a:pt x="1358" y="1054"/>
                  </a:cubicBezTo>
                  <a:cubicBezTo>
                    <a:pt x="1383" y="1008"/>
                    <a:pt x="1445" y="924"/>
                    <a:pt x="1521" y="902"/>
                  </a:cubicBezTo>
                  <a:close/>
                  <a:moveTo>
                    <a:pt x="1601" y="719"/>
                  </a:moveTo>
                  <a:cubicBezTo>
                    <a:pt x="1618" y="730"/>
                    <a:pt x="1528" y="845"/>
                    <a:pt x="1528" y="845"/>
                  </a:cubicBezTo>
                  <a:cubicBezTo>
                    <a:pt x="1564" y="840"/>
                    <a:pt x="1634" y="828"/>
                    <a:pt x="1667" y="785"/>
                  </a:cubicBezTo>
                  <a:cubicBezTo>
                    <a:pt x="1721" y="721"/>
                    <a:pt x="1696" y="615"/>
                    <a:pt x="1696" y="615"/>
                  </a:cubicBezTo>
                  <a:cubicBezTo>
                    <a:pt x="1696" y="615"/>
                    <a:pt x="1587" y="614"/>
                    <a:pt x="1535" y="679"/>
                  </a:cubicBezTo>
                  <a:cubicBezTo>
                    <a:pt x="1500" y="721"/>
                    <a:pt x="1497" y="792"/>
                    <a:pt x="1500" y="829"/>
                  </a:cubicBezTo>
                  <a:cubicBezTo>
                    <a:pt x="1500" y="829"/>
                    <a:pt x="1584" y="708"/>
                    <a:pt x="1601" y="719"/>
                  </a:cubicBezTo>
                  <a:close/>
                  <a:moveTo>
                    <a:pt x="1148" y="129"/>
                  </a:moveTo>
                  <a:cubicBezTo>
                    <a:pt x="1168" y="134"/>
                    <a:pt x="1122" y="272"/>
                    <a:pt x="1122" y="272"/>
                  </a:cubicBezTo>
                  <a:cubicBezTo>
                    <a:pt x="1155" y="255"/>
                    <a:pt x="1215" y="220"/>
                    <a:pt x="1234" y="169"/>
                  </a:cubicBezTo>
                  <a:cubicBezTo>
                    <a:pt x="1260" y="90"/>
                    <a:pt x="1202" y="0"/>
                    <a:pt x="1202" y="0"/>
                  </a:cubicBezTo>
                  <a:cubicBezTo>
                    <a:pt x="1202" y="0"/>
                    <a:pt x="1099" y="36"/>
                    <a:pt x="1072" y="114"/>
                  </a:cubicBezTo>
                  <a:cubicBezTo>
                    <a:pt x="1054" y="165"/>
                    <a:pt x="1076" y="232"/>
                    <a:pt x="1091" y="266"/>
                  </a:cubicBezTo>
                  <a:cubicBezTo>
                    <a:pt x="1091" y="266"/>
                    <a:pt x="1129" y="125"/>
                    <a:pt x="1148" y="129"/>
                  </a:cubicBezTo>
                  <a:close/>
                  <a:moveTo>
                    <a:pt x="198" y="1005"/>
                  </a:moveTo>
                  <a:cubicBezTo>
                    <a:pt x="211" y="979"/>
                    <a:pt x="409" y="1054"/>
                    <a:pt x="409" y="1054"/>
                  </a:cubicBezTo>
                  <a:cubicBezTo>
                    <a:pt x="383" y="1008"/>
                    <a:pt x="320" y="924"/>
                    <a:pt x="245" y="902"/>
                  </a:cubicBezTo>
                  <a:cubicBezTo>
                    <a:pt x="130" y="866"/>
                    <a:pt x="0" y="956"/>
                    <a:pt x="0" y="956"/>
                  </a:cubicBezTo>
                  <a:cubicBezTo>
                    <a:pt x="0" y="956"/>
                    <a:pt x="58" y="1104"/>
                    <a:pt x="174" y="1139"/>
                  </a:cubicBezTo>
                  <a:cubicBezTo>
                    <a:pt x="249" y="1162"/>
                    <a:pt x="342" y="1120"/>
                    <a:pt x="390" y="1096"/>
                  </a:cubicBezTo>
                  <a:cubicBezTo>
                    <a:pt x="390" y="1096"/>
                    <a:pt x="187" y="1032"/>
                    <a:pt x="198" y="1005"/>
                  </a:cubicBezTo>
                  <a:close/>
                  <a:moveTo>
                    <a:pt x="225" y="845"/>
                  </a:moveTo>
                  <a:cubicBezTo>
                    <a:pt x="225" y="845"/>
                    <a:pt x="136" y="730"/>
                    <a:pt x="153" y="719"/>
                  </a:cubicBezTo>
                  <a:cubicBezTo>
                    <a:pt x="170" y="708"/>
                    <a:pt x="253" y="829"/>
                    <a:pt x="253" y="829"/>
                  </a:cubicBezTo>
                  <a:cubicBezTo>
                    <a:pt x="255" y="792"/>
                    <a:pt x="252" y="721"/>
                    <a:pt x="218" y="679"/>
                  </a:cubicBezTo>
                  <a:cubicBezTo>
                    <a:pt x="167" y="614"/>
                    <a:pt x="60" y="615"/>
                    <a:pt x="60" y="615"/>
                  </a:cubicBezTo>
                  <a:cubicBezTo>
                    <a:pt x="60" y="615"/>
                    <a:pt x="35" y="721"/>
                    <a:pt x="87" y="785"/>
                  </a:cubicBezTo>
                  <a:cubicBezTo>
                    <a:pt x="121" y="828"/>
                    <a:pt x="190" y="840"/>
                    <a:pt x="225" y="845"/>
                  </a:cubicBezTo>
                  <a:close/>
                  <a:moveTo>
                    <a:pt x="644" y="272"/>
                  </a:moveTo>
                  <a:cubicBezTo>
                    <a:pt x="644" y="272"/>
                    <a:pt x="598" y="134"/>
                    <a:pt x="618" y="129"/>
                  </a:cubicBezTo>
                  <a:cubicBezTo>
                    <a:pt x="637" y="125"/>
                    <a:pt x="676" y="266"/>
                    <a:pt x="676" y="266"/>
                  </a:cubicBezTo>
                  <a:cubicBezTo>
                    <a:pt x="691" y="232"/>
                    <a:pt x="712" y="165"/>
                    <a:pt x="695" y="114"/>
                  </a:cubicBezTo>
                  <a:cubicBezTo>
                    <a:pt x="668" y="36"/>
                    <a:pt x="566" y="0"/>
                    <a:pt x="566" y="0"/>
                  </a:cubicBezTo>
                  <a:cubicBezTo>
                    <a:pt x="566" y="0"/>
                    <a:pt x="506" y="90"/>
                    <a:pt x="533" y="169"/>
                  </a:cubicBezTo>
                  <a:cubicBezTo>
                    <a:pt x="550" y="220"/>
                    <a:pt x="612" y="255"/>
                    <a:pt x="644" y="272"/>
                  </a:cubicBezTo>
                  <a:close/>
                  <a:moveTo>
                    <a:pt x="477" y="1310"/>
                  </a:moveTo>
                  <a:cubicBezTo>
                    <a:pt x="471" y="1312"/>
                    <a:pt x="466" y="1312"/>
                    <a:pt x="460" y="1312"/>
                  </a:cubicBezTo>
                  <a:cubicBezTo>
                    <a:pt x="437" y="1312"/>
                    <a:pt x="416" y="1298"/>
                    <a:pt x="407" y="1276"/>
                  </a:cubicBezTo>
                  <a:cubicBezTo>
                    <a:pt x="406" y="1273"/>
                    <a:pt x="406" y="1273"/>
                    <a:pt x="406" y="1273"/>
                  </a:cubicBezTo>
                  <a:cubicBezTo>
                    <a:pt x="405" y="1269"/>
                    <a:pt x="405" y="1269"/>
                    <a:pt x="405" y="1269"/>
                  </a:cubicBezTo>
                  <a:cubicBezTo>
                    <a:pt x="400" y="1245"/>
                    <a:pt x="411" y="1220"/>
                    <a:pt x="433" y="1208"/>
                  </a:cubicBezTo>
                  <a:cubicBezTo>
                    <a:pt x="435" y="1206"/>
                    <a:pt x="435" y="1206"/>
                    <a:pt x="435" y="1206"/>
                  </a:cubicBezTo>
                  <a:cubicBezTo>
                    <a:pt x="567" y="1152"/>
                    <a:pt x="567" y="1152"/>
                    <a:pt x="567" y="1152"/>
                  </a:cubicBezTo>
                  <a:cubicBezTo>
                    <a:pt x="519" y="1137"/>
                    <a:pt x="458" y="1127"/>
                    <a:pt x="402" y="1148"/>
                  </a:cubicBezTo>
                  <a:cubicBezTo>
                    <a:pt x="290" y="1190"/>
                    <a:pt x="241" y="1340"/>
                    <a:pt x="241" y="1340"/>
                  </a:cubicBezTo>
                  <a:cubicBezTo>
                    <a:pt x="241" y="1340"/>
                    <a:pt x="376" y="1421"/>
                    <a:pt x="489" y="1378"/>
                  </a:cubicBezTo>
                  <a:cubicBezTo>
                    <a:pt x="546" y="1357"/>
                    <a:pt x="587" y="1308"/>
                    <a:pt x="613" y="1265"/>
                  </a:cubicBezTo>
                  <a:lnTo>
                    <a:pt x="477" y="1310"/>
                  </a:lnTo>
                  <a:close/>
                  <a:moveTo>
                    <a:pt x="1032" y="1175"/>
                  </a:moveTo>
                  <a:cubicBezTo>
                    <a:pt x="1314" y="1268"/>
                    <a:pt x="1314" y="1268"/>
                    <a:pt x="1314" y="1268"/>
                  </a:cubicBezTo>
                  <a:cubicBezTo>
                    <a:pt x="1319" y="1270"/>
                    <a:pt x="1326" y="1266"/>
                    <a:pt x="1329" y="1260"/>
                  </a:cubicBezTo>
                  <a:cubicBezTo>
                    <a:pt x="1330" y="1254"/>
                    <a:pt x="1327" y="1249"/>
                    <a:pt x="1322" y="1246"/>
                  </a:cubicBezTo>
                  <a:cubicBezTo>
                    <a:pt x="1059" y="1135"/>
                    <a:pt x="1059" y="1135"/>
                    <a:pt x="1059" y="1135"/>
                  </a:cubicBezTo>
                  <a:cubicBezTo>
                    <a:pt x="1251" y="849"/>
                    <a:pt x="1251" y="849"/>
                    <a:pt x="1251" y="849"/>
                  </a:cubicBezTo>
                  <a:cubicBezTo>
                    <a:pt x="1257" y="842"/>
                    <a:pt x="1255" y="830"/>
                    <a:pt x="1245" y="825"/>
                  </a:cubicBezTo>
                  <a:cubicBezTo>
                    <a:pt x="1238" y="819"/>
                    <a:pt x="1227" y="820"/>
                    <a:pt x="1221" y="828"/>
                  </a:cubicBezTo>
                  <a:cubicBezTo>
                    <a:pt x="928" y="1198"/>
                    <a:pt x="928" y="1198"/>
                    <a:pt x="928" y="1198"/>
                  </a:cubicBezTo>
                  <a:cubicBezTo>
                    <a:pt x="917" y="922"/>
                    <a:pt x="917" y="922"/>
                    <a:pt x="917" y="922"/>
                  </a:cubicBezTo>
                  <a:cubicBezTo>
                    <a:pt x="1270" y="400"/>
                    <a:pt x="1270" y="400"/>
                    <a:pt x="1270" y="400"/>
                  </a:cubicBezTo>
                  <a:cubicBezTo>
                    <a:pt x="1273" y="395"/>
                    <a:pt x="1273" y="388"/>
                    <a:pt x="1268" y="385"/>
                  </a:cubicBezTo>
                  <a:cubicBezTo>
                    <a:pt x="1263" y="380"/>
                    <a:pt x="1256" y="381"/>
                    <a:pt x="1252" y="386"/>
                  </a:cubicBezTo>
                  <a:cubicBezTo>
                    <a:pt x="913" y="812"/>
                    <a:pt x="913" y="812"/>
                    <a:pt x="913" y="812"/>
                  </a:cubicBezTo>
                  <a:cubicBezTo>
                    <a:pt x="899" y="468"/>
                    <a:pt x="899" y="468"/>
                    <a:pt x="899" y="468"/>
                  </a:cubicBezTo>
                  <a:cubicBezTo>
                    <a:pt x="898" y="458"/>
                    <a:pt x="891" y="450"/>
                    <a:pt x="881" y="450"/>
                  </a:cubicBezTo>
                  <a:cubicBezTo>
                    <a:pt x="871" y="449"/>
                    <a:pt x="863" y="457"/>
                    <a:pt x="862" y="468"/>
                  </a:cubicBezTo>
                  <a:cubicBezTo>
                    <a:pt x="849" y="810"/>
                    <a:pt x="849" y="810"/>
                    <a:pt x="849" y="810"/>
                  </a:cubicBezTo>
                  <a:cubicBezTo>
                    <a:pt x="511" y="386"/>
                    <a:pt x="511" y="386"/>
                    <a:pt x="511" y="386"/>
                  </a:cubicBezTo>
                  <a:cubicBezTo>
                    <a:pt x="507" y="381"/>
                    <a:pt x="500" y="380"/>
                    <a:pt x="495" y="385"/>
                  </a:cubicBezTo>
                  <a:cubicBezTo>
                    <a:pt x="490" y="388"/>
                    <a:pt x="490" y="395"/>
                    <a:pt x="493" y="400"/>
                  </a:cubicBezTo>
                  <a:cubicBezTo>
                    <a:pt x="844" y="920"/>
                    <a:pt x="844" y="920"/>
                    <a:pt x="844" y="920"/>
                  </a:cubicBezTo>
                  <a:cubicBezTo>
                    <a:pt x="834" y="1192"/>
                    <a:pt x="834" y="1192"/>
                    <a:pt x="834" y="1192"/>
                  </a:cubicBezTo>
                  <a:cubicBezTo>
                    <a:pt x="545" y="828"/>
                    <a:pt x="545" y="828"/>
                    <a:pt x="545" y="828"/>
                  </a:cubicBezTo>
                  <a:cubicBezTo>
                    <a:pt x="539" y="820"/>
                    <a:pt x="529" y="819"/>
                    <a:pt x="521" y="825"/>
                  </a:cubicBezTo>
                  <a:cubicBezTo>
                    <a:pt x="512" y="830"/>
                    <a:pt x="510" y="842"/>
                    <a:pt x="515" y="849"/>
                  </a:cubicBezTo>
                  <a:cubicBezTo>
                    <a:pt x="710" y="1140"/>
                    <a:pt x="710" y="1140"/>
                    <a:pt x="710" y="1140"/>
                  </a:cubicBezTo>
                  <a:cubicBezTo>
                    <a:pt x="455" y="1246"/>
                    <a:pt x="455" y="1246"/>
                    <a:pt x="455" y="1246"/>
                  </a:cubicBezTo>
                  <a:cubicBezTo>
                    <a:pt x="450" y="1249"/>
                    <a:pt x="447" y="1254"/>
                    <a:pt x="448" y="1260"/>
                  </a:cubicBezTo>
                  <a:cubicBezTo>
                    <a:pt x="451" y="1266"/>
                    <a:pt x="457" y="1270"/>
                    <a:pt x="463" y="1268"/>
                  </a:cubicBezTo>
                  <a:cubicBezTo>
                    <a:pt x="736" y="1178"/>
                    <a:pt x="736" y="1178"/>
                    <a:pt x="736" y="1178"/>
                  </a:cubicBezTo>
                  <a:cubicBezTo>
                    <a:pt x="829" y="1316"/>
                    <a:pt x="829" y="1316"/>
                    <a:pt x="829" y="1316"/>
                  </a:cubicBezTo>
                  <a:cubicBezTo>
                    <a:pt x="823" y="1486"/>
                    <a:pt x="823" y="1486"/>
                    <a:pt x="823" y="1486"/>
                  </a:cubicBezTo>
                  <a:cubicBezTo>
                    <a:pt x="820" y="1538"/>
                    <a:pt x="820" y="1538"/>
                    <a:pt x="820" y="1538"/>
                  </a:cubicBezTo>
                  <a:cubicBezTo>
                    <a:pt x="820" y="1538"/>
                    <a:pt x="820" y="1538"/>
                    <a:pt x="820" y="1538"/>
                  </a:cubicBezTo>
                  <a:cubicBezTo>
                    <a:pt x="820" y="1540"/>
                    <a:pt x="820" y="1542"/>
                    <a:pt x="820" y="1543"/>
                  </a:cubicBezTo>
                  <a:cubicBezTo>
                    <a:pt x="822" y="1577"/>
                    <a:pt x="850" y="1602"/>
                    <a:pt x="883" y="1602"/>
                  </a:cubicBezTo>
                  <a:cubicBezTo>
                    <a:pt x="917" y="1600"/>
                    <a:pt x="943" y="1572"/>
                    <a:pt x="942" y="1538"/>
                  </a:cubicBezTo>
                  <a:cubicBezTo>
                    <a:pt x="933" y="1322"/>
                    <a:pt x="933" y="1322"/>
                    <a:pt x="933" y="1322"/>
                  </a:cubicBezTo>
                  <a:cubicBezTo>
                    <a:pt x="1032" y="1175"/>
                    <a:pt x="1032" y="1175"/>
                    <a:pt x="1032" y="1175"/>
                  </a:cubicBezTo>
                  <a:cubicBezTo>
                    <a:pt x="1032" y="1175"/>
                    <a:pt x="1032" y="1175"/>
                    <a:pt x="1032" y="1175"/>
                  </a:cubicBezTo>
                  <a:close/>
                  <a:moveTo>
                    <a:pt x="583" y="1029"/>
                  </a:moveTo>
                  <a:cubicBezTo>
                    <a:pt x="479" y="874"/>
                    <a:pt x="479" y="874"/>
                    <a:pt x="479" y="874"/>
                  </a:cubicBezTo>
                  <a:cubicBezTo>
                    <a:pt x="470" y="861"/>
                    <a:pt x="466" y="844"/>
                    <a:pt x="469" y="828"/>
                  </a:cubicBezTo>
                  <a:cubicBezTo>
                    <a:pt x="473" y="812"/>
                    <a:pt x="482" y="797"/>
                    <a:pt x="497" y="788"/>
                  </a:cubicBezTo>
                  <a:cubicBezTo>
                    <a:pt x="507" y="781"/>
                    <a:pt x="519" y="777"/>
                    <a:pt x="531" y="777"/>
                  </a:cubicBezTo>
                  <a:cubicBezTo>
                    <a:pt x="550" y="777"/>
                    <a:pt x="568" y="786"/>
                    <a:pt x="580" y="801"/>
                  </a:cubicBezTo>
                  <a:cubicBezTo>
                    <a:pt x="700" y="952"/>
                    <a:pt x="700" y="952"/>
                    <a:pt x="700" y="952"/>
                  </a:cubicBezTo>
                  <a:cubicBezTo>
                    <a:pt x="704" y="884"/>
                    <a:pt x="698" y="792"/>
                    <a:pt x="647" y="722"/>
                  </a:cubicBezTo>
                  <a:cubicBezTo>
                    <a:pt x="554" y="596"/>
                    <a:pt x="350" y="588"/>
                    <a:pt x="350" y="588"/>
                  </a:cubicBezTo>
                  <a:cubicBezTo>
                    <a:pt x="350" y="588"/>
                    <a:pt x="295" y="785"/>
                    <a:pt x="388" y="911"/>
                  </a:cubicBezTo>
                  <a:cubicBezTo>
                    <a:pt x="437" y="978"/>
                    <a:pt x="518" y="1012"/>
                    <a:pt x="583" y="1029"/>
                  </a:cubicBezTo>
                  <a:close/>
                  <a:moveTo>
                    <a:pt x="536" y="542"/>
                  </a:moveTo>
                  <a:cubicBezTo>
                    <a:pt x="456" y="424"/>
                    <a:pt x="456" y="424"/>
                    <a:pt x="456" y="424"/>
                  </a:cubicBezTo>
                  <a:cubicBezTo>
                    <a:pt x="456" y="423"/>
                    <a:pt x="456" y="423"/>
                    <a:pt x="456" y="423"/>
                  </a:cubicBezTo>
                  <a:cubicBezTo>
                    <a:pt x="441" y="399"/>
                    <a:pt x="445" y="369"/>
                    <a:pt x="467" y="351"/>
                  </a:cubicBezTo>
                  <a:cubicBezTo>
                    <a:pt x="476" y="342"/>
                    <a:pt x="489" y="338"/>
                    <a:pt x="503" y="338"/>
                  </a:cubicBezTo>
                  <a:cubicBezTo>
                    <a:pt x="519" y="338"/>
                    <a:pt x="535" y="345"/>
                    <a:pt x="546" y="359"/>
                  </a:cubicBezTo>
                  <a:cubicBezTo>
                    <a:pt x="634" y="469"/>
                    <a:pt x="634" y="469"/>
                    <a:pt x="634" y="469"/>
                  </a:cubicBezTo>
                  <a:cubicBezTo>
                    <a:pt x="635" y="419"/>
                    <a:pt x="628" y="357"/>
                    <a:pt x="592" y="308"/>
                  </a:cubicBezTo>
                  <a:cubicBezTo>
                    <a:pt x="520" y="211"/>
                    <a:pt x="363" y="206"/>
                    <a:pt x="363" y="206"/>
                  </a:cubicBezTo>
                  <a:cubicBezTo>
                    <a:pt x="363" y="206"/>
                    <a:pt x="321" y="357"/>
                    <a:pt x="394" y="454"/>
                  </a:cubicBezTo>
                  <a:cubicBezTo>
                    <a:pt x="429" y="504"/>
                    <a:pt x="488" y="529"/>
                    <a:pt x="536" y="542"/>
                  </a:cubicBezTo>
                  <a:close/>
                  <a:moveTo>
                    <a:pt x="1218" y="359"/>
                  </a:moveTo>
                  <a:cubicBezTo>
                    <a:pt x="1228" y="345"/>
                    <a:pt x="1244" y="338"/>
                    <a:pt x="1261" y="338"/>
                  </a:cubicBezTo>
                  <a:cubicBezTo>
                    <a:pt x="1274" y="338"/>
                    <a:pt x="1287" y="342"/>
                    <a:pt x="1297" y="351"/>
                  </a:cubicBezTo>
                  <a:cubicBezTo>
                    <a:pt x="1318" y="369"/>
                    <a:pt x="1323" y="399"/>
                    <a:pt x="1308" y="423"/>
                  </a:cubicBezTo>
                  <a:cubicBezTo>
                    <a:pt x="1307" y="424"/>
                    <a:pt x="1307" y="424"/>
                    <a:pt x="1307" y="424"/>
                  </a:cubicBezTo>
                  <a:cubicBezTo>
                    <a:pt x="1227" y="542"/>
                    <a:pt x="1227" y="542"/>
                    <a:pt x="1227" y="542"/>
                  </a:cubicBezTo>
                  <a:cubicBezTo>
                    <a:pt x="1276" y="529"/>
                    <a:pt x="1334" y="504"/>
                    <a:pt x="1370" y="454"/>
                  </a:cubicBezTo>
                  <a:cubicBezTo>
                    <a:pt x="1442" y="357"/>
                    <a:pt x="1401" y="206"/>
                    <a:pt x="1401" y="206"/>
                  </a:cubicBezTo>
                  <a:cubicBezTo>
                    <a:pt x="1401" y="206"/>
                    <a:pt x="1243" y="211"/>
                    <a:pt x="1171" y="308"/>
                  </a:cubicBezTo>
                  <a:cubicBezTo>
                    <a:pt x="1135" y="357"/>
                    <a:pt x="1128" y="419"/>
                    <a:pt x="1129" y="470"/>
                  </a:cubicBezTo>
                  <a:lnTo>
                    <a:pt x="1218" y="359"/>
                  </a:lnTo>
                  <a:close/>
                  <a:moveTo>
                    <a:pt x="819" y="465"/>
                  </a:moveTo>
                  <a:cubicBezTo>
                    <a:pt x="820" y="432"/>
                    <a:pt x="847" y="406"/>
                    <a:pt x="879" y="406"/>
                  </a:cubicBezTo>
                  <a:cubicBezTo>
                    <a:pt x="881" y="406"/>
                    <a:pt x="882" y="406"/>
                    <a:pt x="884" y="406"/>
                  </a:cubicBezTo>
                  <a:cubicBezTo>
                    <a:pt x="914" y="408"/>
                    <a:pt x="939" y="431"/>
                    <a:pt x="943" y="462"/>
                  </a:cubicBezTo>
                  <a:cubicBezTo>
                    <a:pt x="943" y="464"/>
                    <a:pt x="943" y="464"/>
                    <a:pt x="943" y="464"/>
                  </a:cubicBezTo>
                  <a:cubicBezTo>
                    <a:pt x="951" y="656"/>
                    <a:pt x="951" y="656"/>
                    <a:pt x="951" y="656"/>
                  </a:cubicBezTo>
                  <a:cubicBezTo>
                    <a:pt x="998" y="600"/>
                    <a:pt x="1053" y="516"/>
                    <a:pt x="1053" y="422"/>
                  </a:cubicBezTo>
                  <a:cubicBezTo>
                    <a:pt x="1053" y="255"/>
                    <a:pt x="881" y="119"/>
                    <a:pt x="881" y="119"/>
                  </a:cubicBezTo>
                  <a:cubicBezTo>
                    <a:pt x="881" y="119"/>
                    <a:pt x="710" y="255"/>
                    <a:pt x="710" y="422"/>
                  </a:cubicBezTo>
                  <a:cubicBezTo>
                    <a:pt x="710" y="516"/>
                    <a:pt x="764" y="599"/>
                    <a:pt x="811" y="655"/>
                  </a:cubicBezTo>
                  <a:lnTo>
                    <a:pt x="819" y="465"/>
                  </a:lnTo>
                  <a:close/>
                  <a:moveTo>
                    <a:pt x="1419" y="588"/>
                  </a:moveTo>
                  <a:cubicBezTo>
                    <a:pt x="1419" y="588"/>
                    <a:pt x="1214" y="596"/>
                    <a:pt x="1121" y="722"/>
                  </a:cubicBezTo>
                  <a:cubicBezTo>
                    <a:pt x="1071" y="792"/>
                    <a:pt x="1064" y="882"/>
                    <a:pt x="1068" y="950"/>
                  </a:cubicBezTo>
                  <a:cubicBezTo>
                    <a:pt x="1187" y="801"/>
                    <a:pt x="1187" y="801"/>
                    <a:pt x="1187" y="801"/>
                  </a:cubicBezTo>
                  <a:cubicBezTo>
                    <a:pt x="1198" y="786"/>
                    <a:pt x="1216" y="777"/>
                    <a:pt x="1235" y="777"/>
                  </a:cubicBezTo>
                  <a:cubicBezTo>
                    <a:pt x="1247" y="777"/>
                    <a:pt x="1260" y="781"/>
                    <a:pt x="1270" y="788"/>
                  </a:cubicBezTo>
                  <a:cubicBezTo>
                    <a:pt x="1284" y="797"/>
                    <a:pt x="1294" y="812"/>
                    <a:pt x="1297" y="828"/>
                  </a:cubicBezTo>
                  <a:cubicBezTo>
                    <a:pt x="1300" y="844"/>
                    <a:pt x="1296" y="861"/>
                    <a:pt x="1287" y="874"/>
                  </a:cubicBezTo>
                  <a:cubicBezTo>
                    <a:pt x="1182" y="1030"/>
                    <a:pt x="1182" y="1030"/>
                    <a:pt x="1182" y="1030"/>
                  </a:cubicBezTo>
                  <a:cubicBezTo>
                    <a:pt x="1248" y="1013"/>
                    <a:pt x="1331" y="979"/>
                    <a:pt x="1381" y="911"/>
                  </a:cubicBezTo>
                  <a:cubicBezTo>
                    <a:pt x="1474" y="785"/>
                    <a:pt x="1419" y="588"/>
                    <a:pt x="1419" y="588"/>
                  </a:cubicBezTo>
                  <a:close/>
                  <a:moveTo>
                    <a:pt x="1376" y="1148"/>
                  </a:moveTo>
                  <a:cubicBezTo>
                    <a:pt x="1320" y="1127"/>
                    <a:pt x="1259" y="1137"/>
                    <a:pt x="1211" y="1152"/>
                  </a:cubicBezTo>
                  <a:cubicBezTo>
                    <a:pt x="1340" y="1206"/>
                    <a:pt x="1340" y="1206"/>
                    <a:pt x="1340" y="1206"/>
                  </a:cubicBezTo>
                  <a:cubicBezTo>
                    <a:pt x="1364" y="1217"/>
                    <a:pt x="1377" y="1243"/>
                    <a:pt x="1372" y="1269"/>
                  </a:cubicBezTo>
                  <a:cubicBezTo>
                    <a:pt x="1371" y="1273"/>
                    <a:pt x="1371" y="1273"/>
                    <a:pt x="1371" y="1273"/>
                  </a:cubicBezTo>
                  <a:cubicBezTo>
                    <a:pt x="1369" y="1276"/>
                    <a:pt x="1369" y="1276"/>
                    <a:pt x="1369" y="1276"/>
                  </a:cubicBezTo>
                  <a:cubicBezTo>
                    <a:pt x="1361" y="1298"/>
                    <a:pt x="1340" y="1312"/>
                    <a:pt x="1317" y="1312"/>
                  </a:cubicBezTo>
                  <a:cubicBezTo>
                    <a:pt x="1311" y="1312"/>
                    <a:pt x="1305" y="1312"/>
                    <a:pt x="1300" y="1310"/>
                  </a:cubicBezTo>
                  <a:cubicBezTo>
                    <a:pt x="1164" y="1265"/>
                    <a:pt x="1164" y="1265"/>
                    <a:pt x="1164" y="1265"/>
                  </a:cubicBezTo>
                  <a:cubicBezTo>
                    <a:pt x="1191" y="1308"/>
                    <a:pt x="1232" y="1357"/>
                    <a:pt x="1290" y="1378"/>
                  </a:cubicBezTo>
                  <a:cubicBezTo>
                    <a:pt x="1404" y="1421"/>
                    <a:pt x="1539" y="1340"/>
                    <a:pt x="1539" y="1340"/>
                  </a:cubicBezTo>
                  <a:cubicBezTo>
                    <a:pt x="1539" y="1340"/>
                    <a:pt x="1491" y="1190"/>
                    <a:pt x="1376" y="114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36">
              <a:extLst>
                <a:ext uri="{FF2B5EF4-FFF2-40B4-BE49-F238E27FC236}">
                  <a16:creationId xmlns:a16="http://schemas.microsoft.com/office/drawing/2014/main" id="{7B9FE872-6765-446F-A0E9-5FD30374D3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448"/>
              <a:ext cx="3334" cy="3413"/>
            </a:xfrm>
            <a:custGeom>
              <a:avLst/>
              <a:gdLst>
                <a:gd name="T0" fmla="*/ 0 w 1780"/>
                <a:gd name="T1" fmla="*/ 1199 h 1820"/>
                <a:gd name="T2" fmla="*/ 79 w 1780"/>
                <a:gd name="T3" fmla="*/ 888 h 1820"/>
                <a:gd name="T4" fmla="*/ 42 w 1780"/>
                <a:gd name="T5" fmla="*/ 924 h 1820"/>
                <a:gd name="T6" fmla="*/ 128 w 1780"/>
                <a:gd name="T7" fmla="*/ 452 h 1820"/>
                <a:gd name="T8" fmla="*/ 164 w 1780"/>
                <a:gd name="T9" fmla="*/ 488 h 1820"/>
                <a:gd name="T10" fmla="*/ 223 w 1780"/>
                <a:gd name="T11" fmla="*/ 452 h 1820"/>
                <a:gd name="T12" fmla="*/ 407 w 1780"/>
                <a:gd name="T13" fmla="*/ 165 h 1820"/>
                <a:gd name="T14" fmla="*/ 370 w 1780"/>
                <a:gd name="T15" fmla="*/ 201 h 1820"/>
                <a:gd name="T16" fmla="*/ 208 w 1780"/>
                <a:gd name="T17" fmla="*/ 531 h 1820"/>
                <a:gd name="T18" fmla="*/ 244 w 1780"/>
                <a:gd name="T19" fmla="*/ 567 h 1820"/>
                <a:gd name="T20" fmla="*/ 10 w 1780"/>
                <a:gd name="T21" fmla="*/ 1335 h 1820"/>
                <a:gd name="T22" fmla="*/ 190 w 1780"/>
                <a:gd name="T23" fmla="*/ 1274 h 1820"/>
                <a:gd name="T24" fmla="*/ 154 w 1780"/>
                <a:gd name="T25" fmla="*/ 1310 h 1820"/>
                <a:gd name="T26" fmla="*/ 189 w 1780"/>
                <a:gd name="T27" fmla="*/ 337 h 1820"/>
                <a:gd name="T28" fmla="*/ 225 w 1780"/>
                <a:gd name="T29" fmla="*/ 373 h 1820"/>
                <a:gd name="T30" fmla="*/ 436 w 1780"/>
                <a:gd name="T31" fmla="*/ 189 h 1820"/>
                <a:gd name="T32" fmla="*/ 748 w 1780"/>
                <a:gd name="T33" fmla="*/ 36 h 1820"/>
                <a:gd name="T34" fmla="*/ 711 w 1780"/>
                <a:gd name="T35" fmla="*/ 72 h 1820"/>
                <a:gd name="T36" fmla="*/ 773 w 1780"/>
                <a:gd name="T37" fmla="*/ 108 h 1820"/>
                <a:gd name="T38" fmla="*/ 810 w 1780"/>
                <a:gd name="T39" fmla="*/ 144 h 1820"/>
                <a:gd name="T40" fmla="*/ 783 w 1780"/>
                <a:gd name="T41" fmla="*/ 53 h 1820"/>
                <a:gd name="T42" fmla="*/ 1708 w 1780"/>
                <a:gd name="T43" fmla="*/ 1199 h 1820"/>
                <a:gd name="T44" fmla="*/ 1745 w 1780"/>
                <a:gd name="T45" fmla="*/ 1163 h 1820"/>
                <a:gd name="T46" fmla="*/ 1738 w 1780"/>
                <a:gd name="T47" fmla="*/ 924 h 1820"/>
                <a:gd name="T48" fmla="*/ 1701 w 1780"/>
                <a:gd name="T49" fmla="*/ 888 h 1820"/>
                <a:gd name="T50" fmla="*/ 1688 w 1780"/>
                <a:gd name="T51" fmla="*/ 488 h 1820"/>
                <a:gd name="T52" fmla="*/ 1485 w 1780"/>
                <a:gd name="T53" fmla="*/ 452 h 1820"/>
                <a:gd name="T54" fmla="*/ 1521 w 1780"/>
                <a:gd name="T55" fmla="*/ 416 h 1820"/>
                <a:gd name="T56" fmla="*/ 1410 w 1780"/>
                <a:gd name="T57" fmla="*/ 201 h 1820"/>
                <a:gd name="T58" fmla="*/ 1373 w 1780"/>
                <a:gd name="T59" fmla="*/ 165 h 1820"/>
                <a:gd name="T60" fmla="*/ 1608 w 1780"/>
                <a:gd name="T61" fmla="*/ 567 h 1820"/>
                <a:gd name="T62" fmla="*/ 1698 w 1780"/>
                <a:gd name="T63" fmla="*/ 1335 h 1820"/>
                <a:gd name="T64" fmla="*/ 1734 w 1780"/>
                <a:gd name="T65" fmla="*/ 1299 h 1820"/>
                <a:gd name="T66" fmla="*/ 1626 w 1780"/>
                <a:gd name="T67" fmla="*/ 1310 h 1820"/>
                <a:gd name="T68" fmla="*/ 1590 w 1780"/>
                <a:gd name="T69" fmla="*/ 1274 h 1820"/>
                <a:gd name="T70" fmla="*/ 1627 w 1780"/>
                <a:gd name="T71" fmla="*/ 373 h 1820"/>
                <a:gd name="T72" fmla="*/ 1272 w 1780"/>
                <a:gd name="T73" fmla="*/ 189 h 1820"/>
                <a:gd name="T74" fmla="*/ 1309 w 1780"/>
                <a:gd name="T75" fmla="*/ 153 h 1820"/>
                <a:gd name="T76" fmla="*/ 1069 w 1780"/>
                <a:gd name="T77" fmla="*/ 72 h 1820"/>
                <a:gd name="T78" fmla="*/ 1032 w 1780"/>
                <a:gd name="T79" fmla="*/ 36 h 1820"/>
                <a:gd name="T80" fmla="*/ 1042 w 1780"/>
                <a:gd name="T81" fmla="*/ 144 h 1820"/>
                <a:gd name="T82" fmla="*/ 925 w 1780"/>
                <a:gd name="T83" fmla="*/ 53 h 1820"/>
                <a:gd name="T84" fmla="*/ 961 w 1780"/>
                <a:gd name="T85" fmla="*/ 17 h 1820"/>
                <a:gd name="T86" fmla="*/ 405 w 1780"/>
                <a:gd name="T87" fmla="*/ 1656 h 1820"/>
                <a:gd name="T88" fmla="*/ 158 w 1780"/>
                <a:gd name="T89" fmla="*/ 1820 h 1820"/>
                <a:gd name="T90" fmla="*/ 789 w 1780"/>
                <a:gd name="T91" fmla="*/ 1469 h 1820"/>
                <a:gd name="T92" fmla="*/ 989 w 1780"/>
                <a:gd name="T93" fmla="*/ 1469 h 1820"/>
                <a:gd name="T94" fmla="*/ 1622 w 1780"/>
                <a:gd name="T95" fmla="*/ 1820 h 1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80" h="1820">
                  <a:moveTo>
                    <a:pt x="72" y="1199"/>
                  </a:moveTo>
                  <a:cubicBezTo>
                    <a:pt x="72" y="1218"/>
                    <a:pt x="56" y="1235"/>
                    <a:pt x="35" y="1235"/>
                  </a:cubicBezTo>
                  <a:cubicBezTo>
                    <a:pt x="16" y="1235"/>
                    <a:pt x="0" y="1218"/>
                    <a:pt x="0" y="1199"/>
                  </a:cubicBezTo>
                  <a:cubicBezTo>
                    <a:pt x="0" y="1179"/>
                    <a:pt x="16" y="1163"/>
                    <a:pt x="35" y="1163"/>
                  </a:cubicBezTo>
                  <a:cubicBezTo>
                    <a:pt x="56" y="1163"/>
                    <a:pt x="72" y="1179"/>
                    <a:pt x="72" y="1199"/>
                  </a:cubicBezTo>
                  <a:close/>
                  <a:moveTo>
                    <a:pt x="79" y="888"/>
                  </a:moveTo>
                  <a:cubicBezTo>
                    <a:pt x="79" y="868"/>
                    <a:pt x="63" y="852"/>
                    <a:pt x="42" y="852"/>
                  </a:cubicBezTo>
                  <a:cubicBezTo>
                    <a:pt x="23" y="852"/>
                    <a:pt x="7" y="868"/>
                    <a:pt x="7" y="888"/>
                  </a:cubicBezTo>
                  <a:cubicBezTo>
                    <a:pt x="7" y="907"/>
                    <a:pt x="23" y="924"/>
                    <a:pt x="42" y="924"/>
                  </a:cubicBezTo>
                  <a:cubicBezTo>
                    <a:pt x="63" y="924"/>
                    <a:pt x="79" y="907"/>
                    <a:pt x="79" y="888"/>
                  </a:cubicBezTo>
                  <a:close/>
                  <a:moveTo>
                    <a:pt x="164" y="488"/>
                  </a:moveTo>
                  <a:cubicBezTo>
                    <a:pt x="164" y="468"/>
                    <a:pt x="148" y="452"/>
                    <a:pt x="128" y="452"/>
                  </a:cubicBezTo>
                  <a:cubicBezTo>
                    <a:pt x="109" y="452"/>
                    <a:pt x="92" y="468"/>
                    <a:pt x="92" y="488"/>
                  </a:cubicBezTo>
                  <a:cubicBezTo>
                    <a:pt x="92" y="507"/>
                    <a:pt x="109" y="524"/>
                    <a:pt x="128" y="524"/>
                  </a:cubicBezTo>
                  <a:cubicBezTo>
                    <a:pt x="148" y="524"/>
                    <a:pt x="164" y="507"/>
                    <a:pt x="164" y="488"/>
                  </a:cubicBezTo>
                  <a:close/>
                  <a:moveTo>
                    <a:pt x="295" y="452"/>
                  </a:moveTo>
                  <a:cubicBezTo>
                    <a:pt x="295" y="432"/>
                    <a:pt x="279" y="416"/>
                    <a:pt x="259" y="416"/>
                  </a:cubicBezTo>
                  <a:cubicBezTo>
                    <a:pt x="239" y="416"/>
                    <a:pt x="223" y="432"/>
                    <a:pt x="223" y="452"/>
                  </a:cubicBezTo>
                  <a:cubicBezTo>
                    <a:pt x="223" y="471"/>
                    <a:pt x="239" y="488"/>
                    <a:pt x="259" y="488"/>
                  </a:cubicBezTo>
                  <a:cubicBezTo>
                    <a:pt x="279" y="488"/>
                    <a:pt x="295" y="471"/>
                    <a:pt x="295" y="452"/>
                  </a:cubicBezTo>
                  <a:close/>
                  <a:moveTo>
                    <a:pt x="407" y="165"/>
                  </a:moveTo>
                  <a:cubicBezTo>
                    <a:pt x="407" y="145"/>
                    <a:pt x="391" y="129"/>
                    <a:pt x="370" y="129"/>
                  </a:cubicBezTo>
                  <a:cubicBezTo>
                    <a:pt x="351" y="129"/>
                    <a:pt x="335" y="145"/>
                    <a:pt x="335" y="165"/>
                  </a:cubicBezTo>
                  <a:cubicBezTo>
                    <a:pt x="335" y="184"/>
                    <a:pt x="351" y="201"/>
                    <a:pt x="370" y="201"/>
                  </a:cubicBezTo>
                  <a:cubicBezTo>
                    <a:pt x="391" y="201"/>
                    <a:pt x="407" y="184"/>
                    <a:pt x="407" y="165"/>
                  </a:cubicBezTo>
                  <a:close/>
                  <a:moveTo>
                    <a:pt x="244" y="567"/>
                  </a:moveTo>
                  <a:cubicBezTo>
                    <a:pt x="244" y="547"/>
                    <a:pt x="228" y="531"/>
                    <a:pt x="208" y="531"/>
                  </a:cubicBezTo>
                  <a:cubicBezTo>
                    <a:pt x="189" y="531"/>
                    <a:pt x="172" y="547"/>
                    <a:pt x="172" y="567"/>
                  </a:cubicBezTo>
                  <a:cubicBezTo>
                    <a:pt x="172" y="586"/>
                    <a:pt x="189" y="603"/>
                    <a:pt x="208" y="603"/>
                  </a:cubicBezTo>
                  <a:cubicBezTo>
                    <a:pt x="228" y="603"/>
                    <a:pt x="244" y="586"/>
                    <a:pt x="244" y="567"/>
                  </a:cubicBezTo>
                  <a:close/>
                  <a:moveTo>
                    <a:pt x="82" y="1335"/>
                  </a:moveTo>
                  <a:cubicBezTo>
                    <a:pt x="82" y="1314"/>
                    <a:pt x="66" y="1299"/>
                    <a:pt x="46" y="1299"/>
                  </a:cubicBezTo>
                  <a:cubicBezTo>
                    <a:pt x="27" y="1299"/>
                    <a:pt x="10" y="1314"/>
                    <a:pt x="10" y="1335"/>
                  </a:cubicBezTo>
                  <a:cubicBezTo>
                    <a:pt x="10" y="1354"/>
                    <a:pt x="27" y="1371"/>
                    <a:pt x="46" y="1371"/>
                  </a:cubicBezTo>
                  <a:cubicBezTo>
                    <a:pt x="66" y="1371"/>
                    <a:pt x="82" y="1354"/>
                    <a:pt x="82" y="1335"/>
                  </a:cubicBezTo>
                  <a:close/>
                  <a:moveTo>
                    <a:pt x="190" y="1274"/>
                  </a:moveTo>
                  <a:cubicBezTo>
                    <a:pt x="190" y="1253"/>
                    <a:pt x="174" y="1238"/>
                    <a:pt x="154" y="1238"/>
                  </a:cubicBezTo>
                  <a:cubicBezTo>
                    <a:pt x="135" y="1238"/>
                    <a:pt x="118" y="1253"/>
                    <a:pt x="118" y="1274"/>
                  </a:cubicBezTo>
                  <a:cubicBezTo>
                    <a:pt x="118" y="1293"/>
                    <a:pt x="135" y="1310"/>
                    <a:pt x="154" y="1310"/>
                  </a:cubicBezTo>
                  <a:cubicBezTo>
                    <a:pt x="174" y="1310"/>
                    <a:pt x="190" y="1293"/>
                    <a:pt x="190" y="1274"/>
                  </a:cubicBezTo>
                  <a:close/>
                  <a:moveTo>
                    <a:pt x="225" y="373"/>
                  </a:moveTo>
                  <a:cubicBezTo>
                    <a:pt x="225" y="353"/>
                    <a:pt x="209" y="337"/>
                    <a:pt x="189" y="337"/>
                  </a:cubicBezTo>
                  <a:cubicBezTo>
                    <a:pt x="170" y="337"/>
                    <a:pt x="153" y="353"/>
                    <a:pt x="153" y="373"/>
                  </a:cubicBezTo>
                  <a:cubicBezTo>
                    <a:pt x="153" y="392"/>
                    <a:pt x="170" y="409"/>
                    <a:pt x="189" y="409"/>
                  </a:cubicBezTo>
                  <a:cubicBezTo>
                    <a:pt x="209" y="409"/>
                    <a:pt x="225" y="392"/>
                    <a:pt x="225" y="373"/>
                  </a:cubicBezTo>
                  <a:close/>
                  <a:moveTo>
                    <a:pt x="508" y="189"/>
                  </a:moveTo>
                  <a:cubicBezTo>
                    <a:pt x="508" y="169"/>
                    <a:pt x="492" y="153"/>
                    <a:pt x="471" y="153"/>
                  </a:cubicBezTo>
                  <a:cubicBezTo>
                    <a:pt x="452" y="153"/>
                    <a:pt x="436" y="169"/>
                    <a:pt x="436" y="189"/>
                  </a:cubicBezTo>
                  <a:cubicBezTo>
                    <a:pt x="436" y="209"/>
                    <a:pt x="452" y="225"/>
                    <a:pt x="471" y="225"/>
                  </a:cubicBezTo>
                  <a:cubicBezTo>
                    <a:pt x="492" y="225"/>
                    <a:pt x="508" y="209"/>
                    <a:pt x="508" y="189"/>
                  </a:cubicBezTo>
                  <a:close/>
                  <a:moveTo>
                    <a:pt x="748" y="36"/>
                  </a:moveTo>
                  <a:cubicBezTo>
                    <a:pt x="748" y="16"/>
                    <a:pt x="732" y="0"/>
                    <a:pt x="711" y="0"/>
                  </a:cubicBezTo>
                  <a:cubicBezTo>
                    <a:pt x="692" y="0"/>
                    <a:pt x="676" y="16"/>
                    <a:pt x="676" y="36"/>
                  </a:cubicBezTo>
                  <a:cubicBezTo>
                    <a:pt x="676" y="55"/>
                    <a:pt x="692" y="72"/>
                    <a:pt x="711" y="72"/>
                  </a:cubicBezTo>
                  <a:cubicBezTo>
                    <a:pt x="732" y="72"/>
                    <a:pt x="748" y="55"/>
                    <a:pt x="748" y="36"/>
                  </a:cubicBezTo>
                  <a:close/>
                  <a:moveTo>
                    <a:pt x="810" y="144"/>
                  </a:moveTo>
                  <a:cubicBezTo>
                    <a:pt x="810" y="124"/>
                    <a:pt x="794" y="108"/>
                    <a:pt x="773" y="108"/>
                  </a:cubicBezTo>
                  <a:cubicBezTo>
                    <a:pt x="754" y="108"/>
                    <a:pt x="738" y="124"/>
                    <a:pt x="738" y="144"/>
                  </a:cubicBezTo>
                  <a:cubicBezTo>
                    <a:pt x="738" y="163"/>
                    <a:pt x="754" y="180"/>
                    <a:pt x="773" y="180"/>
                  </a:cubicBezTo>
                  <a:cubicBezTo>
                    <a:pt x="794" y="180"/>
                    <a:pt x="810" y="163"/>
                    <a:pt x="810" y="144"/>
                  </a:cubicBezTo>
                  <a:close/>
                  <a:moveTo>
                    <a:pt x="855" y="53"/>
                  </a:moveTo>
                  <a:cubicBezTo>
                    <a:pt x="855" y="33"/>
                    <a:pt x="839" y="17"/>
                    <a:pt x="819" y="17"/>
                  </a:cubicBezTo>
                  <a:cubicBezTo>
                    <a:pt x="799" y="17"/>
                    <a:pt x="783" y="33"/>
                    <a:pt x="783" y="53"/>
                  </a:cubicBezTo>
                  <a:cubicBezTo>
                    <a:pt x="783" y="73"/>
                    <a:pt x="799" y="89"/>
                    <a:pt x="819" y="89"/>
                  </a:cubicBezTo>
                  <a:cubicBezTo>
                    <a:pt x="839" y="89"/>
                    <a:pt x="855" y="73"/>
                    <a:pt x="855" y="53"/>
                  </a:cubicBezTo>
                  <a:close/>
                  <a:moveTo>
                    <a:pt x="1708" y="1199"/>
                  </a:moveTo>
                  <a:cubicBezTo>
                    <a:pt x="1708" y="1218"/>
                    <a:pt x="1724" y="1235"/>
                    <a:pt x="1745" y="1235"/>
                  </a:cubicBezTo>
                  <a:cubicBezTo>
                    <a:pt x="1764" y="1235"/>
                    <a:pt x="1780" y="1218"/>
                    <a:pt x="1780" y="1199"/>
                  </a:cubicBezTo>
                  <a:cubicBezTo>
                    <a:pt x="1780" y="1179"/>
                    <a:pt x="1764" y="1163"/>
                    <a:pt x="1745" y="1163"/>
                  </a:cubicBezTo>
                  <a:cubicBezTo>
                    <a:pt x="1724" y="1163"/>
                    <a:pt x="1708" y="1179"/>
                    <a:pt x="1708" y="1199"/>
                  </a:cubicBezTo>
                  <a:close/>
                  <a:moveTo>
                    <a:pt x="1701" y="888"/>
                  </a:moveTo>
                  <a:cubicBezTo>
                    <a:pt x="1701" y="907"/>
                    <a:pt x="1717" y="924"/>
                    <a:pt x="1738" y="924"/>
                  </a:cubicBezTo>
                  <a:cubicBezTo>
                    <a:pt x="1757" y="924"/>
                    <a:pt x="1773" y="907"/>
                    <a:pt x="1773" y="888"/>
                  </a:cubicBezTo>
                  <a:cubicBezTo>
                    <a:pt x="1773" y="868"/>
                    <a:pt x="1757" y="852"/>
                    <a:pt x="1738" y="852"/>
                  </a:cubicBezTo>
                  <a:cubicBezTo>
                    <a:pt x="1717" y="852"/>
                    <a:pt x="1701" y="868"/>
                    <a:pt x="1701" y="888"/>
                  </a:cubicBezTo>
                  <a:close/>
                  <a:moveTo>
                    <a:pt x="1616" y="488"/>
                  </a:moveTo>
                  <a:cubicBezTo>
                    <a:pt x="1616" y="507"/>
                    <a:pt x="1632" y="524"/>
                    <a:pt x="1652" y="524"/>
                  </a:cubicBezTo>
                  <a:cubicBezTo>
                    <a:pt x="1671" y="524"/>
                    <a:pt x="1688" y="507"/>
                    <a:pt x="1688" y="488"/>
                  </a:cubicBezTo>
                  <a:cubicBezTo>
                    <a:pt x="1688" y="468"/>
                    <a:pt x="1671" y="452"/>
                    <a:pt x="1652" y="452"/>
                  </a:cubicBezTo>
                  <a:cubicBezTo>
                    <a:pt x="1632" y="452"/>
                    <a:pt x="1616" y="468"/>
                    <a:pt x="1616" y="488"/>
                  </a:cubicBezTo>
                  <a:close/>
                  <a:moveTo>
                    <a:pt x="1485" y="452"/>
                  </a:moveTo>
                  <a:cubicBezTo>
                    <a:pt x="1485" y="471"/>
                    <a:pt x="1501" y="488"/>
                    <a:pt x="1521" y="488"/>
                  </a:cubicBezTo>
                  <a:cubicBezTo>
                    <a:pt x="1541" y="488"/>
                    <a:pt x="1557" y="471"/>
                    <a:pt x="1557" y="452"/>
                  </a:cubicBezTo>
                  <a:cubicBezTo>
                    <a:pt x="1557" y="432"/>
                    <a:pt x="1541" y="416"/>
                    <a:pt x="1521" y="416"/>
                  </a:cubicBezTo>
                  <a:cubicBezTo>
                    <a:pt x="1501" y="416"/>
                    <a:pt x="1485" y="432"/>
                    <a:pt x="1485" y="452"/>
                  </a:cubicBezTo>
                  <a:close/>
                  <a:moveTo>
                    <a:pt x="1373" y="165"/>
                  </a:moveTo>
                  <a:cubicBezTo>
                    <a:pt x="1373" y="184"/>
                    <a:pt x="1389" y="201"/>
                    <a:pt x="1410" y="201"/>
                  </a:cubicBezTo>
                  <a:cubicBezTo>
                    <a:pt x="1429" y="201"/>
                    <a:pt x="1445" y="184"/>
                    <a:pt x="1445" y="165"/>
                  </a:cubicBezTo>
                  <a:cubicBezTo>
                    <a:pt x="1445" y="145"/>
                    <a:pt x="1429" y="129"/>
                    <a:pt x="1410" y="129"/>
                  </a:cubicBezTo>
                  <a:cubicBezTo>
                    <a:pt x="1389" y="129"/>
                    <a:pt x="1373" y="145"/>
                    <a:pt x="1373" y="165"/>
                  </a:cubicBezTo>
                  <a:close/>
                  <a:moveTo>
                    <a:pt x="1536" y="567"/>
                  </a:moveTo>
                  <a:cubicBezTo>
                    <a:pt x="1536" y="586"/>
                    <a:pt x="1552" y="603"/>
                    <a:pt x="1572" y="603"/>
                  </a:cubicBezTo>
                  <a:cubicBezTo>
                    <a:pt x="1591" y="603"/>
                    <a:pt x="1608" y="586"/>
                    <a:pt x="1608" y="567"/>
                  </a:cubicBezTo>
                  <a:cubicBezTo>
                    <a:pt x="1608" y="547"/>
                    <a:pt x="1591" y="531"/>
                    <a:pt x="1572" y="531"/>
                  </a:cubicBezTo>
                  <a:cubicBezTo>
                    <a:pt x="1552" y="531"/>
                    <a:pt x="1536" y="547"/>
                    <a:pt x="1536" y="567"/>
                  </a:cubicBezTo>
                  <a:close/>
                  <a:moveTo>
                    <a:pt x="1698" y="1335"/>
                  </a:moveTo>
                  <a:cubicBezTo>
                    <a:pt x="1698" y="1354"/>
                    <a:pt x="1714" y="1371"/>
                    <a:pt x="1734" y="1371"/>
                  </a:cubicBezTo>
                  <a:cubicBezTo>
                    <a:pt x="1753" y="1371"/>
                    <a:pt x="1770" y="1354"/>
                    <a:pt x="1770" y="1335"/>
                  </a:cubicBezTo>
                  <a:cubicBezTo>
                    <a:pt x="1770" y="1314"/>
                    <a:pt x="1753" y="1299"/>
                    <a:pt x="1734" y="1299"/>
                  </a:cubicBezTo>
                  <a:cubicBezTo>
                    <a:pt x="1714" y="1299"/>
                    <a:pt x="1698" y="1314"/>
                    <a:pt x="1698" y="1335"/>
                  </a:cubicBezTo>
                  <a:close/>
                  <a:moveTo>
                    <a:pt x="1590" y="1274"/>
                  </a:moveTo>
                  <a:cubicBezTo>
                    <a:pt x="1590" y="1293"/>
                    <a:pt x="1606" y="1310"/>
                    <a:pt x="1626" y="1310"/>
                  </a:cubicBezTo>
                  <a:cubicBezTo>
                    <a:pt x="1645" y="1310"/>
                    <a:pt x="1662" y="1293"/>
                    <a:pt x="1662" y="1274"/>
                  </a:cubicBezTo>
                  <a:cubicBezTo>
                    <a:pt x="1662" y="1253"/>
                    <a:pt x="1645" y="1238"/>
                    <a:pt x="1626" y="1238"/>
                  </a:cubicBezTo>
                  <a:cubicBezTo>
                    <a:pt x="1606" y="1238"/>
                    <a:pt x="1590" y="1253"/>
                    <a:pt x="1590" y="1274"/>
                  </a:cubicBezTo>
                  <a:close/>
                  <a:moveTo>
                    <a:pt x="1555" y="373"/>
                  </a:moveTo>
                  <a:cubicBezTo>
                    <a:pt x="1555" y="392"/>
                    <a:pt x="1571" y="409"/>
                    <a:pt x="1591" y="409"/>
                  </a:cubicBezTo>
                  <a:cubicBezTo>
                    <a:pt x="1610" y="409"/>
                    <a:pt x="1627" y="392"/>
                    <a:pt x="1627" y="373"/>
                  </a:cubicBezTo>
                  <a:cubicBezTo>
                    <a:pt x="1627" y="353"/>
                    <a:pt x="1610" y="337"/>
                    <a:pt x="1591" y="337"/>
                  </a:cubicBezTo>
                  <a:cubicBezTo>
                    <a:pt x="1571" y="337"/>
                    <a:pt x="1555" y="353"/>
                    <a:pt x="1555" y="373"/>
                  </a:cubicBezTo>
                  <a:close/>
                  <a:moveTo>
                    <a:pt x="1272" y="189"/>
                  </a:moveTo>
                  <a:cubicBezTo>
                    <a:pt x="1272" y="209"/>
                    <a:pt x="1288" y="225"/>
                    <a:pt x="1309" y="225"/>
                  </a:cubicBezTo>
                  <a:cubicBezTo>
                    <a:pt x="1328" y="225"/>
                    <a:pt x="1344" y="209"/>
                    <a:pt x="1344" y="189"/>
                  </a:cubicBezTo>
                  <a:cubicBezTo>
                    <a:pt x="1344" y="169"/>
                    <a:pt x="1328" y="153"/>
                    <a:pt x="1309" y="153"/>
                  </a:cubicBezTo>
                  <a:cubicBezTo>
                    <a:pt x="1288" y="153"/>
                    <a:pt x="1272" y="169"/>
                    <a:pt x="1272" y="189"/>
                  </a:cubicBezTo>
                  <a:close/>
                  <a:moveTo>
                    <a:pt x="1032" y="36"/>
                  </a:moveTo>
                  <a:cubicBezTo>
                    <a:pt x="1032" y="55"/>
                    <a:pt x="1048" y="72"/>
                    <a:pt x="1069" y="72"/>
                  </a:cubicBezTo>
                  <a:cubicBezTo>
                    <a:pt x="1088" y="72"/>
                    <a:pt x="1104" y="55"/>
                    <a:pt x="1104" y="36"/>
                  </a:cubicBezTo>
                  <a:cubicBezTo>
                    <a:pt x="1104" y="16"/>
                    <a:pt x="1088" y="0"/>
                    <a:pt x="1069" y="0"/>
                  </a:cubicBezTo>
                  <a:cubicBezTo>
                    <a:pt x="1048" y="0"/>
                    <a:pt x="1032" y="16"/>
                    <a:pt x="1032" y="36"/>
                  </a:cubicBezTo>
                  <a:close/>
                  <a:moveTo>
                    <a:pt x="970" y="144"/>
                  </a:moveTo>
                  <a:cubicBezTo>
                    <a:pt x="970" y="163"/>
                    <a:pt x="986" y="180"/>
                    <a:pt x="1007" y="180"/>
                  </a:cubicBezTo>
                  <a:cubicBezTo>
                    <a:pt x="1026" y="180"/>
                    <a:pt x="1042" y="163"/>
                    <a:pt x="1042" y="144"/>
                  </a:cubicBezTo>
                  <a:cubicBezTo>
                    <a:pt x="1042" y="124"/>
                    <a:pt x="1026" y="108"/>
                    <a:pt x="1007" y="108"/>
                  </a:cubicBezTo>
                  <a:cubicBezTo>
                    <a:pt x="986" y="108"/>
                    <a:pt x="970" y="124"/>
                    <a:pt x="970" y="144"/>
                  </a:cubicBezTo>
                  <a:close/>
                  <a:moveTo>
                    <a:pt x="925" y="53"/>
                  </a:moveTo>
                  <a:cubicBezTo>
                    <a:pt x="925" y="73"/>
                    <a:pt x="941" y="89"/>
                    <a:pt x="961" y="89"/>
                  </a:cubicBezTo>
                  <a:cubicBezTo>
                    <a:pt x="981" y="89"/>
                    <a:pt x="997" y="73"/>
                    <a:pt x="997" y="53"/>
                  </a:cubicBezTo>
                  <a:cubicBezTo>
                    <a:pt x="997" y="33"/>
                    <a:pt x="981" y="17"/>
                    <a:pt x="961" y="17"/>
                  </a:cubicBezTo>
                  <a:cubicBezTo>
                    <a:pt x="941" y="17"/>
                    <a:pt x="925" y="33"/>
                    <a:pt x="925" y="53"/>
                  </a:cubicBezTo>
                  <a:close/>
                  <a:moveTo>
                    <a:pt x="789" y="1469"/>
                  </a:moveTo>
                  <a:cubicBezTo>
                    <a:pt x="632" y="1496"/>
                    <a:pt x="508" y="1583"/>
                    <a:pt x="405" y="1656"/>
                  </a:cubicBezTo>
                  <a:cubicBezTo>
                    <a:pt x="314" y="1720"/>
                    <a:pt x="235" y="1776"/>
                    <a:pt x="158" y="1776"/>
                  </a:cubicBezTo>
                  <a:cubicBezTo>
                    <a:pt x="145" y="1776"/>
                    <a:pt x="136" y="1786"/>
                    <a:pt x="136" y="1798"/>
                  </a:cubicBezTo>
                  <a:cubicBezTo>
                    <a:pt x="136" y="1810"/>
                    <a:pt x="145" y="1820"/>
                    <a:pt x="158" y="1820"/>
                  </a:cubicBezTo>
                  <a:cubicBezTo>
                    <a:pt x="249" y="1820"/>
                    <a:pt x="333" y="1761"/>
                    <a:pt x="431" y="1692"/>
                  </a:cubicBezTo>
                  <a:cubicBezTo>
                    <a:pt x="532" y="1620"/>
                    <a:pt x="645" y="1541"/>
                    <a:pt x="788" y="1514"/>
                  </a:cubicBezTo>
                  <a:lnTo>
                    <a:pt x="789" y="1469"/>
                  </a:lnTo>
                  <a:close/>
                  <a:moveTo>
                    <a:pt x="1622" y="1776"/>
                  </a:moveTo>
                  <a:cubicBezTo>
                    <a:pt x="1545" y="1776"/>
                    <a:pt x="1466" y="1720"/>
                    <a:pt x="1375" y="1656"/>
                  </a:cubicBezTo>
                  <a:cubicBezTo>
                    <a:pt x="1272" y="1583"/>
                    <a:pt x="1148" y="1496"/>
                    <a:pt x="989" y="1469"/>
                  </a:cubicBezTo>
                  <a:cubicBezTo>
                    <a:pt x="991" y="1513"/>
                    <a:pt x="991" y="1513"/>
                    <a:pt x="991" y="1513"/>
                  </a:cubicBezTo>
                  <a:cubicBezTo>
                    <a:pt x="1134" y="1540"/>
                    <a:pt x="1247" y="1620"/>
                    <a:pt x="1349" y="1692"/>
                  </a:cubicBezTo>
                  <a:cubicBezTo>
                    <a:pt x="1447" y="1761"/>
                    <a:pt x="1531" y="1820"/>
                    <a:pt x="1622" y="1820"/>
                  </a:cubicBezTo>
                  <a:cubicBezTo>
                    <a:pt x="1635" y="1820"/>
                    <a:pt x="1644" y="1810"/>
                    <a:pt x="1644" y="1798"/>
                  </a:cubicBezTo>
                  <a:cubicBezTo>
                    <a:pt x="1644" y="1786"/>
                    <a:pt x="1635" y="1776"/>
                    <a:pt x="1622" y="1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5" name="bcgIcons_Scalable">
            <a:extLst>
              <a:ext uri="{FF2B5EF4-FFF2-40B4-BE49-F238E27FC236}">
                <a16:creationId xmlns:a16="http://schemas.microsoft.com/office/drawing/2014/main" id="{0692FF6B-8537-4595-A657-1200543955A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349141" y="1854814"/>
            <a:ext cx="569468" cy="569996"/>
            <a:chOff x="1682" y="0"/>
            <a:chExt cx="4316" cy="4320"/>
          </a:xfrm>
        </p:grpSpPr>
        <p:sp>
          <p:nvSpPr>
            <p:cNvPr id="116" name="AutoShape 18">
              <a:extLst>
                <a:ext uri="{FF2B5EF4-FFF2-40B4-BE49-F238E27FC236}">
                  <a16:creationId xmlns:a16="http://schemas.microsoft.com/office/drawing/2014/main" id="{5EC884AF-E401-48AE-9B2D-AD503C0254B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7" name="Freeform 20">
              <a:extLst>
                <a:ext uri="{FF2B5EF4-FFF2-40B4-BE49-F238E27FC236}">
                  <a16:creationId xmlns:a16="http://schemas.microsoft.com/office/drawing/2014/main" id="{08DCC5E6-1047-46CB-B2E7-C4215A4D8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71" y="493"/>
              <a:ext cx="3316" cy="3338"/>
            </a:xfrm>
            <a:custGeom>
              <a:avLst/>
              <a:gdLst>
                <a:gd name="T0" fmla="*/ 1770 w 1770"/>
                <a:gd name="T1" fmla="*/ 22 h 1780"/>
                <a:gd name="T2" fmla="*/ 1770 w 1770"/>
                <a:gd name="T3" fmla="*/ 1474 h 1780"/>
                <a:gd name="T4" fmla="*/ 1748 w 1770"/>
                <a:gd name="T5" fmla="*/ 1496 h 1780"/>
                <a:gd name="T6" fmla="*/ 740 w 1770"/>
                <a:gd name="T7" fmla="*/ 1496 h 1780"/>
                <a:gd name="T8" fmla="*/ 740 w 1770"/>
                <a:gd name="T9" fmla="*/ 1452 h 1780"/>
                <a:gd name="T10" fmla="*/ 1726 w 1770"/>
                <a:gd name="T11" fmla="*/ 1452 h 1780"/>
                <a:gd name="T12" fmla="*/ 1726 w 1770"/>
                <a:gd name="T13" fmla="*/ 44 h 1780"/>
                <a:gd name="T14" fmla="*/ 317 w 1770"/>
                <a:gd name="T15" fmla="*/ 44 h 1780"/>
                <a:gd name="T16" fmla="*/ 317 w 1770"/>
                <a:gd name="T17" fmla="*/ 1039 h 1780"/>
                <a:gd name="T18" fmla="*/ 273 w 1770"/>
                <a:gd name="T19" fmla="*/ 1039 h 1780"/>
                <a:gd name="T20" fmla="*/ 273 w 1770"/>
                <a:gd name="T21" fmla="*/ 22 h 1780"/>
                <a:gd name="T22" fmla="*/ 295 w 1770"/>
                <a:gd name="T23" fmla="*/ 0 h 1780"/>
                <a:gd name="T24" fmla="*/ 1748 w 1770"/>
                <a:gd name="T25" fmla="*/ 0 h 1780"/>
                <a:gd name="T26" fmla="*/ 1770 w 1770"/>
                <a:gd name="T27" fmla="*/ 22 h 1780"/>
                <a:gd name="T28" fmla="*/ 1393 w 1770"/>
                <a:gd name="T29" fmla="*/ 409 h 1780"/>
                <a:gd name="T30" fmla="*/ 1393 w 1770"/>
                <a:gd name="T31" fmla="*/ 823 h 1780"/>
                <a:gd name="T32" fmla="*/ 1371 w 1770"/>
                <a:gd name="T33" fmla="*/ 845 h 1780"/>
                <a:gd name="T34" fmla="*/ 1349 w 1770"/>
                <a:gd name="T35" fmla="*/ 823 h 1780"/>
                <a:gd name="T36" fmla="*/ 1349 w 1770"/>
                <a:gd name="T37" fmla="*/ 462 h 1780"/>
                <a:gd name="T38" fmla="*/ 696 w 1770"/>
                <a:gd name="T39" fmla="*/ 1114 h 1780"/>
                <a:gd name="T40" fmla="*/ 696 w 1770"/>
                <a:gd name="T41" fmla="*/ 1758 h 1780"/>
                <a:gd name="T42" fmla="*/ 674 w 1770"/>
                <a:gd name="T43" fmla="*/ 1780 h 1780"/>
                <a:gd name="T44" fmla="*/ 22 w 1770"/>
                <a:gd name="T45" fmla="*/ 1780 h 1780"/>
                <a:gd name="T46" fmla="*/ 0 w 1770"/>
                <a:gd name="T47" fmla="*/ 1758 h 1780"/>
                <a:gd name="T48" fmla="*/ 0 w 1770"/>
                <a:gd name="T49" fmla="*/ 1105 h 1780"/>
                <a:gd name="T50" fmla="*/ 22 w 1770"/>
                <a:gd name="T51" fmla="*/ 1083 h 1780"/>
                <a:gd name="T52" fmla="*/ 665 w 1770"/>
                <a:gd name="T53" fmla="*/ 1083 h 1780"/>
                <a:gd name="T54" fmla="*/ 1317 w 1770"/>
                <a:gd name="T55" fmla="*/ 431 h 1780"/>
                <a:gd name="T56" fmla="*/ 956 w 1770"/>
                <a:gd name="T57" fmla="*/ 431 h 1780"/>
                <a:gd name="T58" fmla="*/ 934 w 1770"/>
                <a:gd name="T59" fmla="*/ 409 h 1780"/>
                <a:gd name="T60" fmla="*/ 956 w 1770"/>
                <a:gd name="T61" fmla="*/ 387 h 1780"/>
                <a:gd name="T62" fmla="*/ 1371 w 1770"/>
                <a:gd name="T63" fmla="*/ 387 h 1780"/>
                <a:gd name="T64" fmla="*/ 1375 w 1770"/>
                <a:gd name="T65" fmla="*/ 387 h 1780"/>
                <a:gd name="T66" fmla="*/ 1375 w 1770"/>
                <a:gd name="T67" fmla="*/ 387 h 1780"/>
                <a:gd name="T68" fmla="*/ 1379 w 1770"/>
                <a:gd name="T69" fmla="*/ 388 h 1780"/>
                <a:gd name="T70" fmla="*/ 1379 w 1770"/>
                <a:gd name="T71" fmla="*/ 388 h 1780"/>
                <a:gd name="T72" fmla="*/ 1383 w 1770"/>
                <a:gd name="T73" fmla="*/ 390 h 1780"/>
                <a:gd name="T74" fmla="*/ 1383 w 1770"/>
                <a:gd name="T75" fmla="*/ 390 h 1780"/>
                <a:gd name="T76" fmla="*/ 1389 w 1770"/>
                <a:gd name="T77" fmla="*/ 396 h 1780"/>
                <a:gd name="T78" fmla="*/ 1389 w 1770"/>
                <a:gd name="T79" fmla="*/ 397 h 1780"/>
                <a:gd name="T80" fmla="*/ 1391 w 1770"/>
                <a:gd name="T81" fmla="*/ 400 h 1780"/>
                <a:gd name="T82" fmla="*/ 1391 w 1770"/>
                <a:gd name="T83" fmla="*/ 401 h 1780"/>
                <a:gd name="T84" fmla="*/ 1392 w 1770"/>
                <a:gd name="T85" fmla="*/ 404 h 1780"/>
                <a:gd name="T86" fmla="*/ 1392 w 1770"/>
                <a:gd name="T87" fmla="*/ 405 h 1780"/>
                <a:gd name="T88" fmla="*/ 1393 w 1770"/>
                <a:gd name="T89" fmla="*/ 409 h 1780"/>
                <a:gd name="T90" fmla="*/ 652 w 1770"/>
                <a:gd name="T91" fmla="*/ 1127 h 1780"/>
                <a:gd name="T92" fmla="*/ 44 w 1770"/>
                <a:gd name="T93" fmla="*/ 1127 h 1780"/>
                <a:gd name="T94" fmla="*/ 44 w 1770"/>
                <a:gd name="T95" fmla="*/ 1736 h 1780"/>
                <a:gd name="T96" fmla="*/ 652 w 1770"/>
                <a:gd name="T97" fmla="*/ 1736 h 1780"/>
                <a:gd name="T98" fmla="*/ 652 w 1770"/>
                <a:gd name="T99" fmla="*/ 1127 h 1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70" h="1780">
                  <a:moveTo>
                    <a:pt x="1770" y="22"/>
                  </a:moveTo>
                  <a:cubicBezTo>
                    <a:pt x="1770" y="1474"/>
                    <a:pt x="1770" y="1474"/>
                    <a:pt x="1770" y="1474"/>
                  </a:cubicBezTo>
                  <a:cubicBezTo>
                    <a:pt x="1770" y="1486"/>
                    <a:pt x="1760" y="1496"/>
                    <a:pt x="1748" y="1496"/>
                  </a:cubicBezTo>
                  <a:cubicBezTo>
                    <a:pt x="740" y="1496"/>
                    <a:pt x="740" y="1496"/>
                    <a:pt x="740" y="1496"/>
                  </a:cubicBezTo>
                  <a:cubicBezTo>
                    <a:pt x="740" y="1452"/>
                    <a:pt x="740" y="1452"/>
                    <a:pt x="740" y="1452"/>
                  </a:cubicBezTo>
                  <a:cubicBezTo>
                    <a:pt x="1726" y="1452"/>
                    <a:pt x="1726" y="1452"/>
                    <a:pt x="1726" y="1452"/>
                  </a:cubicBezTo>
                  <a:cubicBezTo>
                    <a:pt x="1726" y="44"/>
                    <a:pt x="1726" y="44"/>
                    <a:pt x="1726" y="44"/>
                  </a:cubicBezTo>
                  <a:cubicBezTo>
                    <a:pt x="317" y="44"/>
                    <a:pt x="317" y="44"/>
                    <a:pt x="317" y="44"/>
                  </a:cubicBezTo>
                  <a:cubicBezTo>
                    <a:pt x="317" y="1039"/>
                    <a:pt x="317" y="1039"/>
                    <a:pt x="317" y="1039"/>
                  </a:cubicBezTo>
                  <a:cubicBezTo>
                    <a:pt x="273" y="1039"/>
                    <a:pt x="273" y="1039"/>
                    <a:pt x="273" y="1039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9"/>
                    <a:pt x="283" y="0"/>
                    <a:pt x="295" y="0"/>
                  </a:cubicBezTo>
                  <a:cubicBezTo>
                    <a:pt x="1748" y="0"/>
                    <a:pt x="1748" y="0"/>
                    <a:pt x="1748" y="0"/>
                  </a:cubicBezTo>
                  <a:cubicBezTo>
                    <a:pt x="1760" y="0"/>
                    <a:pt x="1770" y="9"/>
                    <a:pt x="1770" y="22"/>
                  </a:cubicBezTo>
                  <a:close/>
                  <a:moveTo>
                    <a:pt x="1393" y="409"/>
                  </a:moveTo>
                  <a:cubicBezTo>
                    <a:pt x="1393" y="823"/>
                    <a:pt x="1393" y="823"/>
                    <a:pt x="1393" y="823"/>
                  </a:cubicBezTo>
                  <a:cubicBezTo>
                    <a:pt x="1393" y="835"/>
                    <a:pt x="1383" y="845"/>
                    <a:pt x="1371" y="845"/>
                  </a:cubicBezTo>
                  <a:cubicBezTo>
                    <a:pt x="1358" y="845"/>
                    <a:pt x="1349" y="835"/>
                    <a:pt x="1349" y="823"/>
                  </a:cubicBezTo>
                  <a:cubicBezTo>
                    <a:pt x="1349" y="462"/>
                    <a:pt x="1349" y="462"/>
                    <a:pt x="1349" y="462"/>
                  </a:cubicBezTo>
                  <a:cubicBezTo>
                    <a:pt x="696" y="1114"/>
                    <a:pt x="696" y="1114"/>
                    <a:pt x="696" y="1114"/>
                  </a:cubicBezTo>
                  <a:cubicBezTo>
                    <a:pt x="696" y="1758"/>
                    <a:pt x="696" y="1758"/>
                    <a:pt x="696" y="1758"/>
                  </a:cubicBezTo>
                  <a:cubicBezTo>
                    <a:pt x="696" y="1770"/>
                    <a:pt x="686" y="1780"/>
                    <a:pt x="674" y="1780"/>
                  </a:cubicBezTo>
                  <a:cubicBezTo>
                    <a:pt x="22" y="1780"/>
                    <a:pt x="22" y="1780"/>
                    <a:pt x="22" y="1780"/>
                  </a:cubicBezTo>
                  <a:cubicBezTo>
                    <a:pt x="9" y="1780"/>
                    <a:pt x="0" y="1770"/>
                    <a:pt x="0" y="1758"/>
                  </a:cubicBezTo>
                  <a:cubicBezTo>
                    <a:pt x="0" y="1105"/>
                    <a:pt x="0" y="1105"/>
                    <a:pt x="0" y="1105"/>
                  </a:cubicBezTo>
                  <a:cubicBezTo>
                    <a:pt x="0" y="1093"/>
                    <a:pt x="9" y="1083"/>
                    <a:pt x="22" y="1083"/>
                  </a:cubicBezTo>
                  <a:cubicBezTo>
                    <a:pt x="665" y="1083"/>
                    <a:pt x="665" y="1083"/>
                    <a:pt x="665" y="1083"/>
                  </a:cubicBezTo>
                  <a:cubicBezTo>
                    <a:pt x="1317" y="431"/>
                    <a:pt x="1317" y="431"/>
                    <a:pt x="1317" y="431"/>
                  </a:cubicBezTo>
                  <a:cubicBezTo>
                    <a:pt x="956" y="431"/>
                    <a:pt x="956" y="431"/>
                    <a:pt x="956" y="431"/>
                  </a:cubicBezTo>
                  <a:cubicBezTo>
                    <a:pt x="944" y="431"/>
                    <a:pt x="934" y="421"/>
                    <a:pt x="934" y="409"/>
                  </a:cubicBezTo>
                  <a:cubicBezTo>
                    <a:pt x="934" y="396"/>
                    <a:pt x="944" y="387"/>
                    <a:pt x="956" y="387"/>
                  </a:cubicBezTo>
                  <a:cubicBezTo>
                    <a:pt x="1371" y="387"/>
                    <a:pt x="1371" y="387"/>
                    <a:pt x="1371" y="387"/>
                  </a:cubicBezTo>
                  <a:cubicBezTo>
                    <a:pt x="1372" y="387"/>
                    <a:pt x="1373" y="387"/>
                    <a:pt x="1375" y="387"/>
                  </a:cubicBezTo>
                  <a:cubicBezTo>
                    <a:pt x="1375" y="387"/>
                    <a:pt x="1375" y="387"/>
                    <a:pt x="1375" y="387"/>
                  </a:cubicBezTo>
                  <a:cubicBezTo>
                    <a:pt x="1376" y="387"/>
                    <a:pt x="1377" y="388"/>
                    <a:pt x="1379" y="388"/>
                  </a:cubicBezTo>
                  <a:cubicBezTo>
                    <a:pt x="1379" y="388"/>
                    <a:pt x="1379" y="388"/>
                    <a:pt x="1379" y="388"/>
                  </a:cubicBezTo>
                  <a:cubicBezTo>
                    <a:pt x="1380" y="389"/>
                    <a:pt x="1381" y="389"/>
                    <a:pt x="1383" y="390"/>
                  </a:cubicBezTo>
                  <a:cubicBezTo>
                    <a:pt x="1383" y="390"/>
                    <a:pt x="1383" y="390"/>
                    <a:pt x="1383" y="390"/>
                  </a:cubicBezTo>
                  <a:cubicBezTo>
                    <a:pt x="1385" y="392"/>
                    <a:pt x="1387" y="394"/>
                    <a:pt x="1389" y="396"/>
                  </a:cubicBezTo>
                  <a:cubicBezTo>
                    <a:pt x="1389" y="396"/>
                    <a:pt x="1389" y="397"/>
                    <a:pt x="1389" y="397"/>
                  </a:cubicBezTo>
                  <a:cubicBezTo>
                    <a:pt x="1390" y="398"/>
                    <a:pt x="1390" y="399"/>
                    <a:pt x="1391" y="400"/>
                  </a:cubicBezTo>
                  <a:cubicBezTo>
                    <a:pt x="1391" y="400"/>
                    <a:pt x="1391" y="400"/>
                    <a:pt x="1391" y="401"/>
                  </a:cubicBezTo>
                  <a:cubicBezTo>
                    <a:pt x="1392" y="402"/>
                    <a:pt x="1392" y="403"/>
                    <a:pt x="1392" y="404"/>
                  </a:cubicBezTo>
                  <a:cubicBezTo>
                    <a:pt x="1392" y="404"/>
                    <a:pt x="1392" y="404"/>
                    <a:pt x="1392" y="405"/>
                  </a:cubicBezTo>
                  <a:cubicBezTo>
                    <a:pt x="1392" y="406"/>
                    <a:pt x="1393" y="407"/>
                    <a:pt x="1393" y="409"/>
                  </a:cubicBezTo>
                  <a:close/>
                  <a:moveTo>
                    <a:pt x="652" y="1127"/>
                  </a:moveTo>
                  <a:cubicBezTo>
                    <a:pt x="44" y="1127"/>
                    <a:pt x="44" y="1127"/>
                    <a:pt x="44" y="1127"/>
                  </a:cubicBezTo>
                  <a:cubicBezTo>
                    <a:pt x="44" y="1736"/>
                    <a:pt x="44" y="1736"/>
                    <a:pt x="44" y="1736"/>
                  </a:cubicBezTo>
                  <a:cubicBezTo>
                    <a:pt x="652" y="1736"/>
                    <a:pt x="652" y="1736"/>
                    <a:pt x="652" y="1736"/>
                  </a:cubicBezTo>
                  <a:lnTo>
                    <a:pt x="652" y="11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21">
              <a:extLst>
                <a:ext uri="{FF2B5EF4-FFF2-40B4-BE49-F238E27FC236}">
                  <a16:creationId xmlns:a16="http://schemas.microsoft.com/office/drawing/2014/main" id="{E2F8EE4C-55A8-4728-BE65-946A8BC37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36" y="656"/>
              <a:ext cx="2986" cy="3010"/>
            </a:xfrm>
            <a:custGeom>
              <a:avLst/>
              <a:gdLst>
                <a:gd name="T0" fmla="*/ 284 w 1594"/>
                <a:gd name="T1" fmla="*/ 0 h 1605"/>
                <a:gd name="T2" fmla="*/ 1584 w 1594"/>
                <a:gd name="T3" fmla="*/ 0 h 1605"/>
                <a:gd name="T4" fmla="*/ 1594 w 1594"/>
                <a:gd name="T5" fmla="*/ 10 h 1605"/>
                <a:gd name="T6" fmla="*/ 1594 w 1594"/>
                <a:gd name="T7" fmla="*/ 1312 h 1605"/>
                <a:gd name="T8" fmla="*/ 1584 w 1594"/>
                <a:gd name="T9" fmla="*/ 1322 h 1605"/>
                <a:gd name="T10" fmla="*/ 652 w 1594"/>
                <a:gd name="T11" fmla="*/ 1322 h 1605"/>
                <a:gd name="T12" fmla="*/ 652 w 1594"/>
                <a:gd name="T13" fmla="*/ 1046 h 1605"/>
                <a:gd name="T14" fmla="*/ 1217 w 1594"/>
                <a:gd name="T15" fmla="*/ 481 h 1605"/>
                <a:gd name="T16" fmla="*/ 1217 w 1594"/>
                <a:gd name="T17" fmla="*/ 736 h 1605"/>
                <a:gd name="T18" fmla="*/ 1281 w 1594"/>
                <a:gd name="T19" fmla="*/ 802 h 1605"/>
                <a:gd name="T20" fmla="*/ 1349 w 1594"/>
                <a:gd name="T21" fmla="*/ 734 h 1605"/>
                <a:gd name="T22" fmla="*/ 1349 w 1594"/>
                <a:gd name="T23" fmla="*/ 296 h 1605"/>
                <a:gd name="T24" fmla="*/ 1309 w 1594"/>
                <a:gd name="T25" fmla="*/ 256 h 1605"/>
                <a:gd name="T26" fmla="*/ 868 w 1594"/>
                <a:gd name="T27" fmla="*/ 256 h 1605"/>
                <a:gd name="T28" fmla="*/ 802 w 1594"/>
                <a:gd name="T29" fmla="*/ 322 h 1605"/>
                <a:gd name="T30" fmla="*/ 802 w 1594"/>
                <a:gd name="T31" fmla="*/ 322 h 1605"/>
                <a:gd name="T32" fmla="*/ 868 w 1594"/>
                <a:gd name="T33" fmla="*/ 388 h 1605"/>
                <a:gd name="T34" fmla="*/ 1123 w 1594"/>
                <a:gd name="T35" fmla="*/ 388 h 1605"/>
                <a:gd name="T36" fmla="*/ 559 w 1594"/>
                <a:gd name="T37" fmla="*/ 952 h 1605"/>
                <a:gd name="T38" fmla="*/ 274 w 1594"/>
                <a:gd name="T39" fmla="*/ 952 h 1605"/>
                <a:gd name="T40" fmla="*/ 274 w 1594"/>
                <a:gd name="T41" fmla="*/ 10 h 1605"/>
                <a:gd name="T42" fmla="*/ 284 w 1594"/>
                <a:gd name="T43" fmla="*/ 0 h 1605"/>
                <a:gd name="T44" fmla="*/ 510 w 1594"/>
                <a:gd name="T45" fmla="*/ 1084 h 1605"/>
                <a:gd name="T46" fmla="*/ 10 w 1594"/>
                <a:gd name="T47" fmla="*/ 1084 h 1605"/>
                <a:gd name="T48" fmla="*/ 0 w 1594"/>
                <a:gd name="T49" fmla="*/ 1094 h 1605"/>
                <a:gd name="T50" fmla="*/ 0 w 1594"/>
                <a:gd name="T51" fmla="*/ 1595 h 1605"/>
                <a:gd name="T52" fmla="*/ 10 w 1594"/>
                <a:gd name="T53" fmla="*/ 1605 h 1605"/>
                <a:gd name="T54" fmla="*/ 510 w 1594"/>
                <a:gd name="T55" fmla="*/ 1605 h 1605"/>
                <a:gd name="T56" fmla="*/ 520 w 1594"/>
                <a:gd name="T57" fmla="*/ 1595 h 1605"/>
                <a:gd name="T58" fmla="*/ 520 w 1594"/>
                <a:gd name="T59" fmla="*/ 1094 h 1605"/>
                <a:gd name="T60" fmla="*/ 510 w 1594"/>
                <a:gd name="T61" fmla="*/ 1084 h 1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594" h="1605">
                  <a:moveTo>
                    <a:pt x="284" y="0"/>
                  </a:moveTo>
                  <a:cubicBezTo>
                    <a:pt x="1584" y="0"/>
                    <a:pt x="1584" y="0"/>
                    <a:pt x="1584" y="0"/>
                  </a:cubicBezTo>
                  <a:cubicBezTo>
                    <a:pt x="1589" y="0"/>
                    <a:pt x="1594" y="5"/>
                    <a:pt x="1594" y="10"/>
                  </a:cubicBezTo>
                  <a:cubicBezTo>
                    <a:pt x="1594" y="1312"/>
                    <a:pt x="1594" y="1312"/>
                    <a:pt x="1594" y="1312"/>
                  </a:cubicBezTo>
                  <a:cubicBezTo>
                    <a:pt x="1594" y="1317"/>
                    <a:pt x="1589" y="1322"/>
                    <a:pt x="1584" y="1322"/>
                  </a:cubicBezTo>
                  <a:cubicBezTo>
                    <a:pt x="652" y="1322"/>
                    <a:pt x="652" y="1322"/>
                    <a:pt x="652" y="1322"/>
                  </a:cubicBezTo>
                  <a:cubicBezTo>
                    <a:pt x="652" y="1046"/>
                    <a:pt x="652" y="1046"/>
                    <a:pt x="652" y="1046"/>
                  </a:cubicBezTo>
                  <a:cubicBezTo>
                    <a:pt x="1217" y="481"/>
                    <a:pt x="1217" y="481"/>
                    <a:pt x="1217" y="481"/>
                  </a:cubicBezTo>
                  <a:cubicBezTo>
                    <a:pt x="1217" y="736"/>
                    <a:pt x="1217" y="736"/>
                    <a:pt x="1217" y="736"/>
                  </a:cubicBezTo>
                  <a:cubicBezTo>
                    <a:pt x="1217" y="772"/>
                    <a:pt x="1245" y="801"/>
                    <a:pt x="1281" y="802"/>
                  </a:cubicBezTo>
                  <a:cubicBezTo>
                    <a:pt x="1318" y="802"/>
                    <a:pt x="1349" y="771"/>
                    <a:pt x="1349" y="734"/>
                  </a:cubicBezTo>
                  <a:cubicBezTo>
                    <a:pt x="1349" y="296"/>
                    <a:pt x="1349" y="296"/>
                    <a:pt x="1349" y="296"/>
                  </a:cubicBezTo>
                  <a:cubicBezTo>
                    <a:pt x="1349" y="273"/>
                    <a:pt x="1331" y="256"/>
                    <a:pt x="1309" y="256"/>
                  </a:cubicBezTo>
                  <a:cubicBezTo>
                    <a:pt x="868" y="256"/>
                    <a:pt x="868" y="256"/>
                    <a:pt x="868" y="256"/>
                  </a:cubicBezTo>
                  <a:cubicBezTo>
                    <a:pt x="832" y="256"/>
                    <a:pt x="802" y="285"/>
                    <a:pt x="802" y="322"/>
                  </a:cubicBezTo>
                  <a:cubicBezTo>
                    <a:pt x="802" y="322"/>
                    <a:pt x="802" y="322"/>
                    <a:pt x="802" y="322"/>
                  </a:cubicBezTo>
                  <a:cubicBezTo>
                    <a:pt x="802" y="358"/>
                    <a:pt x="832" y="388"/>
                    <a:pt x="868" y="388"/>
                  </a:cubicBezTo>
                  <a:cubicBezTo>
                    <a:pt x="1123" y="388"/>
                    <a:pt x="1123" y="388"/>
                    <a:pt x="1123" y="388"/>
                  </a:cubicBezTo>
                  <a:cubicBezTo>
                    <a:pt x="559" y="952"/>
                    <a:pt x="559" y="952"/>
                    <a:pt x="559" y="952"/>
                  </a:cubicBezTo>
                  <a:cubicBezTo>
                    <a:pt x="274" y="952"/>
                    <a:pt x="274" y="952"/>
                    <a:pt x="274" y="952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5"/>
                    <a:pt x="278" y="0"/>
                    <a:pt x="284" y="0"/>
                  </a:cubicBezTo>
                  <a:close/>
                  <a:moveTo>
                    <a:pt x="510" y="1084"/>
                  </a:moveTo>
                  <a:cubicBezTo>
                    <a:pt x="10" y="1084"/>
                    <a:pt x="10" y="1084"/>
                    <a:pt x="10" y="1084"/>
                  </a:cubicBezTo>
                  <a:cubicBezTo>
                    <a:pt x="4" y="1084"/>
                    <a:pt x="0" y="1089"/>
                    <a:pt x="0" y="1094"/>
                  </a:cubicBezTo>
                  <a:cubicBezTo>
                    <a:pt x="0" y="1595"/>
                    <a:pt x="0" y="1595"/>
                    <a:pt x="0" y="1595"/>
                  </a:cubicBezTo>
                  <a:cubicBezTo>
                    <a:pt x="0" y="1600"/>
                    <a:pt x="4" y="1605"/>
                    <a:pt x="10" y="1605"/>
                  </a:cubicBezTo>
                  <a:cubicBezTo>
                    <a:pt x="510" y="1605"/>
                    <a:pt x="510" y="1605"/>
                    <a:pt x="510" y="1605"/>
                  </a:cubicBezTo>
                  <a:cubicBezTo>
                    <a:pt x="515" y="1605"/>
                    <a:pt x="520" y="1600"/>
                    <a:pt x="520" y="1595"/>
                  </a:cubicBezTo>
                  <a:cubicBezTo>
                    <a:pt x="520" y="1094"/>
                    <a:pt x="520" y="1094"/>
                    <a:pt x="520" y="1094"/>
                  </a:cubicBezTo>
                  <a:cubicBezTo>
                    <a:pt x="520" y="1089"/>
                    <a:pt x="515" y="1084"/>
                    <a:pt x="510" y="108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73AAE5E-2A3E-4967-B24A-E216EBF8784F}"/>
              </a:ext>
            </a:extLst>
          </p:cNvPr>
          <p:cNvGrpSpPr>
            <a:grpSpLocks noChangeAspect="1"/>
          </p:cNvGrpSpPr>
          <p:nvPr/>
        </p:nvGrpSpPr>
        <p:grpSpPr>
          <a:xfrm>
            <a:off x="1827414" y="1785453"/>
            <a:ext cx="628680" cy="628073"/>
            <a:chOff x="6464300" y="2606675"/>
            <a:chExt cx="1646238" cy="1644650"/>
          </a:xfrm>
        </p:grpSpPr>
        <p:sp>
          <p:nvSpPr>
            <p:cNvPr id="121" name="AutoShape 3">
              <a:extLst>
                <a:ext uri="{FF2B5EF4-FFF2-40B4-BE49-F238E27FC236}">
                  <a16:creationId xmlns:a16="http://schemas.microsoft.com/office/drawing/2014/main" id="{AE130AE3-173F-466B-9D0A-4185CD0A2E9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464300" y="2606675"/>
              <a:ext cx="1646238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57F4D7FD-FC21-4BE3-9248-E72572AF528C}"/>
                </a:ext>
              </a:extLst>
            </p:cNvPr>
            <p:cNvGrpSpPr/>
            <p:nvPr/>
          </p:nvGrpSpPr>
          <p:grpSpPr>
            <a:xfrm>
              <a:off x="6603395" y="2776538"/>
              <a:ext cx="1369800" cy="1303338"/>
              <a:chOff x="6603395" y="2776538"/>
              <a:chExt cx="1369800" cy="1303338"/>
            </a:xfrm>
          </p:grpSpPr>
          <p:sp>
            <p:nvSpPr>
              <p:cNvPr id="123" name="Freeform 12">
                <a:extLst>
                  <a:ext uri="{FF2B5EF4-FFF2-40B4-BE49-F238E27FC236}">
                    <a16:creationId xmlns:a16="http://schemas.microsoft.com/office/drawing/2014/main" id="{B4E759EA-D5BC-45B1-83BC-D840E0E41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9743" y="2925763"/>
                <a:ext cx="1363452" cy="1154113"/>
              </a:xfrm>
              <a:custGeom>
                <a:avLst/>
                <a:gdLst>
                  <a:gd name="connsiteX0" fmla="*/ 1096819 w 1363452"/>
                  <a:gd name="connsiteY0" fmla="*/ 877888 h 1154113"/>
                  <a:gd name="connsiteX1" fmla="*/ 1054707 w 1363452"/>
                  <a:gd name="connsiteY1" fmla="*/ 929919 h 1154113"/>
                  <a:gd name="connsiteX2" fmla="*/ 1288107 w 1363452"/>
                  <a:gd name="connsiteY2" fmla="*/ 1122363 h 1154113"/>
                  <a:gd name="connsiteX3" fmla="*/ 1313802 w 1363452"/>
                  <a:gd name="connsiteY3" fmla="*/ 1101693 h 1154113"/>
                  <a:gd name="connsiteX4" fmla="*/ 1314516 w 1363452"/>
                  <a:gd name="connsiteY4" fmla="*/ 1100980 h 1154113"/>
                  <a:gd name="connsiteX5" fmla="*/ 1315230 w 1363452"/>
                  <a:gd name="connsiteY5" fmla="*/ 1100268 h 1154113"/>
                  <a:gd name="connsiteX6" fmla="*/ 1330932 w 1363452"/>
                  <a:gd name="connsiteY6" fmla="*/ 1071045 h 1154113"/>
                  <a:gd name="connsiteX7" fmla="*/ 1096819 w 1363452"/>
                  <a:gd name="connsiteY7" fmla="*/ 877888 h 1154113"/>
                  <a:gd name="connsiteX8" fmla="*/ 1093256 w 1363452"/>
                  <a:gd name="connsiteY8" fmla="*/ 838848 h 1154113"/>
                  <a:gd name="connsiteX9" fmla="*/ 1104637 w 1363452"/>
                  <a:gd name="connsiteY9" fmla="*/ 842334 h 1154113"/>
                  <a:gd name="connsiteX10" fmla="*/ 1355565 w 1363452"/>
                  <a:gd name="connsiteY10" fmla="*/ 1048995 h 1154113"/>
                  <a:gd name="connsiteX11" fmla="*/ 1339792 w 1363452"/>
                  <a:gd name="connsiteY11" fmla="*/ 1120504 h 1154113"/>
                  <a:gd name="connsiteX12" fmla="*/ 1286739 w 1363452"/>
                  <a:gd name="connsiteY12" fmla="*/ 1154113 h 1154113"/>
                  <a:gd name="connsiteX13" fmla="*/ 1272400 w 1363452"/>
                  <a:gd name="connsiteY13" fmla="*/ 1149823 h 1154113"/>
                  <a:gd name="connsiteX14" fmla="*/ 1022190 w 1363452"/>
                  <a:gd name="connsiteY14" fmla="*/ 943162 h 1154113"/>
                  <a:gd name="connsiteX15" fmla="*/ 1020039 w 1363452"/>
                  <a:gd name="connsiteY15" fmla="*/ 920994 h 1154113"/>
                  <a:gd name="connsiteX16" fmla="*/ 1082412 w 1363452"/>
                  <a:gd name="connsiteY16" fmla="*/ 844479 h 1154113"/>
                  <a:gd name="connsiteX17" fmla="*/ 1093256 w 1363452"/>
                  <a:gd name="connsiteY17" fmla="*/ 838848 h 1154113"/>
                  <a:gd name="connsiteX18" fmla="*/ 126043 w 1363452"/>
                  <a:gd name="connsiteY18" fmla="*/ 801687 h 1154113"/>
                  <a:gd name="connsiteX19" fmla="*/ 185273 w 1363452"/>
                  <a:gd name="connsiteY19" fmla="*/ 849550 h 1154113"/>
                  <a:gd name="connsiteX20" fmla="*/ 188128 w 1363452"/>
                  <a:gd name="connsiteY20" fmla="*/ 849550 h 1154113"/>
                  <a:gd name="connsiteX21" fmla="*/ 246645 w 1363452"/>
                  <a:gd name="connsiteY21" fmla="*/ 801687 h 1154113"/>
                  <a:gd name="connsiteX22" fmla="*/ 327284 w 1363452"/>
                  <a:gd name="connsiteY22" fmla="*/ 814546 h 1154113"/>
                  <a:gd name="connsiteX23" fmla="*/ 372242 w 1363452"/>
                  <a:gd name="connsiteY23" fmla="*/ 880268 h 1154113"/>
                  <a:gd name="connsiteX24" fmla="*/ 367960 w 1363452"/>
                  <a:gd name="connsiteY24" fmla="*/ 887412 h 1154113"/>
                  <a:gd name="connsiteX25" fmla="*/ 4728 w 1363452"/>
                  <a:gd name="connsiteY25" fmla="*/ 887412 h 1154113"/>
                  <a:gd name="connsiteX26" fmla="*/ 446 w 1363452"/>
                  <a:gd name="connsiteY26" fmla="*/ 880268 h 1154113"/>
                  <a:gd name="connsiteX27" fmla="*/ 45404 w 1363452"/>
                  <a:gd name="connsiteY27" fmla="*/ 814546 h 1154113"/>
                  <a:gd name="connsiteX28" fmla="*/ 126043 w 1363452"/>
                  <a:gd name="connsiteY28" fmla="*/ 801687 h 1154113"/>
                  <a:gd name="connsiteX29" fmla="*/ 86331 w 1363452"/>
                  <a:gd name="connsiteY29" fmla="*/ 687387 h 1154113"/>
                  <a:gd name="connsiteX30" fmla="*/ 97046 w 1363452"/>
                  <a:gd name="connsiteY30" fmla="*/ 692364 h 1154113"/>
                  <a:gd name="connsiteX31" fmla="*/ 107048 w 1363452"/>
                  <a:gd name="connsiteY31" fmla="*/ 704450 h 1154113"/>
                  <a:gd name="connsiteX32" fmla="*/ 109191 w 1363452"/>
                  <a:gd name="connsiteY32" fmla="*/ 706583 h 1154113"/>
                  <a:gd name="connsiteX33" fmla="*/ 138480 w 1363452"/>
                  <a:gd name="connsiteY33" fmla="*/ 768437 h 1154113"/>
                  <a:gd name="connsiteX34" fmla="*/ 186343 w 1363452"/>
                  <a:gd name="connsiteY34" fmla="*/ 791899 h 1154113"/>
                  <a:gd name="connsiteX35" fmla="*/ 233492 w 1363452"/>
                  <a:gd name="connsiteY35" fmla="*/ 768437 h 1154113"/>
                  <a:gd name="connsiteX36" fmla="*/ 264210 w 1363452"/>
                  <a:gd name="connsiteY36" fmla="*/ 706583 h 1154113"/>
                  <a:gd name="connsiteX37" fmla="*/ 266353 w 1363452"/>
                  <a:gd name="connsiteY37" fmla="*/ 704450 h 1154113"/>
                  <a:gd name="connsiteX38" fmla="*/ 275640 w 1363452"/>
                  <a:gd name="connsiteY38" fmla="*/ 692364 h 1154113"/>
                  <a:gd name="connsiteX39" fmla="*/ 286356 w 1363452"/>
                  <a:gd name="connsiteY39" fmla="*/ 687387 h 1154113"/>
                  <a:gd name="connsiteX40" fmla="*/ 286356 w 1363452"/>
                  <a:gd name="connsiteY40" fmla="*/ 688098 h 1154113"/>
                  <a:gd name="connsiteX41" fmla="*/ 272068 w 1363452"/>
                  <a:gd name="connsiteY41" fmla="*/ 710849 h 1154113"/>
                  <a:gd name="connsiteX42" fmla="*/ 241350 w 1363452"/>
                  <a:gd name="connsiteY42" fmla="*/ 773414 h 1154113"/>
                  <a:gd name="connsiteX43" fmla="*/ 241350 w 1363452"/>
                  <a:gd name="connsiteY43" fmla="*/ 793321 h 1154113"/>
                  <a:gd name="connsiteX44" fmla="*/ 239921 w 1363452"/>
                  <a:gd name="connsiteY44" fmla="*/ 795454 h 1154113"/>
                  <a:gd name="connsiteX45" fmla="*/ 232063 w 1363452"/>
                  <a:gd name="connsiteY45" fmla="*/ 803275 h 1154113"/>
                  <a:gd name="connsiteX46" fmla="*/ 232063 w 1363452"/>
                  <a:gd name="connsiteY46" fmla="*/ 780524 h 1154113"/>
                  <a:gd name="connsiteX47" fmla="*/ 186343 w 1363452"/>
                  <a:gd name="connsiteY47" fmla="*/ 801142 h 1154113"/>
                  <a:gd name="connsiteX48" fmla="*/ 139909 w 1363452"/>
                  <a:gd name="connsiteY48" fmla="*/ 780524 h 1154113"/>
                  <a:gd name="connsiteX49" fmla="*/ 139909 w 1363452"/>
                  <a:gd name="connsiteY49" fmla="*/ 803275 h 1154113"/>
                  <a:gd name="connsiteX50" fmla="*/ 132051 w 1363452"/>
                  <a:gd name="connsiteY50" fmla="*/ 795454 h 1154113"/>
                  <a:gd name="connsiteX51" fmla="*/ 130622 w 1363452"/>
                  <a:gd name="connsiteY51" fmla="*/ 793321 h 1154113"/>
                  <a:gd name="connsiteX52" fmla="*/ 130622 w 1363452"/>
                  <a:gd name="connsiteY52" fmla="*/ 773414 h 1154113"/>
                  <a:gd name="connsiteX53" fmla="*/ 101333 w 1363452"/>
                  <a:gd name="connsiteY53" fmla="*/ 710849 h 1154113"/>
                  <a:gd name="connsiteX54" fmla="*/ 86331 w 1363452"/>
                  <a:gd name="connsiteY54" fmla="*/ 688098 h 1154113"/>
                  <a:gd name="connsiteX55" fmla="*/ 86331 w 1363452"/>
                  <a:gd name="connsiteY55" fmla="*/ 687387 h 1154113"/>
                  <a:gd name="connsiteX56" fmla="*/ 548294 w 1363452"/>
                  <a:gd name="connsiteY56" fmla="*/ 525462 h 1154113"/>
                  <a:gd name="connsiteX57" fmla="*/ 562627 w 1363452"/>
                  <a:gd name="connsiteY57" fmla="*/ 532613 h 1154113"/>
                  <a:gd name="connsiteX58" fmla="*/ 576960 w 1363452"/>
                  <a:gd name="connsiteY58" fmla="*/ 548345 h 1154113"/>
                  <a:gd name="connsiteX59" fmla="*/ 579827 w 1363452"/>
                  <a:gd name="connsiteY59" fmla="*/ 551205 h 1154113"/>
                  <a:gd name="connsiteX60" fmla="*/ 620677 w 1363452"/>
                  <a:gd name="connsiteY60" fmla="*/ 635586 h 1154113"/>
                  <a:gd name="connsiteX61" fmla="*/ 685177 w 1363452"/>
                  <a:gd name="connsiteY61" fmla="*/ 667765 h 1154113"/>
                  <a:gd name="connsiteX62" fmla="*/ 750394 w 1363452"/>
                  <a:gd name="connsiteY62" fmla="*/ 635586 h 1154113"/>
                  <a:gd name="connsiteX63" fmla="*/ 791244 w 1363452"/>
                  <a:gd name="connsiteY63" fmla="*/ 551205 h 1154113"/>
                  <a:gd name="connsiteX64" fmla="*/ 794110 w 1363452"/>
                  <a:gd name="connsiteY64" fmla="*/ 548345 h 1154113"/>
                  <a:gd name="connsiteX65" fmla="*/ 807727 w 1363452"/>
                  <a:gd name="connsiteY65" fmla="*/ 532613 h 1154113"/>
                  <a:gd name="connsiteX66" fmla="*/ 821344 w 1363452"/>
                  <a:gd name="connsiteY66" fmla="*/ 525462 h 1154113"/>
                  <a:gd name="connsiteX67" fmla="*/ 821344 w 1363452"/>
                  <a:gd name="connsiteY67" fmla="*/ 526177 h 1154113"/>
                  <a:gd name="connsiteX68" fmla="*/ 801994 w 1363452"/>
                  <a:gd name="connsiteY68" fmla="*/ 557641 h 1154113"/>
                  <a:gd name="connsiteX69" fmla="*/ 761144 w 1363452"/>
                  <a:gd name="connsiteY69" fmla="*/ 642737 h 1154113"/>
                  <a:gd name="connsiteX70" fmla="*/ 761144 w 1363452"/>
                  <a:gd name="connsiteY70" fmla="*/ 669910 h 1154113"/>
                  <a:gd name="connsiteX71" fmla="*/ 758994 w 1363452"/>
                  <a:gd name="connsiteY71" fmla="*/ 672770 h 1154113"/>
                  <a:gd name="connsiteX72" fmla="*/ 748244 w 1363452"/>
                  <a:gd name="connsiteY72" fmla="*/ 684212 h 1154113"/>
                  <a:gd name="connsiteX73" fmla="*/ 748244 w 1363452"/>
                  <a:gd name="connsiteY73" fmla="*/ 653463 h 1154113"/>
                  <a:gd name="connsiteX74" fmla="*/ 685177 w 1363452"/>
                  <a:gd name="connsiteY74" fmla="*/ 680636 h 1154113"/>
                  <a:gd name="connsiteX75" fmla="*/ 622827 w 1363452"/>
                  <a:gd name="connsiteY75" fmla="*/ 653463 h 1154113"/>
                  <a:gd name="connsiteX76" fmla="*/ 622827 w 1363452"/>
                  <a:gd name="connsiteY76" fmla="*/ 684212 h 1154113"/>
                  <a:gd name="connsiteX77" fmla="*/ 612077 w 1363452"/>
                  <a:gd name="connsiteY77" fmla="*/ 672770 h 1154113"/>
                  <a:gd name="connsiteX78" fmla="*/ 609927 w 1363452"/>
                  <a:gd name="connsiteY78" fmla="*/ 669910 h 1154113"/>
                  <a:gd name="connsiteX79" fmla="*/ 609927 w 1363452"/>
                  <a:gd name="connsiteY79" fmla="*/ 642737 h 1154113"/>
                  <a:gd name="connsiteX80" fmla="*/ 568360 w 1363452"/>
                  <a:gd name="connsiteY80" fmla="*/ 557641 h 1154113"/>
                  <a:gd name="connsiteX81" fmla="*/ 548294 w 1363452"/>
                  <a:gd name="connsiteY81" fmla="*/ 526892 h 1154113"/>
                  <a:gd name="connsiteX82" fmla="*/ 548294 w 1363452"/>
                  <a:gd name="connsiteY82" fmla="*/ 525462 h 1154113"/>
                  <a:gd name="connsiteX83" fmla="*/ 682874 w 1363452"/>
                  <a:gd name="connsiteY83" fmla="*/ 292100 h 1154113"/>
                  <a:gd name="connsiteX84" fmla="*/ 387956 w 1363452"/>
                  <a:gd name="connsiteY84" fmla="*/ 586582 h 1154113"/>
                  <a:gd name="connsiteX85" fmla="*/ 441513 w 1363452"/>
                  <a:gd name="connsiteY85" fmla="*/ 756283 h 1154113"/>
                  <a:gd name="connsiteX86" fmla="*/ 442227 w 1363452"/>
                  <a:gd name="connsiteY86" fmla="*/ 755570 h 1154113"/>
                  <a:gd name="connsiteX87" fmla="*/ 490785 w 1363452"/>
                  <a:gd name="connsiteY87" fmla="*/ 697814 h 1154113"/>
                  <a:gd name="connsiteX88" fmla="*/ 599326 w 1363452"/>
                  <a:gd name="connsiteY88" fmla="*/ 680702 h 1154113"/>
                  <a:gd name="connsiteX89" fmla="*/ 600754 w 1363452"/>
                  <a:gd name="connsiteY89" fmla="*/ 682841 h 1154113"/>
                  <a:gd name="connsiteX90" fmla="*/ 655739 w 1363452"/>
                  <a:gd name="connsiteY90" fmla="*/ 866803 h 1154113"/>
                  <a:gd name="connsiteX91" fmla="*/ 657881 w 1363452"/>
                  <a:gd name="connsiteY91" fmla="*/ 874646 h 1154113"/>
                  <a:gd name="connsiteX92" fmla="*/ 664308 w 1363452"/>
                  <a:gd name="connsiteY92" fmla="*/ 879637 h 1154113"/>
                  <a:gd name="connsiteX93" fmla="*/ 672163 w 1363452"/>
                  <a:gd name="connsiteY93" fmla="*/ 880350 h 1154113"/>
                  <a:gd name="connsiteX94" fmla="*/ 694300 w 1363452"/>
                  <a:gd name="connsiteY94" fmla="*/ 880350 h 1154113"/>
                  <a:gd name="connsiteX95" fmla="*/ 702155 w 1363452"/>
                  <a:gd name="connsiteY95" fmla="*/ 879637 h 1154113"/>
                  <a:gd name="connsiteX96" fmla="*/ 708581 w 1363452"/>
                  <a:gd name="connsiteY96" fmla="*/ 874646 h 1154113"/>
                  <a:gd name="connsiteX97" fmla="*/ 712866 w 1363452"/>
                  <a:gd name="connsiteY97" fmla="*/ 861098 h 1154113"/>
                  <a:gd name="connsiteX98" fmla="*/ 766422 w 1363452"/>
                  <a:gd name="connsiteY98" fmla="*/ 682841 h 1154113"/>
                  <a:gd name="connsiteX99" fmla="*/ 769279 w 1363452"/>
                  <a:gd name="connsiteY99" fmla="*/ 680702 h 1154113"/>
                  <a:gd name="connsiteX100" fmla="*/ 877106 w 1363452"/>
                  <a:gd name="connsiteY100" fmla="*/ 697814 h 1154113"/>
                  <a:gd name="connsiteX101" fmla="*/ 906383 w 1363452"/>
                  <a:gd name="connsiteY101" fmla="*/ 722770 h 1154113"/>
                  <a:gd name="connsiteX102" fmla="*/ 925664 w 1363452"/>
                  <a:gd name="connsiteY102" fmla="*/ 754144 h 1154113"/>
                  <a:gd name="connsiteX103" fmla="*/ 927806 w 1363452"/>
                  <a:gd name="connsiteY103" fmla="*/ 752005 h 1154113"/>
                  <a:gd name="connsiteX104" fmla="*/ 978506 w 1363452"/>
                  <a:gd name="connsiteY104" fmla="*/ 586582 h 1154113"/>
                  <a:gd name="connsiteX105" fmla="*/ 682874 w 1363452"/>
                  <a:gd name="connsiteY105" fmla="*/ 292100 h 1154113"/>
                  <a:gd name="connsiteX106" fmla="*/ 713786 w 1363452"/>
                  <a:gd name="connsiteY106" fmla="*/ 261703 h 1154113"/>
                  <a:gd name="connsiteX107" fmla="*/ 890913 w 1363452"/>
                  <a:gd name="connsiteY107" fmla="*/ 334603 h 1154113"/>
                  <a:gd name="connsiteX108" fmla="*/ 969477 w 1363452"/>
                  <a:gd name="connsiteY108" fmla="*/ 742699 h 1154113"/>
                  <a:gd name="connsiteX109" fmla="*/ 1055184 w 1363452"/>
                  <a:gd name="connsiteY109" fmla="*/ 813455 h 1154113"/>
                  <a:gd name="connsiteX110" fmla="*/ 1056612 w 1363452"/>
                  <a:gd name="connsiteY110" fmla="*/ 826320 h 1154113"/>
                  <a:gd name="connsiteX111" fmla="*/ 995189 w 1363452"/>
                  <a:gd name="connsiteY111" fmla="*/ 901364 h 1154113"/>
                  <a:gd name="connsiteX112" fmla="*/ 982333 w 1363452"/>
                  <a:gd name="connsiteY112" fmla="*/ 902793 h 1154113"/>
                  <a:gd name="connsiteX113" fmla="*/ 898055 w 1363452"/>
                  <a:gd name="connsiteY113" fmla="*/ 832752 h 1154113"/>
                  <a:gd name="connsiteX114" fmla="*/ 478092 w 1363452"/>
                  <a:gd name="connsiteY114" fmla="*/ 839184 h 1154113"/>
                  <a:gd name="connsiteX115" fmla="*/ 431668 w 1363452"/>
                  <a:gd name="connsiteY115" fmla="*/ 380344 h 1154113"/>
                  <a:gd name="connsiteX116" fmla="*/ 713786 w 1363452"/>
                  <a:gd name="connsiteY116" fmla="*/ 261703 h 1154113"/>
                  <a:gd name="connsiteX117" fmla="*/ 83156 w 1363452"/>
                  <a:gd name="connsiteY117" fmla="*/ 203200 h 1154113"/>
                  <a:gd name="connsiteX118" fmla="*/ 93880 w 1363452"/>
                  <a:gd name="connsiteY118" fmla="*/ 207498 h 1154113"/>
                  <a:gd name="connsiteX119" fmla="*/ 103174 w 1363452"/>
                  <a:gd name="connsiteY119" fmla="*/ 218959 h 1154113"/>
                  <a:gd name="connsiteX120" fmla="*/ 105319 w 1363452"/>
                  <a:gd name="connsiteY120" fmla="*/ 221108 h 1154113"/>
                  <a:gd name="connsiteX121" fmla="*/ 136776 w 1363452"/>
                  <a:gd name="connsiteY121" fmla="*/ 284859 h 1154113"/>
                  <a:gd name="connsiteX122" fmla="*/ 183962 w 1363452"/>
                  <a:gd name="connsiteY122" fmla="*/ 308498 h 1154113"/>
                  <a:gd name="connsiteX123" fmla="*/ 231863 w 1363452"/>
                  <a:gd name="connsiteY123" fmla="*/ 284859 h 1154113"/>
                  <a:gd name="connsiteX124" fmla="*/ 262606 w 1363452"/>
                  <a:gd name="connsiteY124" fmla="*/ 221108 h 1154113"/>
                  <a:gd name="connsiteX125" fmla="*/ 264750 w 1363452"/>
                  <a:gd name="connsiteY125" fmla="*/ 218959 h 1154113"/>
                  <a:gd name="connsiteX126" fmla="*/ 273330 w 1363452"/>
                  <a:gd name="connsiteY126" fmla="*/ 207498 h 1154113"/>
                  <a:gd name="connsiteX127" fmla="*/ 284769 w 1363452"/>
                  <a:gd name="connsiteY127" fmla="*/ 203200 h 1154113"/>
                  <a:gd name="connsiteX128" fmla="*/ 284054 w 1363452"/>
                  <a:gd name="connsiteY128" fmla="*/ 203916 h 1154113"/>
                  <a:gd name="connsiteX129" fmla="*/ 270470 w 1363452"/>
                  <a:gd name="connsiteY129" fmla="*/ 226838 h 1154113"/>
                  <a:gd name="connsiteX130" fmla="*/ 240442 w 1363452"/>
                  <a:gd name="connsiteY130" fmla="*/ 289873 h 1154113"/>
                  <a:gd name="connsiteX131" fmla="*/ 240442 w 1363452"/>
                  <a:gd name="connsiteY131" fmla="*/ 309930 h 1154113"/>
                  <a:gd name="connsiteX132" fmla="*/ 238298 w 1363452"/>
                  <a:gd name="connsiteY132" fmla="*/ 312079 h 1154113"/>
                  <a:gd name="connsiteX133" fmla="*/ 230433 w 1363452"/>
                  <a:gd name="connsiteY133" fmla="*/ 320675 h 1154113"/>
                  <a:gd name="connsiteX134" fmla="*/ 230433 w 1363452"/>
                  <a:gd name="connsiteY134" fmla="*/ 297037 h 1154113"/>
                  <a:gd name="connsiteX135" fmla="*/ 183962 w 1363452"/>
                  <a:gd name="connsiteY135" fmla="*/ 317810 h 1154113"/>
                  <a:gd name="connsiteX136" fmla="*/ 137491 w 1363452"/>
                  <a:gd name="connsiteY136" fmla="*/ 297037 h 1154113"/>
                  <a:gd name="connsiteX137" fmla="*/ 137491 w 1363452"/>
                  <a:gd name="connsiteY137" fmla="*/ 320675 h 1154113"/>
                  <a:gd name="connsiteX138" fmla="*/ 129627 w 1363452"/>
                  <a:gd name="connsiteY138" fmla="*/ 312079 h 1154113"/>
                  <a:gd name="connsiteX139" fmla="*/ 128197 w 1363452"/>
                  <a:gd name="connsiteY139" fmla="*/ 309930 h 1154113"/>
                  <a:gd name="connsiteX140" fmla="*/ 128197 w 1363452"/>
                  <a:gd name="connsiteY140" fmla="*/ 289873 h 1154113"/>
                  <a:gd name="connsiteX141" fmla="*/ 98169 w 1363452"/>
                  <a:gd name="connsiteY141" fmla="*/ 226838 h 1154113"/>
                  <a:gd name="connsiteX142" fmla="*/ 83156 w 1363452"/>
                  <a:gd name="connsiteY142" fmla="*/ 203916 h 1154113"/>
                  <a:gd name="connsiteX143" fmla="*/ 83156 w 1363452"/>
                  <a:gd name="connsiteY143" fmla="*/ 203200 h 1154113"/>
                  <a:gd name="connsiteX144" fmla="*/ 1271480 w 1363452"/>
                  <a:gd name="connsiteY144" fmla="*/ 198437 h 1154113"/>
                  <a:gd name="connsiteX145" fmla="*/ 1271480 w 1363452"/>
                  <a:gd name="connsiteY145" fmla="*/ 199870 h 1154113"/>
                  <a:gd name="connsiteX146" fmla="*/ 1257192 w 1363452"/>
                  <a:gd name="connsiteY146" fmla="*/ 225660 h 1154113"/>
                  <a:gd name="connsiteX147" fmla="*/ 1228617 w 1363452"/>
                  <a:gd name="connsiteY147" fmla="*/ 289421 h 1154113"/>
                  <a:gd name="connsiteX148" fmla="*/ 1228617 w 1363452"/>
                  <a:gd name="connsiteY148" fmla="*/ 328824 h 1154113"/>
                  <a:gd name="connsiteX149" fmla="*/ 1217902 w 1363452"/>
                  <a:gd name="connsiteY149" fmla="*/ 338137 h 1154113"/>
                  <a:gd name="connsiteX150" fmla="*/ 1217902 w 1363452"/>
                  <a:gd name="connsiteY150" fmla="*/ 298734 h 1154113"/>
                  <a:gd name="connsiteX151" fmla="*/ 1171467 w 1363452"/>
                  <a:gd name="connsiteY151" fmla="*/ 320943 h 1154113"/>
                  <a:gd name="connsiteX152" fmla="*/ 1125747 w 1363452"/>
                  <a:gd name="connsiteY152" fmla="*/ 299451 h 1154113"/>
                  <a:gd name="connsiteX153" fmla="*/ 1125747 w 1363452"/>
                  <a:gd name="connsiteY153" fmla="*/ 338137 h 1154113"/>
                  <a:gd name="connsiteX154" fmla="*/ 1115032 w 1363452"/>
                  <a:gd name="connsiteY154" fmla="*/ 329540 h 1154113"/>
                  <a:gd name="connsiteX155" fmla="*/ 1115032 w 1363452"/>
                  <a:gd name="connsiteY155" fmla="*/ 289421 h 1154113"/>
                  <a:gd name="connsiteX156" fmla="*/ 1087171 w 1363452"/>
                  <a:gd name="connsiteY156" fmla="*/ 225660 h 1154113"/>
                  <a:gd name="connsiteX157" fmla="*/ 1072169 w 1363452"/>
                  <a:gd name="connsiteY157" fmla="*/ 200586 h 1154113"/>
                  <a:gd name="connsiteX158" fmla="*/ 1072169 w 1363452"/>
                  <a:gd name="connsiteY158" fmla="*/ 199870 h 1154113"/>
                  <a:gd name="connsiteX159" fmla="*/ 1084314 w 1363452"/>
                  <a:gd name="connsiteY159" fmla="*/ 205601 h 1154113"/>
                  <a:gd name="connsiteX160" fmla="*/ 1094315 w 1363452"/>
                  <a:gd name="connsiteY160" fmla="*/ 217064 h 1154113"/>
                  <a:gd name="connsiteX161" fmla="*/ 1095744 w 1363452"/>
                  <a:gd name="connsiteY161" fmla="*/ 219929 h 1154113"/>
                  <a:gd name="connsiteX162" fmla="*/ 1124319 w 1363452"/>
                  <a:gd name="connsiteY162" fmla="*/ 284406 h 1154113"/>
                  <a:gd name="connsiteX163" fmla="*/ 1171467 w 1363452"/>
                  <a:gd name="connsiteY163" fmla="*/ 310197 h 1154113"/>
                  <a:gd name="connsiteX164" fmla="*/ 1219330 w 1363452"/>
                  <a:gd name="connsiteY164" fmla="*/ 284406 h 1154113"/>
                  <a:gd name="connsiteX165" fmla="*/ 1247905 w 1363452"/>
                  <a:gd name="connsiteY165" fmla="*/ 219929 h 1154113"/>
                  <a:gd name="connsiteX166" fmla="*/ 1250049 w 1363452"/>
                  <a:gd name="connsiteY166" fmla="*/ 217064 h 1154113"/>
                  <a:gd name="connsiteX167" fmla="*/ 1260050 w 1363452"/>
                  <a:gd name="connsiteY167" fmla="*/ 204168 h 1154113"/>
                  <a:gd name="connsiteX168" fmla="*/ 1271480 w 1363452"/>
                  <a:gd name="connsiteY168" fmla="*/ 198437 h 1154113"/>
                  <a:gd name="connsiteX169" fmla="*/ 603826 w 1363452"/>
                  <a:gd name="connsiteY169" fmla="*/ 114300 h 1154113"/>
                  <a:gd name="connsiteX170" fmla="*/ 662317 w 1363452"/>
                  <a:gd name="connsiteY170" fmla="*/ 162877 h 1154113"/>
                  <a:gd name="connsiteX171" fmla="*/ 665171 w 1363452"/>
                  <a:gd name="connsiteY171" fmla="*/ 162877 h 1154113"/>
                  <a:gd name="connsiteX172" fmla="*/ 724376 w 1363452"/>
                  <a:gd name="connsiteY172" fmla="*/ 114300 h 1154113"/>
                  <a:gd name="connsiteX173" fmla="*/ 804267 w 1363452"/>
                  <a:gd name="connsiteY173" fmla="*/ 128587 h 1154113"/>
                  <a:gd name="connsiteX174" fmla="*/ 849205 w 1363452"/>
                  <a:gd name="connsiteY174" fmla="*/ 194310 h 1154113"/>
                  <a:gd name="connsiteX175" fmla="*/ 844926 w 1363452"/>
                  <a:gd name="connsiteY175" fmla="*/ 200025 h 1154113"/>
                  <a:gd name="connsiteX176" fmla="*/ 482562 w 1363452"/>
                  <a:gd name="connsiteY176" fmla="*/ 200025 h 1154113"/>
                  <a:gd name="connsiteX177" fmla="*/ 478282 w 1363452"/>
                  <a:gd name="connsiteY177" fmla="*/ 194310 h 1154113"/>
                  <a:gd name="connsiteX178" fmla="*/ 523221 w 1363452"/>
                  <a:gd name="connsiteY178" fmla="*/ 128587 h 1154113"/>
                  <a:gd name="connsiteX179" fmla="*/ 603826 w 1363452"/>
                  <a:gd name="connsiteY179" fmla="*/ 114300 h 1154113"/>
                  <a:gd name="connsiteX180" fmla="*/ 1170237 w 1363452"/>
                  <a:gd name="connsiteY180" fmla="*/ 50800 h 1154113"/>
                  <a:gd name="connsiteX181" fmla="*/ 1273781 w 1363452"/>
                  <a:gd name="connsiteY181" fmla="*/ 148062 h 1154113"/>
                  <a:gd name="connsiteX182" fmla="*/ 1270211 w 1363452"/>
                  <a:gd name="connsiteY182" fmla="*/ 180244 h 1154113"/>
                  <a:gd name="connsiteX183" fmla="*/ 1259499 w 1363452"/>
                  <a:gd name="connsiteY183" fmla="*/ 194548 h 1154113"/>
                  <a:gd name="connsiteX184" fmla="*/ 1258071 w 1363452"/>
                  <a:gd name="connsiteY184" fmla="*/ 195263 h 1154113"/>
                  <a:gd name="connsiteX185" fmla="*/ 1253072 w 1363452"/>
                  <a:gd name="connsiteY185" fmla="*/ 195263 h 1154113"/>
                  <a:gd name="connsiteX186" fmla="*/ 1251644 w 1363452"/>
                  <a:gd name="connsiteY186" fmla="*/ 193117 h 1154113"/>
                  <a:gd name="connsiteX187" fmla="*/ 1250216 w 1363452"/>
                  <a:gd name="connsiteY187" fmla="*/ 128038 h 1154113"/>
                  <a:gd name="connsiteX188" fmla="*/ 1246645 w 1363452"/>
                  <a:gd name="connsiteY188" fmla="*/ 126607 h 1154113"/>
                  <a:gd name="connsiteX189" fmla="*/ 1195944 w 1363452"/>
                  <a:gd name="connsiteY189" fmla="*/ 133759 h 1154113"/>
                  <a:gd name="connsiteX190" fmla="*/ 1153812 w 1363452"/>
                  <a:gd name="connsiteY190" fmla="*/ 138765 h 1154113"/>
                  <a:gd name="connsiteX191" fmla="*/ 1151670 w 1363452"/>
                  <a:gd name="connsiteY191" fmla="*/ 135904 h 1154113"/>
                  <a:gd name="connsiteX192" fmla="*/ 1156669 w 1363452"/>
                  <a:gd name="connsiteY192" fmla="*/ 126607 h 1154113"/>
                  <a:gd name="connsiteX193" fmla="*/ 1153812 w 1363452"/>
                  <a:gd name="connsiteY193" fmla="*/ 123747 h 1154113"/>
                  <a:gd name="connsiteX194" fmla="*/ 1114537 w 1363452"/>
                  <a:gd name="connsiteY194" fmla="*/ 146632 h 1154113"/>
                  <a:gd name="connsiteX195" fmla="*/ 1111680 w 1363452"/>
                  <a:gd name="connsiteY195" fmla="*/ 145201 h 1154113"/>
                  <a:gd name="connsiteX196" fmla="*/ 1113823 w 1363452"/>
                  <a:gd name="connsiteY196" fmla="*/ 130898 h 1154113"/>
                  <a:gd name="connsiteX197" fmla="*/ 1110966 w 1363452"/>
                  <a:gd name="connsiteY197" fmla="*/ 129468 h 1154113"/>
                  <a:gd name="connsiteX198" fmla="*/ 1088115 w 1363452"/>
                  <a:gd name="connsiteY198" fmla="*/ 191687 h 1154113"/>
                  <a:gd name="connsiteX199" fmla="*/ 1085973 w 1363452"/>
                  <a:gd name="connsiteY199" fmla="*/ 193833 h 1154113"/>
                  <a:gd name="connsiteX200" fmla="*/ 1083116 w 1363452"/>
                  <a:gd name="connsiteY200" fmla="*/ 193117 h 1154113"/>
                  <a:gd name="connsiteX201" fmla="*/ 1080974 w 1363452"/>
                  <a:gd name="connsiteY201" fmla="*/ 192402 h 1154113"/>
                  <a:gd name="connsiteX202" fmla="*/ 1071691 w 1363452"/>
                  <a:gd name="connsiteY202" fmla="*/ 180960 h 1154113"/>
                  <a:gd name="connsiteX203" fmla="*/ 1067406 w 1363452"/>
                  <a:gd name="connsiteY203" fmla="*/ 148062 h 1154113"/>
                  <a:gd name="connsiteX204" fmla="*/ 1170237 w 1363452"/>
                  <a:gd name="connsiteY204" fmla="*/ 50800 h 1154113"/>
                  <a:gd name="connsiteX205" fmla="*/ 182375 w 1363452"/>
                  <a:gd name="connsiteY205" fmla="*/ 50800 h 1154113"/>
                  <a:gd name="connsiteX206" fmla="*/ 281594 w 1363452"/>
                  <a:gd name="connsiteY206" fmla="*/ 153349 h 1154113"/>
                  <a:gd name="connsiteX207" fmla="*/ 277311 w 1363452"/>
                  <a:gd name="connsiteY207" fmla="*/ 188245 h 1154113"/>
                  <a:gd name="connsiteX208" fmla="*/ 277311 w 1363452"/>
                  <a:gd name="connsiteY208" fmla="*/ 188957 h 1154113"/>
                  <a:gd name="connsiteX209" fmla="*/ 267318 w 1363452"/>
                  <a:gd name="connsiteY209" fmla="*/ 201776 h 1154113"/>
                  <a:gd name="connsiteX210" fmla="*/ 260893 w 1363452"/>
                  <a:gd name="connsiteY210" fmla="*/ 201776 h 1154113"/>
                  <a:gd name="connsiteX211" fmla="*/ 236624 w 1363452"/>
                  <a:gd name="connsiteY211" fmla="*/ 132697 h 1154113"/>
                  <a:gd name="connsiteX212" fmla="*/ 106711 w 1363452"/>
                  <a:gd name="connsiteY212" fmla="*/ 127712 h 1154113"/>
                  <a:gd name="connsiteX213" fmla="*/ 105284 w 1363452"/>
                  <a:gd name="connsiteY213" fmla="*/ 203200 h 1154113"/>
                  <a:gd name="connsiteX214" fmla="*/ 98146 w 1363452"/>
                  <a:gd name="connsiteY214" fmla="*/ 203200 h 1154113"/>
                  <a:gd name="connsiteX215" fmla="*/ 87439 w 1363452"/>
                  <a:gd name="connsiteY215" fmla="*/ 187533 h 1154113"/>
                  <a:gd name="connsiteX216" fmla="*/ 83870 w 1363452"/>
                  <a:gd name="connsiteY216" fmla="*/ 153349 h 1154113"/>
                  <a:gd name="connsiteX217" fmla="*/ 182375 w 1363452"/>
                  <a:gd name="connsiteY217" fmla="*/ 50800 h 1154113"/>
                  <a:gd name="connsiteX218" fmla="*/ 764194 w 1363452"/>
                  <a:gd name="connsiteY218" fmla="*/ 0 h 1154113"/>
                  <a:gd name="connsiteX219" fmla="*/ 764194 w 1363452"/>
                  <a:gd name="connsiteY219" fmla="*/ 715 h 1154113"/>
                  <a:gd name="connsiteX220" fmla="*/ 749814 w 1363452"/>
                  <a:gd name="connsiteY220" fmla="*/ 23607 h 1154113"/>
                  <a:gd name="connsiteX221" fmla="*/ 719617 w 1363452"/>
                  <a:gd name="connsiteY221" fmla="*/ 86558 h 1154113"/>
                  <a:gd name="connsiteX222" fmla="*/ 719617 w 1363452"/>
                  <a:gd name="connsiteY222" fmla="*/ 106588 h 1154113"/>
                  <a:gd name="connsiteX223" fmla="*/ 718179 w 1363452"/>
                  <a:gd name="connsiteY223" fmla="*/ 108734 h 1154113"/>
                  <a:gd name="connsiteX224" fmla="*/ 710270 w 1363452"/>
                  <a:gd name="connsiteY224" fmla="*/ 115888 h 1154113"/>
                  <a:gd name="connsiteX225" fmla="*/ 710270 w 1363452"/>
                  <a:gd name="connsiteY225" fmla="*/ 93712 h 1154113"/>
                  <a:gd name="connsiteX226" fmla="*/ 664256 w 1363452"/>
                  <a:gd name="connsiteY226" fmla="*/ 113742 h 1154113"/>
                  <a:gd name="connsiteX227" fmla="*/ 618960 w 1363452"/>
                  <a:gd name="connsiteY227" fmla="*/ 93712 h 1154113"/>
                  <a:gd name="connsiteX228" fmla="*/ 618960 w 1363452"/>
                  <a:gd name="connsiteY228" fmla="*/ 115888 h 1154113"/>
                  <a:gd name="connsiteX229" fmla="*/ 611051 w 1363452"/>
                  <a:gd name="connsiteY229" fmla="*/ 108734 h 1154113"/>
                  <a:gd name="connsiteX230" fmla="*/ 609613 w 1363452"/>
                  <a:gd name="connsiteY230" fmla="*/ 106588 h 1154113"/>
                  <a:gd name="connsiteX231" fmla="*/ 609613 w 1363452"/>
                  <a:gd name="connsiteY231" fmla="*/ 86558 h 1154113"/>
                  <a:gd name="connsiteX232" fmla="*/ 580135 w 1363452"/>
                  <a:gd name="connsiteY232" fmla="*/ 23607 h 1154113"/>
                  <a:gd name="connsiteX233" fmla="*/ 565756 w 1363452"/>
                  <a:gd name="connsiteY233" fmla="*/ 1431 h 1154113"/>
                  <a:gd name="connsiteX234" fmla="*/ 565756 w 1363452"/>
                  <a:gd name="connsiteY234" fmla="*/ 715 h 1154113"/>
                  <a:gd name="connsiteX235" fmla="*/ 575821 w 1363452"/>
                  <a:gd name="connsiteY235" fmla="*/ 5723 h 1154113"/>
                  <a:gd name="connsiteX236" fmla="*/ 585887 w 1363452"/>
                  <a:gd name="connsiteY236" fmla="*/ 15738 h 1154113"/>
                  <a:gd name="connsiteX237" fmla="*/ 588044 w 1363452"/>
                  <a:gd name="connsiteY237" fmla="*/ 18599 h 1154113"/>
                  <a:gd name="connsiteX238" fmla="*/ 617522 w 1363452"/>
                  <a:gd name="connsiteY238" fmla="*/ 81551 h 1154113"/>
                  <a:gd name="connsiteX239" fmla="*/ 664256 w 1363452"/>
                  <a:gd name="connsiteY239" fmla="*/ 104442 h 1154113"/>
                  <a:gd name="connsiteX240" fmla="*/ 711708 w 1363452"/>
                  <a:gd name="connsiteY240" fmla="*/ 81551 h 1154113"/>
                  <a:gd name="connsiteX241" fmla="*/ 741186 w 1363452"/>
                  <a:gd name="connsiteY241" fmla="*/ 18599 h 1154113"/>
                  <a:gd name="connsiteX242" fmla="*/ 743343 w 1363452"/>
                  <a:gd name="connsiteY242" fmla="*/ 15738 h 1154113"/>
                  <a:gd name="connsiteX243" fmla="*/ 753409 w 1363452"/>
                  <a:gd name="connsiteY243" fmla="*/ 5723 h 1154113"/>
                  <a:gd name="connsiteX244" fmla="*/ 764194 w 1363452"/>
                  <a:gd name="connsiteY244" fmla="*/ 0 h 1154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</a:cxnLst>
                <a:rect l="l" t="t" r="r" b="b"/>
                <a:pathLst>
                  <a:path w="1363452" h="1154113">
                    <a:moveTo>
                      <a:pt x="1096819" y="877888"/>
                    </a:moveTo>
                    <a:cubicBezTo>
                      <a:pt x="1096819" y="877888"/>
                      <a:pt x="1096819" y="877888"/>
                      <a:pt x="1054707" y="929919"/>
                    </a:cubicBezTo>
                    <a:cubicBezTo>
                      <a:pt x="1054707" y="929919"/>
                      <a:pt x="1054707" y="929919"/>
                      <a:pt x="1288107" y="1122363"/>
                    </a:cubicBezTo>
                    <a:cubicBezTo>
                      <a:pt x="1293103" y="1120938"/>
                      <a:pt x="1303096" y="1115236"/>
                      <a:pt x="1313802" y="1101693"/>
                    </a:cubicBezTo>
                    <a:cubicBezTo>
                      <a:pt x="1313802" y="1101693"/>
                      <a:pt x="1313802" y="1101693"/>
                      <a:pt x="1314516" y="1100980"/>
                    </a:cubicBezTo>
                    <a:lnTo>
                      <a:pt x="1315230" y="1100268"/>
                    </a:lnTo>
                    <a:cubicBezTo>
                      <a:pt x="1325936" y="1087438"/>
                      <a:pt x="1330218" y="1076034"/>
                      <a:pt x="1330932" y="1071045"/>
                    </a:cubicBezTo>
                    <a:cubicBezTo>
                      <a:pt x="1330932" y="1071045"/>
                      <a:pt x="1330932" y="1071045"/>
                      <a:pt x="1096819" y="877888"/>
                    </a:cubicBezTo>
                    <a:close/>
                    <a:moveTo>
                      <a:pt x="1093256" y="838848"/>
                    </a:moveTo>
                    <a:cubicBezTo>
                      <a:pt x="1097289" y="838401"/>
                      <a:pt x="1101411" y="839474"/>
                      <a:pt x="1104637" y="842334"/>
                    </a:cubicBezTo>
                    <a:cubicBezTo>
                      <a:pt x="1104637" y="842334"/>
                      <a:pt x="1104637" y="842334"/>
                      <a:pt x="1355565" y="1048995"/>
                    </a:cubicBezTo>
                    <a:cubicBezTo>
                      <a:pt x="1370620" y="1061151"/>
                      <a:pt x="1363451" y="1093330"/>
                      <a:pt x="1339792" y="1120504"/>
                    </a:cubicBezTo>
                    <a:cubicBezTo>
                      <a:pt x="1323302" y="1141957"/>
                      <a:pt x="1302511" y="1154113"/>
                      <a:pt x="1286739" y="1154113"/>
                    </a:cubicBezTo>
                    <a:cubicBezTo>
                      <a:pt x="1281003" y="1154113"/>
                      <a:pt x="1276702" y="1152683"/>
                      <a:pt x="1272400" y="1149823"/>
                    </a:cubicBezTo>
                    <a:cubicBezTo>
                      <a:pt x="1272400" y="1149823"/>
                      <a:pt x="1272400" y="1149823"/>
                      <a:pt x="1022190" y="943162"/>
                    </a:cubicBezTo>
                    <a:cubicBezTo>
                      <a:pt x="1015737" y="937441"/>
                      <a:pt x="1015020" y="927430"/>
                      <a:pt x="1020039" y="920994"/>
                    </a:cubicBezTo>
                    <a:cubicBezTo>
                      <a:pt x="1020039" y="920994"/>
                      <a:pt x="1020039" y="920994"/>
                      <a:pt x="1082412" y="844479"/>
                    </a:cubicBezTo>
                    <a:cubicBezTo>
                      <a:pt x="1085280" y="841261"/>
                      <a:pt x="1089223" y="839295"/>
                      <a:pt x="1093256" y="838848"/>
                    </a:cubicBezTo>
                    <a:close/>
                    <a:moveTo>
                      <a:pt x="126043" y="801687"/>
                    </a:moveTo>
                    <a:cubicBezTo>
                      <a:pt x="126043" y="801687"/>
                      <a:pt x="166006" y="834548"/>
                      <a:pt x="185273" y="849550"/>
                    </a:cubicBezTo>
                    <a:cubicBezTo>
                      <a:pt x="185987" y="850265"/>
                      <a:pt x="187414" y="850265"/>
                      <a:pt x="188128" y="849550"/>
                    </a:cubicBezTo>
                    <a:cubicBezTo>
                      <a:pt x="213818" y="828833"/>
                      <a:pt x="246645" y="801687"/>
                      <a:pt x="246645" y="801687"/>
                    </a:cubicBezTo>
                    <a:cubicBezTo>
                      <a:pt x="246645" y="801687"/>
                      <a:pt x="299452" y="801687"/>
                      <a:pt x="327284" y="814546"/>
                    </a:cubicBezTo>
                    <a:cubicBezTo>
                      <a:pt x="350833" y="825261"/>
                      <a:pt x="366533" y="865267"/>
                      <a:pt x="372242" y="880268"/>
                    </a:cubicBezTo>
                    <a:cubicBezTo>
                      <a:pt x="373669" y="883126"/>
                      <a:pt x="371528" y="887412"/>
                      <a:pt x="367960" y="887412"/>
                    </a:cubicBezTo>
                    <a:cubicBezTo>
                      <a:pt x="367960" y="887412"/>
                      <a:pt x="367960" y="887412"/>
                      <a:pt x="4728" y="887412"/>
                    </a:cubicBezTo>
                    <a:cubicBezTo>
                      <a:pt x="1160" y="887412"/>
                      <a:pt x="-981" y="883126"/>
                      <a:pt x="446" y="880268"/>
                    </a:cubicBezTo>
                    <a:cubicBezTo>
                      <a:pt x="6155" y="865267"/>
                      <a:pt x="22568" y="825261"/>
                      <a:pt x="45404" y="814546"/>
                    </a:cubicBezTo>
                    <a:cubicBezTo>
                      <a:pt x="73949" y="801687"/>
                      <a:pt x="126043" y="801687"/>
                      <a:pt x="126043" y="801687"/>
                    </a:cubicBezTo>
                    <a:close/>
                    <a:moveTo>
                      <a:pt x="86331" y="687387"/>
                    </a:moveTo>
                    <a:cubicBezTo>
                      <a:pt x="86331" y="687387"/>
                      <a:pt x="86331" y="687387"/>
                      <a:pt x="97046" y="692364"/>
                    </a:cubicBezTo>
                    <a:cubicBezTo>
                      <a:pt x="98475" y="696629"/>
                      <a:pt x="101333" y="700895"/>
                      <a:pt x="107048" y="704450"/>
                    </a:cubicBezTo>
                    <a:cubicBezTo>
                      <a:pt x="107762" y="704450"/>
                      <a:pt x="108476" y="705872"/>
                      <a:pt x="109191" y="706583"/>
                    </a:cubicBezTo>
                    <a:cubicBezTo>
                      <a:pt x="117763" y="727912"/>
                      <a:pt x="132765" y="763461"/>
                      <a:pt x="138480" y="768437"/>
                    </a:cubicBezTo>
                    <a:cubicBezTo>
                      <a:pt x="147767" y="776969"/>
                      <a:pt x="172770" y="791899"/>
                      <a:pt x="186343" y="791899"/>
                    </a:cubicBezTo>
                    <a:cubicBezTo>
                      <a:pt x="199202" y="791899"/>
                      <a:pt x="224205" y="776969"/>
                      <a:pt x="233492" y="768437"/>
                    </a:cubicBezTo>
                    <a:cubicBezTo>
                      <a:pt x="239207" y="763461"/>
                      <a:pt x="255638" y="727912"/>
                      <a:pt x="264210" y="706583"/>
                    </a:cubicBezTo>
                    <a:cubicBezTo>
                      <a:pt x="264925" y="705872"/>
                      <a:pt x="265639" y="704450"/>
                      <a:pt x="266353" y="704450"/>
                    </a:cubicBezTo>
                    <a:cubicBezTo>
                      <a:pt x="271354" y="700895"/>
                      <a:pt x="274211" y="696629"/>
                      <a:pt x="275640" y="692364"/>
                    </a:cubicBezTo>
                    <a:cubicBezTo>
                      <a:pt x="275640" y="692364"/>
                      <a:pt x="275640" y="692364"/>
                      <a:pt x="286356" y="687387"/>
                    </a:cubicBezTo>
                    <a:cubicBezTo>
                      <a:pt x="286356" y="687387"/>
                      <a:pt x="286356" y="687387"/>
                      <a:pt x="286356" y="688098"/>
                    </a:cubicBezTo>
                    <a:cubicBezTo>
                      <a:pt x="285641" y="692364"/>
                      <a:pt x="282784" y="705161"/>
                      <a:pt x="272068" y="710849"/>
                    </a:cubicBezTo>
                    <a:cubicBezTo>
                      <a:pt x="267782" y="722224"/>
                      <a:pt x="250637" y="762039"/>
                      <a:pt x="241350" y="773414"/>
                    </a:cubicBezTo>
                    <a:cubicBezTo>
                      <a:pt x="241350" y="773414"/>
                      <a:pt x="241350" y="773414"/>
                      <a:pt x="241350" y="793321"/>
                    </a:cubicBezTo>
                    <a:cubicBezTo>
                      <a:pt x="241350" y="793321"/>
                      <a:pt x="241350" y="793321"/>
                      <a:pt x="239921" y="795454"/>
                    </a:cubicBezTo>
                    <a:cubicBezTo>
                      <a:pt x="239921" y="795454"/>
                      <a:pt x="237064" y="799009"/>
                      <a:pt x="232063" y="803275"/>
                    </a:cubicBezTo>
                    <a:cubicBezTo>
                      <a:pt x="232063" y="803275"/>
                      <a:pt x="232063" y="803275"/>
                      <a:pt x="232063" y="780524"/>
                    </a:cubicBezTo>
                    <a:cubicBezTo>
                      <a:pt x="219919" y="789766"/>
                      <a:pt x="199202" y="801142"/>
                      <a:pt x="186343" y="801142"/>
                    </a:cubicBezTo>
                    <a:cubicBezTo>
                      <a:pt x="172770" y="801142"/>
                      <a:pt x="152768" y="789766"/>
                      <a:pt x="139909" y="780524"/>
                    </a:cubicBezTo>
                    <a:cubicBezTo>
                      <a:pt x="139909" y="780524"/>
                      <a:pt x="139909" y="780524"/>
                      <a:pt x="139909" y="803275"/>
                    </a:cubicBezTo>
                    <a:cubicBezTo>
                      <a:pt x="134908" y="799009"/>
                      <a:pt x="132765" y="795454"/>
                      <a:pt x="132051" y="795454"/>
                    </a:cubicBezTo>
                    <a:cubicBezTo>
                      <a:pt x="132051" y="795454"/>
                      <a:pt x="132051" y="795454"/>
                      <a:pt x="130622" y="793321"/>
                    </a:cubicBezTo>
                    <a:cubicBezTo>
                      <a:pt x="130622" y="793321"/>
                      <a:pt x="130622" y="793321"/>
                      <a:pt x="130622" y="773414"/>
                    </a:cubicBezTo>
                    <a:cubicBezTo>
                      <a:pt x="122050" y="762039"/>
                      <a:pt x="105619" y="722224"/>
                      <a:pt x="101333" y="710849"/>
                    </a:cubicBezTo>
                    <a:cubicBezTo>
                      <a:pt x="90617" y="705161"/>
                      <a:pt x="87760" y="694497"/>
                      <a:pt x="86331" y="688098"/>
                    </a:cubicBezTo>
                    <a:cubicBezTo>
                      <a:pt x="86331" y="688098"/>
                      <a:pt x="86331" y="688098"/>
                      <a:pt x="86331" y="687387"/>
                    </a:cubicBezTo>
                    <a:close/>
                    <a:moveTo>
                      <a:pt x="548294" y="525462"/>
                    </a:moveTo>
                    <a:cubicBezTo>
                      <a:pt x="548294" y="525462"/>
                      <a:pt x="548294" y="525462"/>
                      <a:pt x="562627" y="532613"/>
                    </a:cubicBezTo>
                    <a:cubicBezTo>
                      <a:pt x="564777" y="538333"/>
                      <a:pt x="569077" y="544054"/>
                      <a:pt x="576960" y="548345"/>
                    </a:cubicBezTo>
                    <a:cubicBezTo>
                      <a:pt x="578394" y="549060"/>
                      <a:pt x="579110" y="549775"/>
                      <a:pt x="579827" y="551205"/>
                    </a:cubicBezTo>
                    <a:cubicBezTo>
                      <a:pt x="591294" y="579809"/>
                      <a:pt x="612794" y="628435"/>
                      <a:pt x="620677" y="635586"/>
                    </a:cubicBezTo>
                    <a:cubicBezTo>
                      <a:pt x="633577" y="647027"/>
                      <a:pt x="666544" y="667765"/>
                      <a:pt x="685177" y="667765"/>
                    </a:cubicBezTo>
                    <a:cubicBezTo>
                      <a:pt x="703810" y="667765"/>
                      <a:pt x="737494" y="647027"/>
                      <a:pt x="750394" y="635586"/>
                    </a:cubicBezTo>
                    <a:cubicBezTo>
                      <a:pt x="758277" y="628435"/>
                      <a:pt x="779060" y="579809"/>
                      <a:pt x="791244" y="551205"/>
                    </a:cubicBezTo>
                    <a:cubicBezTo>
                      <a:pt x="791244" y="549775"/>
                      <a:pt x="792677" y="549060"/>
                      <a:pt x="794110" y="548345"/>
                    </a:cubicBezTo>
                    <a:cubicBezTo>
                      <a:pt x="801277" y="544054"/>
                      <a:pt x="805577" y="538333"/>
                      <a:pt x="807727" y="532613"/>
                    </a:cubicBezTo>
                    <a:cubicBezTo>
                      <a:pt x="807727" y="532613"/>
                      <a:pt x="807727" y="532613"/>
                      <a:pt x="821344" y="525462"/>
                    </a:cubicBezTo>
                    <a:cubicBezTo>
                      <a:pt x="821344" y="526177"/>
                      <a:pt x="821344" y="526177"/>
                      <a:pt x="821344" y="526177"/>
                    </a:cubicBezTo>
                    <a:cubicBezTo>
                      <a:pt x="820627" y="533328"/>
                      <a:pt x="816327" y="549060"/>
                      <a:pt x="801994" y="557641"/>
                    </a:cubicBezTo>
                    <a:cubicBezTo>
                      <a:pt x="795544" y="573373"/>
                      <a:pt x="773327" y="627005"/>
                      <a:pt x="761144" y="642737"/>
                    </a:cubicBezTo>
                    <a:cubicBezTo>
                      <a:pt x="761144" y="642737"/>
                      <a:pt x="761144" y="642737"/>
                      <a:pt x="761144" y="669910"/>
                    </a:cubicBezTo>
                    <a:cubicBezTo>
                      <a:pt x="761144" y="669910"/>
                      <a:pt x="761144" y="669910"/>
                      <a:pt x="758994" y="672770"/>
                    </a:cubicBezTo>
                    <a:cubicBezTo>
                      <a:pt x="758994" y="673486"/>
                      <a:pt x="755410" y="677776"/>
                      <a:pt x="748244" y="684212"/>
                    </a:cubicBezTo>
                    <a:cubicBezTo>
                      <a:pt x="748244" y="684212"/>
                      <a:pt x="748244" y="684212"/>
                      <a:pt x="748244" y="653463"/>
                    </a:cubicBezTo>
                    <a:cubicBezTo>
                      <a:pt x="731044" y="664904"/>
                      <a:pt x="704527" y="680636"/>
                      <a:pt x="685177" y="680636"/>
                    </a:cubicBezTo>
                    <a:cubicBezTo>
                      <a:pt x="666544" y="680636"/>
                      <a:pt x="639310" y="664904"/>
                      <a:pt x="622827" y="653463"/>
                    </a:cubicBezTo>
                    <a:cubicBezTo>
                      <a:pt x="622827" y="653463"/>
                      <a:pt x="622827" y="653463"/>
                      <a:pt x="622827" y="684212"/>
                    </a:cubicBezTo>
                    <a:cubicBezTo>
                      <a:pt x="615660" y="678491"/>
                      <a:pt x="612077" y="673486"/>
                      <a:pt x="612077" y="672770"/>
                    </a:cubicBezTo>
                    <a:cubicBezTo>
                      <a:pt x="612077" y="672770"/>
                      <a:pt x="612077" y="672770"/>
                      <a:pt x="609927" y="669910"/>
                    </a:cubicBezTo>
                    <a:cubicBezTo>
                      <a:pt x="609927" y="669910"/>
                      <a:pt x="609927" y="669910"/>
                      <a:pt x="609927" y="642737"/>
                    </a:cubicBezTo>
                    <a:cubicBezTo>
                      <a:pt x="597744" y="627005"/>
                      <a:pt x="575527" y="573373"/>
                      <a:pt x="568360" y="557641"/>
                    </a:cubicBezTo>
                    <a:cubicBezTo>
                      <a:pt x="554027" y="549775"/>
                      <a:pt x="549727" y="535473"/>
                      <a:pt x="548294" y="526892"/>
                    </a:cubicBezTo>
                    <a:cubicBezTo>
                      <a:pt x="548294" y="526892"/>
                      <a:pt x="548294" y="526177"/>
                      <a:pt x="548294" y="525462"/>
                    </a:cubicBezTo>
                    <a:close/>
                    <a:moveTo>
                      <a:pt x="682874" y="292100"/>
                    </a:moveTo>
                    <a:cubicBezTo>
                      <a:pt x="520062" y="292100"/>
                      <a:pt x="387956" y="424011"/>
                      <a:pt x="387956" y="586582"/>
                    </a:cubicBezTo>
                    <a:cubicBezTo>
                      <a:pt x="387956" y="650041"/>
                      <a:pt x="407951" y="708510"/>
                      <a:pt x="441513" y="756283"/>
                    </a:cubicBezTo>
                    <a:cubicBezTo>
                      <a:pt x="441513" y="756283"/>
                      <a:pt x="441513" y="756283"/>
                      <a:pt x="442227" y="755570"/>
                    </a:cubicBezTo>
                    <a:cubicBezTo>
                      <a:pt x="452224" y="734179"/>
                      <a:pt x="467934" y="708510"/>
                      <a:pt x="490785" y="697814"/>
                    </a:cubicBezTo>
                    <a:cubicBezTo>
                      <a:pt x="525775" y="682841"/>
                      <a:pt x="586472" y="680702"/>
                      <a:pt x="599326" y="680702"/>
                    </a:cubicBezTo>
                    <a:cubicBezTo>
                      <a:pt x="599326" y="680702"/>
                      <a:pt x="600040" y="681415"/>
                      <a:pt x="600754" y="682841"/>
                    </a:cubicBezTo>
                    <a:cubicBezTo>
                      <a:pt x="630032" y="776248"/>
                      <a:pt x="648598" y="840420"/>
                      <a:pt x="655739" y="866803"/>
                    </a:cubicBezTo>
                    <a:cubicBezTo>
                      <a:pt x="655739" y="866803"/>
                      <a:pt x="655739" y="866803"/>
                      <a:pt x="657881" y="874646"/>
                    </a:cubicBezTo>
                    <a:cubicBezTo>
                      <a:pt x="658595" y="877498"/>
                      <a:pt x="661452" y="879637"/>
                      <a:pt x="664308" y="879637"/>
                    </a:cubicBezTo>
                    <a:cubicBezTo>
                      <a:pt x="664308" y="879637"/>
                      <a:pt x="664308" y="879637"/>
                      <a:pt x="672163" y="880350"/>
                    </a:cubicBezTo>
                    <a:cubicBezTo>
                      <a:pt x="679304" y="881063"/>
                      <a:pt x="687159" y="881063"/>
                      <a:pt x="694300" y="880350"/>
                    </a:cubicBezTo>
                    <a:cubicBezTo>
                      <a:pt x="694300" y="880350"/>
                      <a:pt x="694300" y="880350"/>
                      <a:pt x="702155" y="879637"/>
                    </a:cubicBezTo>
                    <a:cubicBezTo>
                      <a:pt x="705725" y="879637"/>
                      <a:pt x="707867" y="877498"/>
                      <a:pt x="708581" y="874646"/>
                    </a:cubicBezTo>
                    <a:cubicBezTo>
                      <a:pt x="708581" y="874646"/>
                      <a:pt x="708581" y="874646"/>
                      <a:pt x="712866" y="861098"/>
                    </a:cubicBezTo>
                    <a:cubicBezTo>
                      <a:pt x="721435" y="834716"/>
                      <a:pt x="737145" y="782665"/>
                      <a:pt x="766422" y="682841"/>
                    </a:cubicBezTo>
                    <a:cubicBezTo>
                      <a:pt x="766422" y="681415"/>
                      <a:pt x="767851" y="680702"/>
                      <a:pt x="769279" y="680702"/>
                    </a:cubicBezTo>
                    <a:cubicBezTo>
                      <a:pt x="782132" y="680702"/>
                      <a:pt x="842830" y="682841"/>
                      <a:pt x="877106" y="697814"/>
                    </a:cubicBezTo>
                    <a:cubicBezTo>
                      <a:pt x="888531" y="703519"/>
                      <a:pt x="897814" y="712788"/>
                      <a:pt x="906383" y="722770"/>
                    </a:cubicBezTo>
                    <a:cubicBezTo>
                      <a:pt x="906383" y="722770"/>
                      <a:pt x="906383" y="722770"/>
                      <a:pt x="925664" y="754144"/>
                    </a:cubicBezTo>
                    <a:lnTo>
                      <a:pt x="927806" y="752005"/>
                    </a:lnTo>
                    <a:cubicBezTo>
                      <a:pt x="959940" y="704945"/>
                      <a:pt x="978506" y="647902"/>
                      <a:pt x="978506" y="586582"/>
                    </a:cubicBezTo>
                    <a:cubicBezTo>
                      <a:pt x="978506" y="424011"/>
                      <a:pt x="846400" y="292100"/>
                      <a:pt x="682874" y="292100"/>
                    </a:cubicBezTo>
                    <a:close/>
                    <a:moveTo>
                      <a:pt x="713786" y="261703"/>
                    </a:moveTo>
                    <a:cubicBezTo>
                      <a:pt x="776637" y="267421"/>
                      <a:pt x="838060" y="291721"/>
                      <a:pt x="890913" y="334603"/>
                    </a:cubicBezTo>
                    <a:cubicBezTo>
                      <a:pt x="1013045" y="435376"/>
                      <a:pt x="1043756" y="608335"/>
                      <a:pt x="969477" y="742699"/>
                    </a:cubicBezTo>
                    <a:cubicBezTo>
                      <a:pt x="1055184" y="813455"/>
                      <a:pt x="1055184" y="813455"/>
                      <a:pt x="1055184" y="813455"/>
                    </a:cubicBezTo>
                    <a:cubicBezTo>
                      <a:pt x="1058755" y="817029"/>
                      <a:pt x="1059469" y="822746"/>
                      <a:pt x="1056612" y="826320"/>
                    </a:cubicBezTo>
                    <a:cubicBezTo>
                      <a:pt x="995189" y="901364"/>
                      <a:pt x="995189" y="901364"/>
                      <a:pt x="995189" y="901364"/>
                    </a:cubicBezTo>
                    <a:cubicBezTo>
                      <a:pt x="992332" y="904937"/>
                      <a:pt x="986619" y="905652"/>
                      <a:pt x="982333" y="902793"/>
                    </a:cubicBezTo>
                    <a:cubicBezTo>
                      <a:pt x="898055" y="832752"/>
                      <a:pt x="898055" y="832752"/>
                      <a:pt x="898055" y="832752"/>
                    </a:cubicBezTo>
                    <a:cubicBezTo>
                      <a:pt x="780922" y="934955"/>
                      <a:pt x="602367" y="941387"/>
                      <a:pt x="478092" y="839184"/>
                    </a:cubicBezTo>
                    <a:cubicBezTo>
                      <a:pt x="338819" y="724832"/>
                      <a:pt x="318106" y="520426"/>
                      <a:pt x="431668" y="380344"/>
                    </a:cubicBezTo>
                    <a:cubicBezTo>
                      <a:pt x="503090" y="293150"/>
                      <a:pt x="609509" y="252412"/>
                      <a:pt x="713786" y="261703"/>
                    </a:cubicBezTo>
                    <a:close/>
                    <a:moveTo>
                      <a:pt x="83156" y="203200"/>
                    </a:moveTo>
                    <a:cubicBezTo>
                      <a:pt x="83156" y="203200"/>
                      <a:pt x="83156" y="203200"/>
                      <a:pt x="93880" y="207498"/>
                    </a:cubicBezTo>
                    <a:cubicBezTo>
                      <a:pt x="96025" y="211796"/>
                      <a:pt x="98884" y="216093"/>
                      <a:pt x="103174" y="218959"/>
                    </a:cubicBezTo>
                    <a:cubicBezTo>
                      <a:pt x="104604" y="219675"/>
                      <a:pt x="105319" y="220391"/>
                      <a:pt x="105319" y="221108"/>
                    </a:cubicBezTo>
                    <a:cubicBezTo>
                      <a:pt x="114613" y="242597"/>
                      <a:pt x="130342" y="279845"/>
                      <a:pt x="136776" y="284859"/>
                    </a:cubicBezTo>
                    <a:cubicBezTo>
                      <a:pt x="146070" y="292739"/>
                      <a:pt x="170378" y="308498"/>
                      <a:pt x="183962" y="308498"/>
                    </a:cubicBezTo>
                    <a:cubicBezTo>
                      <a:pt x="198261" y="308498"/>
                      <a:pt x="222569" y="292739"/>
                      <a:pt x="231863" y="284859"/>
                    </a:cubicBezTo>
                    <a:cubicBezTo>
                      <a:pt x="238298" y="279845"/>
                      <a:pt x="254026" y="242597"/>
                      <a:pt x="262606" y="221108"/>
                    </a:cubicBezTo>
                    <a:cubicBezTo>
                      <a:pt x="263321" y="220391"/>
                      <a:pt x="264036" y="219675"/>
                      <a:pt x="264750" y="218959"/>
                    </a:cubicBezTo>
                    <a:cubicBezTo>
                      <a:pt x="269755" y="216093"/>
                      <a:pt x="271900" y="211796"/>
                      <a:pt x="273330" y="207498"/>
                    </a:cubicBezTo>
                    <a:cubicBezTo>
                      <a:pt x="273330" y="207498"/>
                      <a:pt x="273330" y="207498"/>
                      <a:pt x="284769" y="203200"/>
                    </a:cubicBezTo>
                    <a:cubicBezTo>
                      <a:pt x="284769" y="203200"/>
                      <a:pt x="284769" y="203200"/>
                      <a:pt x="284054" y="203916"/>
                    </a:cubicBezTo>
                    <a:cubicBezTo>
                      <a:pt x="283339" y="208214"/>
                      <a:pt x="280479" y="219675"/>
                      <a:pt x="270470" y="226838"/>
                    </a:cubicBezTo>
                    <a:cubicBezTo>
                      <a:pt x="265465" y="238299"/>
                      <a:pt x="249737" y="278413"/>
                      <a:pt x="240442" y="289873"/>
                    </a:cubicBezTo>
                    <a:cubicBezTo>
                      <a:pt x="240442" y="289873"/>
                      <a:pt x="240442" y="289873"/>
                      <a:pt x="240442" y="309930"/>
                    </a:cubicBezTo>
                    <a:cubicBezTo>
                      <a:pt x="240442" y="309930"/>
                      <a:pt x="240442" y="309930"/>
                      <a:pt x="238298" y="312079"/>
                    </a:cubicBezTo>
                    <a:cubicBezTo>
                      <a:pt x="238298" y="312795"/>
                      <a:pt x="235438" y="316377"/>
                      <a:pt x="230433" y="320675"/>
                    </a:cubicBezTo>
                    <a:cubicBezTo>
                      <a:pt x="230433" y="320675"/>
                      <a:pt x="230433" y="320675"/>
                      <a:pt x="230433" y="297037"/>
                    </a:cubicBezTo>
                    <a:cubicBezTo>
                      <a:pt x="218279" y="306349"/>
                      <a:pt x="198261" y="317810"/>
                      <a:pt x="183962" y="317810"/>
                    </a:cubicBezTo>
                    <a:cubicBezTo>
                      <a:pt x="170378" y="317810"/>
                      <a:pt x="150360" y="306349"/>
                      <a:pt x="137491" y="297037"/>
                    </a:cubicBezTo>
                    <a:cubicBezTo>
                      <a:pt x="137491" y="297037"/>
                      <a:pt x="137491" y="297037"/>
                      <a:pt x="137491" y="320675"/>
                    </a:cubicBezTo>
                    <a:cubicBezTo>
                      <a:pt x="132487" y="316377"/>
                      <a:pt x="130342" y="312795"/>
                      <a:pt x="129627" y="312079"/>
                    </a:cubicBezTo>
                    <a:cubicBezTo>
                      <a:pt x="129627" y="312079"/>
                      <a:pt x="129627" y="312079"/>
                      <a:pt x="128197" y="309930"/>
                    </a:cubicBezTo>
                    <a:cubicBezTo>
                      <a:pt x="128197" y="309930"/>
                      <a:pt x="128197" y="309930"/>
                      <a:pt x="128197" y="289873"/>
                    </a:cubicBezTo>
                    <a:cubicBezTo>
                      <a:pt x="118903" y="278413"/>
                      <a:pt x="102459" y="238299"/>
                      <a:pt x="98169" y="226838"/>
                    </a:cubicBezTo>
                    <a:cubicBezTo>
                      <a:pt x="87445" y="220391"/>
                      <a:pt x="84586" y="209647"/>
                      <a:pt x="83156" y="203916"/>
                    </a:cubicBezTo>
                    <a:cubicBezTo>
                      <a:pt x="83156" y="203916"/>
                      <a:pt x="83156" y="203916"/>
                      <a:pt x="83156" y="203200"/>
                    </a:cubicBezTo>
                    <a:close/>
                    <a:moveTo>
                      <a:pt x="1271480" y="198437"/>
                    </a:moveTo>
                    <a:cubicBezTo>
                      <a:pt x="1272194" y="199153"/>
                      <a:pt x="1272194" y="199870"/>
                      <a:pt x="1271480" y="199870"/>
                    </a:cubicBezTo>
                    <a:cubicBezTo>
                      <a:pt x="1270765" y="205601"/>
                      <a:pt x="1267908" y="217780"/>
                      <a:pt x="1257192" y="225660"/>
                    </a:cubicBezTo>
                    <a:cubicBezTo>
                      <a:pt x="1252192" y="237839"/>
                      <a:pt x="1238619" y="277242"/>
                      <a:pt x="1228617" y="289421"/>
                    </a:cubicBezTo>
                    <a:cubicBezTo>
                      <a:pt x="1228617" y="289421"/>
                      <a:pt x="1228617" y="289421"/>
                      <a:pt x="1228617" y="328824"/>
                    </a:cubicBezTo>
                    <a:cubicBezTo>
                      <a:pt x="1225760" y="332406"/>
                      <a:pt x="1222188" y="335271"/>
                      <a:pt x="1217902" y="338137"/>
                    </a:cubicBezTo>
                    <a:cubicBezTo>
                      <a:pt x="1217902" y="338137"/>
                      <a:pt x="1217902" y="338137"/>
                      <a:pt x="1217902" y="298734"/>
                    </a:cubicBezTo>
                    <a:cubicBezTo>
                      <a:pt x="1205043" y="308764"/>
                      <a:pt x="1185755" y="320943"/>
                      <a:pt x="1171467" y="320943"/>
                    </a:cubicBezTo>
                    <a:cubicBezTo>
                      <a:pt x="1157894" y="320943"/>
                      <a:pt x="1138606" y="308764"/>
                      <a:pt x="1125747" y="299451"/>
                    </a:cubicBezTo>
                    <a:cubicBezTo>
                      <a:pt x="1125747" y="299451"/>
                      <a:pt x="1125747" y="299451"/>
                      <a:pt x="1125747" y="338137"/>
                    </a:cubicBezTo>
                    <a:cubicBezTo>
                      <a:pt x="1121461" y="335271"/>
                      <a:pt x="1118604" y="332406"/>
                      <a:pt x="1115032" y="329540"/>
                    </a:cubicBezTo>
                    <a:cubicBezTo>
                      <a:pt x="1115032" y="329540"/>
                      <a:pt x="1115032" y="329540"/>
                      <a:pt x="1115032" y="289421"/>
                    </a:cubicBezTo>
                    <a:cubicBezTo>
                      <a:pt x="1105745" y="277242"/>
                      <a:pt x="1091457" y="237839"/>
                      <a:pt x="1087171" y="225660"/>
                    </a:cubicBezTo>
                    <a:cubicBezTo>
                      <a:pt x="1076455" y="218496"/>
                      <a:pt x="1073598" y="207034"/>
                      <a:pt x="1072169" y="200586"/>
                    </a:cubicBezTo>
                    <a:cubicBezTo>
                      <a:pt x="1072169" y="200586"/>
                      <a:pt x="1072169" y="200586"/>
                      <a:pt x="1072169" y="199870"/>
                    </a:cubicBezTo>
                    <a:cubicBezTo>
                      <a:pt x="1072169" y="199870"/>
                      <a:pt x="1072169" y="199870"/>
                      <a:pt x="1084314" y="205601"/>
                    </a:cubicBezTo>
                    <a:cubicBezTo>
                      <a:pt x="1085742" y="209899"/>
                      <a:pt x="1088600" y="214198"/>
                      <a:pt x="1094315" y="217064"/>
                    </a:cubicBezTo>
                    <a:cubicBezTo>
                      <a:pt x="1095029" y="217780"/>
                      <a:pt x="1095029" y="218496"/>
                      <a:pt x="1095744" y="219929"/>
                    </a:cubicBezTo>
                    <a:cubicBezTo>
                      <a:pt x="1103602" y="242138"/>
                      <a:pt x="1118604" y="278675"/>
                      <a:pt x="1124319" y="284406"/>
                    </a:cubicBezTo>
                    <a:cubicBezTo>
                      <a:pt x="1133605" y="293003"/>
                      <a:pt x="1158609" y="310197"/>
                      <a:pt x="1171467" y="310197"/>
                    </a:cubicBezTo>
                    <a:cubicBezTo>
                      <a:pt x="1185755" y="310197"/>
                      <a:pt x="1210044" y="293003"/>
                      <a:pt x="1219330" y="284406"/>
                    </a:cubicBezTo>
                    <a:cubicBezTo>
                      <a:pt x="1225760" y="278675"/>
                      <a:pt x="1240047" y="242138"/>
                      <a:pt x="1247905" y="219929"/>
                    </a:cubicBezTo>
                    <a:cubicBezTo>
                      <a:pt x="1248620" y="218496"/>
                      <a:pt x="1249334" y="217780"/>
                      <a:pt x="1250049" y="217064"/>
                    </a:cubicBezTo>
                    <a:cubicBezTo>
                      <a:pt x="1255764" y="213481"/>
                      <a:pt x="1258621" y="209183"/>
                      <a:pt x="1260050" y="204168"/>
                    </a:cubicBezTo>
                    <a:cubicBezTo>
                      <a:pt x="1260050" y="204168"/>
                      <a:pt x="1260050" y="204168"/>
                      <a:pt x="1271480" y="198437"/>
                    </a:cubicBezTo>
                    <a:close/>
                    <a:moveTo>
                      <a:pt x="603826" y="114300"/>
                    </a:moveTo>
                    <a:cubicBezTo>
                      <a:pt x="603826" y="114300"/>
                      <a:pt x="643771" y="147875"/>
                      <a:pt x="662317" y="162877"/>
                    </a:cubicBezTo>
                    <a:cubicBezTo>
                      <a:pt x="663031" y="163592"/>
                      <a:pt x="664457" y="163592"/>
                      <a:pt x="665171" y="162877"/>
                    </a:cubicBezTo>
                    <a:cubicBezTo>
                      <a:pt x="690850" y="142875"/>
                      <a:pt x="724376" y="114300"/>
                      <a:pt x="724376" y="114300"/>
                    </a:cubicBezTo>
                    <a:cubicBezTo>
                      <a:pt x="724376" y="114300"/>
                      <a:pt x="775734" y="115014"/>
                      <a:pt x="804267" y="128587"/>
                    </a:cubicBezTo>
                    <a:cubicBezTo>
                      <a:pt x="827093" y="139303"/>
                      <a:pt x="843499" y="179308"/>
                      <a:pt x="849205" y="194310"/>
                    </a:cubicBezTo>
                    <a:cubicBezTo>
                      <a:pt x="849919" y="197167"/>
                      <a:pt x="847779" y="200025"/>
                      <a:pt x="844926" y="200025"/>
                    </a:cubicBezTo>
                    <a:cubicBezTo>
                      <a:pt x="844926" y="200025"/>
                      <a:pt x="844926" y="200025"/>
                      <a:pt x="482562" y="200025"/>
                    </a:cubicBezTo>
                    <a:cubicBezTo>
                      <a:pt x="478996" y="200025"/>
                      <a:pt x="476856" y="197167"/>
                      <a:pt x="478282" y="194310"/>
                    </a:cubicBezTo>
                    <a:cubicBezTo>
                      <a:pt x="483989" y="179308"/>
                      <a:pt x="500395" y="139303"/>
                      <a:pt x="523221" y="128587"/>
                    </a:cubicBezTo>
                    <a:cubicBezTo>
                      <a:pt x="551040" y="115014"/>
                      <a:pt x="603826" y="114300"/>
                      <a:pt x="603826" y="114300"/>
                    </a:cubicBezTo>
                    <a:close/>
                    <a:moveTo>
                      <a:pt x="1170237" y="50800"/>
                    </a:moveTo>
                    <a:cubicBezTo>
                      <a:pt x="1228793" y="50800"/>
                      <a:pt x="1273781" y="93710"/>
                      <a:pt x="1273781" y="148062"/>
                    </a:cubicBezTo>
                    <a:cubicBezTo>
                      <a:pt x="1273781" y="159505"/>
                      <a:pt x="1273781" y="170232"/>
                      <a:pt x="1270211" y="180244"/>
                    </a:cubicBezTo>
                    <a:cubicBezTo>
                      <a:pt x="1269497" y="180244"/>
                      <a:pt x="1268068" y="185251"/>
                      <a:pt x="1259499" y="194548"/>
                    </a:cubicBezTo>
                    <a:cubicBezTo>
                      <a:pt x="1259499" y="195263"/>
                      <a:pt x="1258785" y="195263"/>
                      <a:pt x="1258071" y="195263"/>
                    </a:cubicBezTo>
                    <a:cubicBezTo>
                      <a:pt x="1258071" y="195263"/>
                      <a:pt x="1258071" y="195263"/>
                      <a:pt x="1253072" y="195263"/>
                    </a:cubicBezTo>
                    <a:cubicBezTo>
                      <a:pt x="1252358" y="195263"/>
                      <a:pt x="1251644" y="194548"/>
                      <a:pt x="1251644" y="193117"/>
                    </a:cubicBezTo>
                    <a:cubicBezTo>
                      <a:pt x="1251644" y="188826"/>
                      <a:pt x="1250930" y="174523"/>
                      <a:pt x="1250216" y="128038"/>
                    </a:cubicBezTo>
                    <a:cubicBezTo>
                      <a:pt x="1250216" y="126607"/>
                      <a:pt x="1248074" y="125177"/>
                      <a:pt x="1246645" y="126607"/>
                    </a:cubicBezTo>
                    <a:cubicBezTo>
                      <a:pt x="1232363" y="137335"/>
                      <a:pt x="1199515" y="134474"/>
                      <a:pt x="1195944" y="133759"/>
                    </a:cubicBezTo>
                    <a:cubicBezTo>
                      <a:pt x="1195944" y="133759"/>
                      <a:pt x="1195944" y="133759"/>
                      <a:pt x="1153812" y="138765"/>
                    </a:cubicBezTo>
                    <a:cubicBezTo>
                      <a:pt x="1151670" y="138765"/>
                      <a:pt x="1150242" y="137335"/>
                      <a:pt x="1151670" y="135904"/>
                    </a:cubicBezTo>
                    <a:cubicBezTo>
                      <a:pt x="1153812" y="133044"/>
                      <a:pt x="1155241" y="129468"/>
                      <a:pt x="1156669" y="126607"/>
                    </a:cubicBezTo>
                    <a:cubicBezTo>
                      <a:pt x="1157383" y="124462"/>
                      <a:pt x="1155241" y="123031"/>
                      <a:pt x="1153812" y="123747"/>
                    </a:cubicBezTo>
                    <a:cubicBezTo>
                      <a:pt x="1141673" y="133044"/>
                      <a:pt x="1121678" y="143056"/>
                      <a:pt x="1114537" y="146632"/>
                    </a:cubicBezTo>
                    <a:cubicBezTo>
                      <a:pt x="1113109" y="148062"/>
                      <a:pt x="1110966" y="146632"/>
                      <a:pt x="1111680" y="145201"/>
                    </a:cubicBezTo>
                    <a:cubicBezTo>
                      <a:pt x="1111680" y="145201"/>
                      <a:pt x="1111680" y="145201"/>
                      <a:pt x="1113823" y="130898"/>
                    </a:cubicBezTo>
                    <a:cubicBezTo>
                      <a:pt x="1113823" y="129468"/>
                      <a:pt x="1112395" y="128753"/>
                      <a:pt x="1110966" y="129468"/>
                    </a:cubicBezTo>
                    <a:cubicBezTo>
                      <a:pt x="1086687" y="139480"/>
                      <a:pt x="1088115" y="181675"/>
                      <a:pt x="1088115" y="191687"/>
                    </a:cubicBezTo>
                    <a:cubicBezTo>
                      <a:pt x="1088115" y="193117"/>
                      <a:pt x="1087401" y="193833"/>
                      <a:pt x="1085973" y="193833"/>
                    </a:cubicBezTo>
                    <a:cubicBezTo>
                      <a:pt x="1085973" y="193833"/>
                      <a:pt x="1085973" y="193833"/>
                      <a:pt x="1083116" y="193117"/>
                    </a:cubicBezTo>
                    <a:cubicBezTo>
                      <a:pt x="1082402" y="193117"/>
                      <a:pt x="1080974" y="193117"/>
                      <a:pt x="1080974" y="192402"/>
                    </a:cubicBezTo>
                    <a:cubicBezTo>
                      <a:pt x="1080260" y="190972"/>
                      <a:pt x="1078118" y="187396"/>
                      <a:pt x="1071691" y="180960"/>
                    </a:cubicBezTo>
                    <a:cubicBezTo>
                      <a:pt x="1067406" y="170232"/>
                      <a:pt x="1067406" y="159505"/>
                      <a:pt x="1067406" y="148062"/>
                    </a:cubicBezTo>
                    <a:cubicBezTo>
                      <a:pt x="1067406" y="93710"/>
                      <a:pt x="1112395" y="50800"/>
                      <a:pt x="1170237" y="50800"/>
                    </a:cubicBezTo>
                    <a:close/>
                    <a:moveTo>
                      <a:pt x="182375" y="50800"/>
                    </a:moveTo>
                    <a:cubicBezTo>
                      <a:pt x="238052" y="50800"/>
                      <a:pt x="281594" y="97090"/>
                      <a:pt x="281594" y="153349"/>
                    </a:cubicBezTo>
                    <a:cubicBezTo>
                      <a:pt x="281594" y="165456"/>
                      <a:pt x="281594" y="177562"/>
                      <a:pt x="277311" y="188245"/>
                    </a:cubicBezTo>
                    <a:cubicBezTo>
                      <a:pt x="277311" y="188957"/>
                      <a:pt x="277311" y="188957"/>
                      <a:pt x="277311" y="188957"/>
                    </a:cubicBezTo>
                    <a:cubicBezTo>
                      <a:pt x="267318" y="196791"/>
                      <a:pt x="267318" y="201776"/>
                      <a:pt x="267318" y="201776"/>
                    </a:cubicBezTo>
                    <a:cubicBezTo>
                      <a:pt x="260893" y="201776"/>
                      <a:pt x="260893" y="201776"/>
                      <a:pt x="260893" y="201776"/>
                    </a:cubicBezTo>
                    <a:cubicBezTo>
                      <a:pt x="260893" y="201776"/>
                      <a:pt x="265890" y="141955"/>
                      <a:pt x="236624" y="132697"/>
                    </a:cubicBezTo>
                    <a:cubicBezTo>
                      <a:pt x="236624" y="132697"/>
                      <a:pt x="118132" y="185396"/>
                      <a:pt x="106711" y="127712"/>
                    </a:cubicBezTo>
                    <a:cubicBezTo>
                      <a:pt x="105284" y="198927"/>
                      <a:pt x="105284" y="203200"/>
                      <a:pt x="105284" y="203200"/>
                    </a:cubicBezTo>
                    <a:cubicBezTo>
                      <a:pt x="98146" y="203200"/>
                      <a:pt x="98146" y="203200"/>
                      <a:pt x="98146" y="203200"/>
                    </a:cubicBezTo>
                    <a:cubicBezTo>
                      <a:pt x="89580" y="191805"/>
                      <a:pt x="87439" y="187533"/>
                      <a:pt x="87439" y="187533"/>
                    </a:cubicBezTo>
                    <a:cubicBezTo>
                      <a:pt x="83156" y="176850"/>
                      <a:pt x="83870" y="164744"/>
                      <a:pt x="83870" y="153349"/>
                    </a:cubicBezTo>
                    <a:cubicBezTo>
                      <a:pt x="83870" y="97090"/>
                      <a:pt x="126698" y="50800"/>
                      <a:pt x="182375" y="50800"/>
                    </a:cubicBezTo>
                    <a:close/>
                    <a:moveTo>
                      <a:pt x="764194" y="0"/>
                    </a:moveTo>
                    <a:cubicBezTo>
                      <a:pt x="764194" y="715"/>
                      <a:pt x="764194" y="715"/>
                      <a:pt x="764194" y="715"/>
                    </a:cubicBezTo>
                    <a:cubicBezTo>
                      <a:pt x="763475" y="5723"/>
                      <a:pt x="760599" y="17168"/>
                      <a:pt x="749814" y="23607"/>
                    </a:cubicBezTo>
                    <a:cubicBezTo>
                      <a:pt x="744781" y="35052"/>
                      <a:pt x="728245" y="74397"/>
                      <a:pt x="719617" y="86558"/>
                    </a:cubicBezTo>
                    <a:cubicBezTo>
                      <a:pt x="719617" y="86558"/>
                      <a:pt x="719617" y="86558"/>
                      <a:pt x="719617" y="106588"/>
                    </a:cubicBezTo>
                    <a:cubicBezTo>
                      <a:pt x="719617" y="106588"/>
                      <a:pt x="719617" y="106588"/>
                      <a:pt x="718179" y="108734"/>
                    </a:cubicBezTo>
                    <a:cubicBezTo>
                      <a:pt x="718179" y="108734"/>
                      <a:pt x="715303" y="112311"/>
                      <a:pt x="710270" y="115888"/>
                    </a:cubicBezTo>
                    <a:cubicBezTo>
                      <a:pt x="710270" y="115888"/>
                      <a:pt x="710270" y="115888"/>
                      <a:pt x="710270" y="93712"/>
                    </a:cubicBezTo>
                    <a:cubicBezTo>
                      <a:pt x="698048" y="103011"/>
                      <a:pt x="677916" y="113742"/>
                      <a:pt x="664256" y="113742"/>
                    </a:cubicBezTo>
                    <a:cubicBezTo>
                      <a:pt x="650595" y="113742"/>
                      <a:pt x="631183" y="103011"/>
                      <a:pt x="618960" y="93712"/>
                    </a:cubicBezTo>
                    <a:cubicBezTo>
                      <a:pt x="618960" y="93712"/>
                      <a:pt x="618960" y="93712"/>
                      <a:pt x="618960" y="115888"/>
                    </a:cubicBezTo>
                    <a:cubicBezTo>
                      <a:pt x="613927" y="112311"/>
                      <a:pt x="611770" y="108734"/>
                      <a:pt x="611051" y="108734"/>
                    </a:cubicBezTo>
                    <a:cubicBezTo>
                      <a:pt x="611051" y="108734"/>
                      <a:pt x="611051" y="108734"/>
                      <a:pt x="609613" y="106588"/>
                    </a:cubicBezTo>
                    <a:cubicBezTo>
                      <a:pt x="609613" y="106588"/>
                      <a:pt x="609613" y="106588"/>
                      <a:pt x="609613" y="86558"/>
                    </a:cubicBezTo>
                    <a:cubicBezTo>
                      <a:pt x="600986" y="74397"/>
                      <a:pt x="584449" y="35052"/>
                      <a:pt x="580135" y="23607"/>
                    </a:cubicBezTo>
                    <a:cubicBezTo>
                      <a:pt x="569351" y="17168"/>
                      <a:pt x="567194" y="7153"/>
                      <a:pt x="565756" y="1431"/>
                    </a:cubicBezTo>
                    <a:cubicBezTo>
                      <a:pt x="565756" y="715"/>
                      <a:pt x="565756" y="715"/>
                      <a:pt x="565756" y="715"/>
                    </a:cubicBezTo>
                    <a:cubicBezTo>
                      <a:pt x="565756" y="715"/>
                      <a:pt x="565756" y="715"/>
                      <a:pt x="575821" y="5723"/>
                    </a:cubicBezTo>
                    <a:cubicBezTo>
                      <a:pt x="577259" y="9300"/>
                      <a:pt x="580135" y="13592"/>
                      <a:pt x="585887" y="15738"/>
                    </a:cubicBezTo>
                    <a:cubicBezTo>
                      <a:pt x="586606" y="16453"/>
                      <a:pt x="587325" y="17168"/>
                      <a:pt x="588044" y="18599"/>
                    </a:cubicBezTo>
                    <a:cubicBezTo>
                      <a:pt x="596672" y="39345"/>
                      <a:pt x="611770" y="75828"/>
                      <a:pt x="617522" y="81551"/>
                    </a:cubicBezTo>
                    <a:cubicBezTo>
                      <a:pt x="627588" y="89420"/>
                      <a:pt x="650595" y="104442"/>
                      <a:pt x="664256" y="104442"/>
                    </a:cubicBezTo>
                    <a:cubicBezTo>
                      <a:pt x="677916" y="104442"/>
                      <a:pt x="702362" y="89420"/>
                      <a:pt x="711708" y="81551"/>
                    </a:cubicBezTo>
                    <a:cubicBezTo>
                      <a:pt x="717460" y="75828"/>
                      <a:pt x="732559" y="39345"/>
                      <a:pt x="741186" y="18599"/>
                    </a:cubicBezTo>
                    <a:cubicBezTo>
                      <a:pt x="741905" y="17168"/>
                      <a:pt x="742624" y="16453"/>
                      <a:pt x="743343" y="15738"/>
                    </a:cubicBezTo>
                    <a:cubicBezTo>
                      <a:pt x="749095" y="13592"/>
                      <a:pt x="751971" y="9300"/>
                      <a:pt x="753409" y="5723"/>
                    </a:cubicBezTo>
                    <a:cubicBezTo>
                      <a:pt x="753409" y="5723"/>
                      <a:pt x="753409" y="5723"/>
                      <a:pt x="7641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3">
                <a:extLst>
                  <a:ext uri="{FF2B5EF4-FFF2-40B4-BE49-F238E27FC236}">
                    <a16:creationId xmlns:a16="http://schemas.microsoft.com/office/drawing/2014/main" id="{ABB47F48-2B1A-4990-8BE4-7574BF060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3395" y="2776538"/>
                <a:ext cx="1348393" cy="1019175"/>
              </a:xfrm>
              <a:custGeom>
                <a:avLst/>
                <a:gdLst>
                  <a:gd name="connsiteX0" fmla="*/ 691518 w 1348393"/>
                  <a:gd name="connsiteY0" fmla="*/ 855662 h 1019175"/>
                  <a:gd name="connsiteX1" fmla="*/ 709707 w 1348393"/>
                  <a:gd name="connsiteY1" fmla="*/ 859965 h 1019175"/>
                  <a:gd name="connsiteX2" fmla="*/ 711106 w 1348393"/>
                  <a:gd name="connsiteY2" fmla="*/ 864985 h 1019175"/>
                  <a:gd name="connsiteX3" fmla="*/ 699213 w 1348393"/>
                  <a:gd name="connsiteY3" fmla="*/ 899409 h 1019175"/>
                  <a:gd name="connsiteX4" fmla="*/ 699213 w 1348393"/>
                  <a:gd name="connsiteY4" fmla="*/ 902278 h 1019175"/>
                  <a:gd name="connsiteX5" fmla="*/ 709707 w 1348393"/>
                  <a:gd name="connsiteY5" fmla="*/ 1014872 h 1019175"/>
                  <a:gd name="connsiteX6" fmla="*/ 706908 w 1348393"/>
                  <a:gd name="connsiteY6" fmla="*/ 1017741 h 1019175"/>
                  <a:gd name="connsiteX7" fmla="*/ 690818 w 1348393"/>
                  <a:gd name="connsiteY7" fmla="*/ 1019175 h 1019175"/>
                  <a:gd name="connsiteX8" fmla="*/ 674728 w 1348393"/>
                  <a:gd name="connsiteY8" fmla="*/ 1017741 h 1019175"/>
                  <a:gd name="connsiteX9" fmla="*/ 671929 w 1348393"/>
                  <a:gd name="connsiteY9" fmla="*/ 1014872 h 1019175"/>
                  <a:gd name="connsiteX10" fmla="*/ 683123 w 1348393"/>
                  <a:gd name="connsiteY10" fmla="*/ 900843 h 1019175"/>
                  <a:gd name="connsiteX11" fmla="*/ 683123 w 1348393"/>
                  <a:gd name="connsiteY11" fmla="*/ 899409 h 1019175"/>
                  <a:gd name="connsiteX12" fmla="*/ 670530 w 1348393"/>
                  <a:gd name="connsiteY12" fmla="*/ 864985 h 1019175"/>
                  <a:gd name="connsiteX13" fmla="*/ 671929 w 1348393"/>
                  <a:gd name="connsiteY13" fmla="*/ 859965 h 1019175"/>
                  <a:gd name="connsiteX14" fmla="*/ 691518 w 1348393"/>
                  <a:gd name="connsiteY14" fmla="*/ 855662 h 1019175"/>
                  <a:gd name="connsiteX15" fmla="*/ 192693 w 1348393"/>
                  <a:gd name="connsiteY15" fmla="*/ 687387 h 1019175"/>
                  <a:gd name="connsiteX16" fmla="*/ 291118 w 1348393"/>
                  <a:gd name="connsiteY16" fmla="*/ 786632 h 1019175"/>
                  <a:gd name="connsiteX17" fmla="*/ 285412 w 1348393"/>
                  <a:gd name="connsiteY17" fmla="*/ 827330 h 1019175"/>
                  <a:gd name="connsiteX18" fmla="*/ 247611 w 1348393"/>
                  <a:gd name="connsiteY18" fmla="*/ 767355 h 1019175"/>
                  <a:gd name="connsiteX19" fmla="*/ 246185 w 1348393"/>
                  <a:gd name="connsiteY19" fmla="*/ 767355 h 1019175"/>
                  <a:gd name="connsiteX20" fmla="*/ 117091 w 1348393"/>
                  <a:gd name="connsiteY20" fmla="*/ 835898 h 1019175"/>
                  <a:gd name="connsiteX21" fmla="*/ 116378 w 1348393"/>
                  <a:gd name="connsiteY21" fmla="*/ 835898 h 1019175"/>
                  <a:gd name="connsiteX22" fmla="*/ 109959 w 1348393"/>
                  <a:gd name="connsiteY22" fmla="*/ 835898 h 1019175"/>
                  <a:gd name="connsiteX23" fmla="*/ 108532 w 1348393"/>
                  <a:gd name="connsiteY23" fmla="*/ 835184 h 1019175"/>
                  <a:gd name="connsiteX24" fmla="*/ 97834 w 1348393"/>
                  <a:gd name="connsiteY24" fmla="*/ 820190 h 1019175"/>
                  <a:gd name="connsiteX25" fmla="*/ 94268 w 1348393"/>
                  <a:gd name="connsiteY25" fmla="*/ 786632 h 1019175"/>
                  <a:gd name="connsiteX26" fmla="*/ 192693 w 1348393"/>
                  <a:gd name="connsiteY26" fmla="*/ 687387 h 1019175"/>
                  <a:gd name="connsiteX27" fmla="*/ 1105315 w 1348393"/>
                  <a:gd name="connsiteY27" fmla="*/ 476250 h 1019175"/>
                  <a:gd name="connsiteX28" fmla="*/ 1178454 w 1348393"/>
                  <a:gd name="connsiteY28" fmla="*/ 510102 h 1019175"/>
                  <a:gd name="connsiteX29" fmla="*/ 1248724 w 1348393"/>
                  <a:gd name="connsiteY29" fmla="*/ 476250 h 1019175"/>
                  <a:gd name="connsiteX30" fmla="*/ 1348393 w 1348393"/>
                  <a:gd name="connsiteY30" fmla="*/ 546836 h 1019175"/>
                  <a:gd name="connsiteX31" fmla="*/ 1348393 w 1348393"/>
                  <a:gd name="connsiteY31" fmla="*/ 548276 h 1019175"/>
                  <a:gd name="connsiteX32" fmla="*/ 1343374 w 1348393"/>
                  <a:gd name="connsiteY32" fmla="*/ 554038 h 1019175"/>
                  <a:gd name="connsiteX33" fmla="*/ 1012817 w 1348393"/>
                  <a:gd name="connsiteY33" fmla="*/ 554038 h 1019175"/>
                  <a:gd name="connsiteX34" fmla="*/ 1007797 w 1348393"/>
                  <a:gd name="connsiteY34" fmla="*/ 548276 h 1019175"/>
                  <a:gd name="connsiteX35" fmla="*/ 1008514 w 1348393"/>
                  <a:gd name="connsiteY35" fmla="*/ 543234 h 1019175"/>
                  <a:gd name="connsiteX36" fmla="*/ 1105315 w 1348393"/>
                  <a:gd name="connsiteY36" fmla="*/ 476250 h 1019175"/>
                  <a:gd name="connsiteX37" fmla="*/ 690450 w 1348393"/>
                  <a:gd name="connsiteY37" fmla="*/ 468312 h 1019175"/>
                  <a:gd name="connsiteX38" fmla="*/ 825387 w 1348393"/>
                  <a:gd name="connsiteY38" fmla="*/ 607562 h 1019175"/>
                  <a:gd name="connsiteX39" fmla="*/ 820363 w 1348393"/>
                  <a:gd name="connsiteY39" fmla="*/ 653978 h 1019175"/>
                  <a:gd name="connsiteX40" fmla="*/ 806008 w 1348393"/>
                  <a:gd name="connsiteY40" fmla="*/ 674687 h 1019175"/>
                  <a:gd name="connsiteX41" fmla="*/ 795960 w 1348393"/>
                  <a:gd name="connsiteY41" fmla="*/ 674687 h 1019175"/>
                  <a:gd name="connsiteX42" fmla="*/ 794524 w 1348393"/>
                  <a:gd name="connsiteY42" fmla="*/ 573285 h 1019175"/>
                  <a:gd name="connsiteX43" fmla="*/ 617239 w 1348393"/>
                  <a:gd name="connsiteY43" fmla="*/ 578998 h 1019175"/>
                  <a:gd name="connsiteX44" fmla="*/ 584223 w 1348393"/>
                  <a:gd name="connsiteY44" fmla="*/ 673259 h 1019175"/>
                  <a:gd name="connsiteX45" fmla="*/ 574892 w 1348393"/>
                  <a:gd name="connsiteY45" fmla="*/ 671831 h 1019175"/>
                  <a:gd name="connsiteX46" fmla="*/ 561254 w 1348393"/>
                  <a:gd name="connsiteY46" fmla="*/ 655406 h 1019175"/>
                  <a:gd name="connsiteX47" fmla="*/ 556948 w 1348393"/>
                  <a:gd name="connsiteY47" fmla="*/ 607562 h 1019175"/>
                  <a:gd name="connsiteX48" fmla="*/ 690450 w 1348393"/>
                  <a:gd name="connsiteY48" fmla="*/ 468312 h 1019175"/>
                  <a:gd name="connsiteX49" fmla="*/ 128400 w 1348393"/>
                  <a:gd name="connsiteY49" fmla="*/ 468312 h 1019175"/>
                  <a:gd name="connsiteX50" fmla="*/ 163427 w 1348393"/>
                  <a:gd name="connsiteY50" fmla="*/ 492601 h 1019175"/>
                  <a:gd name="connsiteX51" fmla="*/ 189875 w 1348393"/>
                  <a:gd name="connsiteY51" fmla="*/ 497602 h 1019175"/>
                  <a:gd name="connsiteX52" fmla="*/ 215609 w 1348393"/>
                  <a:gd name="connsiteY52" fmla="*/ 492601 h 1019175"/>
                  <a:gd name="connsiteX53" fmla="*/ 251350 w 1348393"/>
                  <a:gd name="connsiteY53" fmla="*/ 468312 h 1019175"/>
                  <a:gd name="connsiteX54" fmla="*/ 332840 w 1348393"/>
                  <a:gd name="connsiteY54" fmla="*/ 481885 h 1019175"/>
                  <a:gd name="connsiteX55" fmla="*/ 379303 w 1348393"/>
                  <a:gd name="connsiteY55" fmla="*/ 548322 h 1019175"/>
                  <a:gd name="connsiteX56" fmla="*/ 375014 w 1348393"/>
                  <a:gd name="connsiteY56" fmla="*/ 554037 h 1019175"/>
                  <a:gd name="connsiteX57" fmla="*/ 4736 w 1348393"/>
                  <a:gd name="connsiteY57" fmla="*/ 554037 h 1019175"/>
                  <a:gd name="connsiteX58" fmla="*/ 447 w 1348393"/>
                  <a:gd name="connsiteY58" fmla="*/ 548322 h 1019175"/>
                  <a:gd name="connsiteX59" fmla="*/ 46196 w 1348393"/>
                  <a:gd name="connsiteY59" fmla="*/ 481885 h 1019175"/>
                  <a:gd name="connsiteX60" fmla="*/ 128400 w 1348393"/>
                  <a:gd name="connsiteY60" fmla="*/ 468312 h 1019175"/>
                  <a:gd name="connsiteX61" fmla="*/ 759004 w 1348393"/>
                  <a:gd name="connsiteY61" fmla="*/ 188912 h 1019175"/>
                  <a:gd name="connsiteX62" fmla="*/ 783243 w 1348393"/>
                  <a:gd name="connsiteY62" fmla="*/ 240347 h 1019175"/>
                  <a:gd name="connsiteX63" fmla="*/ 734030 w 1348393"/>
                  <a:gd name="connsiteY63" fmla="*/ 257493 h 1019175"/>
                  <a:gd name="connsiteX64" fmla="*/ 734030 w 1348393"/>
                  <a:gd name="connsiteY64" fmla="*/ 239633 h 1019175"/>
                  <a:gd name="connsiteX65" fmla="*/ 752393 w 1348393"/>
                  <a:gd name="connsiteY65" fmla="*/ 205343 h 1019175"/>
                  <a:gd name="connsiteX66" fmla="*/ 759004 w 1348393"/>
                  <a:gd name="connsiteY66" fmla="*/ 188912 h 1019175"/>
                  <a:gd name="connsiteX67" fmla="*/ 580565 w 1348393"/>
                  <a:gd name="connsiteY67" fmla="*/ 188912 h 1019175"/>
                  <a:gd name="connsiteX68" fmla="*/ 587673 w 1348393"/>
                  <a:gd name="connsiteY68" fmla="*/ 206057 h 1019175"/>
                  <a:gd name="connsiteX69" fmla="*/ 605443 w 1348393"/>
                  <a:gd name="connsiteY69" fmla="*/ 240347 h 1019175"/>
                  <a:gd name="connsiteX70" fmla="*/ 605443 w 1348393"/>
                  <a:gd name="connsiteY70" fmla="*/ 257493 h 1019175"/>
                  <a:gd name="connsiteX71" fmla="*/ 557818 w 1348393"/>
                  <a:gd name="connsiteY71" fmla="*/ 241062 h 1019175"/>
                  <a:gd name="connsiteX72" fmla="*/ 580565 w 1348393"/>
                  <a:gd name="connsiteY72" fmla="*/ 188912 h 1019175"/>
                  <a:gd name="connsiteX73" fmla="*/ 671324 w 1348393"/>
                  <a:gd name="connsiteY73" fmla="*/ 0 h 1019175"/>
                  <a:gd name="connsiteX74" fmla="*/ 769824 w 1348393"/>
                  <a:gd name="connsiteY74" fmla="*/ 99959 h 1019175"/>
                  <a:gd name="connsiteX75" fmla="*/ 766229 w 1348393"/>
                  <a:gd name="connsiteY75" fmla="*/ 133517 h 1019175"/>
                  <a:gd name="connsiteX76" fmla="*/ 755445 w 1348393"/>
                  <a:gd name="connsiteY76" fmla="*/ 148511 h 1019175"/>
                  <a:gd name="connsiteX77" fmla="*/ 754007 w 1348393"/>
                  <a:gd name="connsiteY77" fmla="*/ 149225 h 1019175"/>
                  <a:gd name="connsiteX78" fmla="*/ 748255 w 1348393"/>
                  <a:gd name="connsiteY78" fmla="*/ 149225 h 1019175"/>
                  <a:gd name="connsiteX79" fmla="*/ 747536 w 1348393"/>
                  <a:gd name="connsiteY79" fmla="*/ 149225 h 1019175"/>
                  <a:gd name="connsiteX80" fmla="*/ 617401 w 1348393"/>
                  <a:gd name="connsiteY80" fmla="*/ 79968 h 1019175"/>
                  <a:gd name="connsiteX81" fmla="*/ 616682 w 1348393"/>
                  <a:gd name="connsiteY81" fmla="*/ 79968 h 1019175"/>
                  <a:gd name="connsiteX82" fmla="*/ 577138 w 1348393"/>
                  <a:gd name="connsiteY82" fmla="*/ 140657 h 1019175"/>
                  <a:gd name="connsiteX83" fmla="*/ 572105 w 1348393"/>
                  <a:gd name="connsiteY83" fmla="*/ 99959 h 1019175"/>
                  <a:gd name="connsiteX84" fmla="*/ 671324 w 1348393"/>
                  <a:gd name="connsiteY84" fmla="*/ 0 h 1019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</a:cxnLst>
                <a:rect l="l" t="t" r="r" b="b"/>
                <a:pathLst>
                  <a:path w="1348393" h="1019175">
                    <a:moveTo>
                      <a:pt x="691518" y="855662"/>
                    </a:moveTo>
                    <a:cubicBezTo>
                      <a:pt x="697814" y="855662"/>
                      <a:pt x="705509" y="857814"/>
                      <a:pt x="709707" y="859965"/>
                    </a:cubicBezTo>
                    <a:cubicBezTo>
                      <a:pt x="711106" y="859965"/>
                      <a:pt x="711805" y="862834"/>
                      <a:pt x="711106" y="864985"/>
                    </a:cubicBezTo>
                    <a:cubicBezTo>
                      <a:pt x="711106" y="864985"/>
                      <a:pt x="711106" y="864985"/>
                      <a:pt x="699213" y="899409"/>
                    </a:cubicBezTo>
                    <a:cubicBezTo>
                      <a:pt x="699213" y="900126"/>
                      <a:pt x="698513" y="900843"/>
                      <a:pt x="699213" y="902278"/>
                    </a:cubicBezTo>
                    <a:cubicBezTo>
                      <a:pt x="699213" y="902278"/>
                      <a:pt x="699213" y="894389"/>
                      <a:pt x="709707" y="1014872"/>
                    </a:cubicBezTo>
                    <a:cubicBezTo>
                      <a:pt x="709707" y="1016306"/>
                      <a:pt x="709007" y="1017741"/>
                      <a:pt x="706908" y="1017741"/>
                    </a:cubicBezTo>
                    <a:cubicBezTo>
                      <a:pt x="701312" y="1018458"/>
                      <a:pt x="696415" y="1019175"/>
                      <a:pt x="690818" y="1019175"/>
                    </a:cubicBezTo>
                    <a:cubicBezTo>
                      <a:pt x="685221" y="1019175"/>
                      <a:pt x="680324" y="1018458"/>
                      <a:pt x="674728" y="1017741"/>
                    </a:cubicBezTo>
                    <a:cubicBezTo>
                      <a:pt x="673329" y="1017741"/>
                      <a:pt x="671929" y="1016306"/>
                      <a:pt x="671929" y="1014872"/>
                    </a:cubicBezTo>
                    <a:cubicBezTo>
                      <a:pt x="673329" y="1004115"/>
                      <a:pt x="677526" y="963236"/>
                      <a:pt x="683123" y="900843"/>
                    </a:cubicBezTo>
                    <a:cubicBezTo>
                      <a:pt x="683123" y="900126"/>
                      <a:pt x="683123" y="900126"/>
                      <a:pt x="683123" y="899409"/>
                    </a:cubicBezTo>
                    <a:cubicBezTo>
                      <a:pt x="683123" y="899409"/>
                      <a:pt x="683123" y="899409"/>
                      <a:pt x="670530" y="864985"/>
                    </a:cubicBezTo>
                    <a:cubicBezTo>
                      <a:pt x="670530" y="862834"/>
                      <a:pt x="670530" y="859965"/>
                      <a:pt x="671929" y="859965"/>
                    </a:cubicBezTo>
                    <a:cubicBezTo>
                      <a:pt x="676127" y="857814"/>
                      <a:pt x="684522" y="855662"/>
                      <a:pt x="691518" y="855662"/>
                    </a:cubicBezTo>
                    <a:close/>
                    <a:moveTo>
                      <a:pt x="192693" y="687387"/>
                    </a:moveTo>
                    <a:cubicBezTo>
                      <a:pt x="248324" y="687387"/>
                      <a:pt x="291118" y="732369"/>
                      <a:pt x="291118" y="786632"/>
                    </a:cubicBezTo>
                    <a:cubicBezTo>
                      <a:pt x="291118" y="798770"/>
                      <a:pt x="289691" y="817334"/>
                      <a:pt x="285412" y="827330"/>
                    </a:cubicBezTo>
                    <a:cubicBezTo>
                      <a:pt x="276140" y="836612"/>
                      <a:pt x="276853" y="776637"/>
                      <a:pt x="247611" y="767355"/>
                    </a:cubicBezTo>
                    <a:cubicBezTo>
                      <a:pt x="246898" y="767355"/>
                      <a:pt x="246898" y="767355"/>
                      <a:pt x="246185" y="767355"/>
                    </a:cubicBezTo>
                    <a:cubicBezTo>
                      <a:pt x="117091" y="835898"/>
                      <a:pt x="117091" y="835898"/>
                      <a:pt x="117091" y="835898"/>
                    </a:cubicBezTo>
                    <a:cubicBezTo>
                      <a:pt x="116378" y="835898"/>
                      <a:pt x="116378" y="835898"/>
                      <a:pt x="116378" y="835898"/>
                    </a:cubicBezTo>
                    <a:cubicBezTo>
                      <a:pt x="109959" y="835898"/>
                      <a:pt x="109959" y="835898"/>
                      <a:pt x="109959" y="835898"/>
                    </a:cubicBezTo>
                    <a:cubicBezTo>
                      <a:pt x="109245" y="835898"/>
                      <a:pt x="109245" y="835898"/>
                      <a:pt x="108532" y="835184"/>
                    </a:cubicBezTo>
                    <a:cubicBezTo>
                      <a:pt x="99974" y="825188"/>
                      <a:pt x="97834" y="820190"/>
                      <a:pt x="97834" y="820190"/>
                    </a:cubicBezTo>
                    <a:cubicBezTo>
                      <a:pt x="94268" y="810194"/>
                      <a:pt x="94268" y="798770"/>
                      <a:pt x="94268" y="786632"/>
                    </a:cubicBezTo>
                    <a:cubicBezTo>
                      <a:pt x="94268" y="732369"/>
                      <a:pt x="137061" y="687387"/>
                      <a:pt x="192693" y="687387"/>
                    </a:cubicBezTo>
                    <a:close/>
                    <a:moveTo>
                      <a:pt x="1105315" y="476250"/>
                    </a:moveTo>
                    <a:cubicBezTo>
                      <a:pt x="1114637" y="485613"/>
                      <a:pt x="1133997" y="510102"/>
                      <a:pt x="1178454" y="510102"/>
                    </a:cubicBezTo>
                    <a:cubicBezTo>
                      <a:pt x="1220759" y="510102"/>
                      <a:pt x="1237968" y="489935"/>
                      <a:pt x="1248724" y="476250"/>
                    </a:cubicBezTo>
                    <a:cubicBezTo>
                      <a:pt x="1254460" y="476250"/>
                      <a:pt x="1340506" y="487054"/>
                      <a:pt x="1348393" y="546836"/>
                    </a:cubicBezTo>
                    <a:cubicBezTo>
                      <a:pt x="1348393" y="547556"/>
                      <a:pt x="1348393" y="547556"/>
                      <a:pt x="1348393" y="548276"/>
                    </a:cubicBezTo>
                    <a:cubicBezTo>
                      <a:pt x="1348393" y="551157"/>
                      <a:pt x="1346242" y="554038"/>
                      <a:pt x="1343374" y="554038"/>
                    </a:cubicBezTo>
                    <a:cubicBezTo>
                      <a:pt x="1343374" y="554038"/>
                      <a:pt x="1343374" y="554038"/>
                      <a:pt x="1012817" y="554038"/>
                    </a:cubicBezTo>
                    <a:cubicBezTo>
                      <a:pt x="1009948" y="554038"/>
                      <a:pt x="1007080" y="551157"/>
                      <a:pt x="1007797" y="548276"/>
                    </a:cubicBezTo>
                    <a:cubicBezTo>
                      <a:pt x="1007797" y="546836"/>
                      <a:pt x="1007797" y="544675"/>
                      <a:pt x="1008514" y="543234"/>
                    </a:cubicBezTo>
                    <a:cubicBezTo>
                      <a:pt x="1015685" y="478411"/>
                      <a:pt x="1099579" y="476250"/>
                      <a:pt x="1105315" y="476250"/>
                    </a:cubicBezTo>
                    <a:close/>
                    <a:moveTo>
                      <a:pt x="690450" y="468312"/>
                    </a:moveTo>
                    <a:cubicBezTo>
                      <a:pt x="767250" y="468312"/>
                      <a:pt x="825387" y="531153"/>
                      <a:pt x="825387" y="607562"/>
                    </a:cubicBezTo>
                    <a:cubicBezTo>
                      <a:pt x="825387" y="623986"/>
                      <a:pt x="826105" y="638982"/>
                      <a:pt x="820363" y="653978"/>
                    </a:cubicBezTo>
                    <a:cubicBezTo>
                      <a:pt x="820363" y="653978"/>
                      <a:pt x="817492" y="661119"/>
                      <a:pt x="806008" y="674687"/>
                    </a:cubicBezTo>
                    <a:cubicBezTo>
                      <a:pt x="806008" y="674687"/>
                      <a:pt x="806008" y="674687"/>
                      <a:pt x="795960" y="674687"/>
                    </a:cubicBezTo>
                    <a:cubicBezTo>
                      <a:pt x="795960" y="674687"/>
                      <a:pt x="795960" y="670403"/>
                      <a:pt x="794524" y="573285"/>
                    </a:cubicBezTo>
                    <a:cubicBezTo>
                      <a:pt x="779451" y="651122"/>
                      <a:pt x="617239" y="578998"/>
                      <a:pt x="617239" y="578998"/>
                    </a:cubicBezTo>
                    <a:cubicBezTo>
                      <a:pt x="577045" y="592566"/>
                      <a:pt x="584223" y="673259"/>
                      <a:pt x="584223" y="673259"/>
                    </a:cubicBezTo>
                    <a:cubicBezTo>
                      <a:pt x="584223" y="673259"/>
                      <a:pt x="584223" y="673259"/>
                      <a:pt x="574892" y="671831"/>
                    </a:cubicBezTo>
                    <a:cubicBezTo>
                      <a:pt x="574892" y="671831"/>
                      <a:pt x="574892" y="667546"/>
                      <a:pt x="561254" y="655406"/>
                    </a:cubicBezTo>
                    <a:cubicBezTo>
                      <a:pt x="556230" y="640410"/>
                      <a:pt x="556948" y="624700"/>
                      <a:pt x="556948" y="607562"/>
                    </a:cubicBezTo>
                    <a:cubicBezTo>
                      <a:pt x="556948" y="531153"/>
                      <a:pt x="614368" y="468312"/>
                      <a:pt x="690450" y="468312"/>
                    </a:cubicBezTo>
                    <a:close/>
                    <a:moveTo>
                      <a:pt x="128400" y="468312"/>
                    </a:moveTo>
                    <a:cubicBezTo>
                      <a:pt x="128400" y="468312"/>
                      <a:pt x="139838" y="484743"/>
                      <a:pt x="163427" y="492601"/>
                    </a:cubicBezTo>
                    <a:cubicBezTo>
                      <a:pt x="163427" y="492601"/>
                      <a:pt x="163427" y="492601"/>
                      <a:pt x="189875" y="497602"/>
                    </a:cubicBezTo>
                    <a:cubicBezTo>
                      <a:pt x="189875" y="497602"/>
                      <a:pt x="189875" y="497602"/>
                      <a:pt x="215609" y="492601"/>
                    </a:cubicBezTo>
                    <a:cubicBezTo>
                      <a:pt x="239198" y="484743"/>
                      <a:pt x="251350" y="468312"/>
                      <a:pt x="251350" y="468312"/>
                    </a:cubicBezTo>
                    <a:cubicBezTo>
                      <a:pt x="251350" y="468312"/>
                      <a:pt x="304961" y="469027"/>
                      <a:pt x="332840" y="481885"/>
                    </a:cubicBezTo>
                    <a:cubicBezTo>
                      <a:pt x="356429" y="492601"/>
                      <a:pt x="373584" y="532606"/>
                      <a:pt x="379303" y="548322"/>
                    </a:cubicBezTo>
                    <a:cubicBezTo>
                      <a:pt x="380018" y="551180"/>
                      <a:pt x="377873" y="554037"/>
                      <a:pt x="375014" y="554037"/>
                    </a:cubicBezTo>
                    <a:cubicBezTo>
                      <a:pt x="375014" y="554037"/>
                      <a:pt x="375014" y="554037"/>
                      <a:pt x="4736" y="554037"/>
                    </a:cubicBezTo>
                    <a:cubicBezTo>
                      <a:pt x="1162" y="554037"/>
                      <a:pt x="-982" y="551180"/>
                      <a:pt x="447" y="548322"/>
                    </a:cubicBezTo>
                    <a:cubicBezTo>
                      <a:pt x="6166" y="532606"/>
                      <a:pt x="22607" y="492601"/>
                      <a:pt x="46196" y="481885"/>
                    </a:cubicBezTo>
                    <a:cubicBezTo>
                      <a:pt x="74789" y="469027"/>
                      <a:pt x="128400" y="468312"/>
                      <a:pt x="128400" y="468312"/>
                    </a:cubicBezTo>
                    <a:close/>
                    <a:moveTo>
                      <a:pt x="759004" y="188912"/>
                    </a:moveTo>
                    <a:cubicBezTo>
                      <a:pt x="759739" y="207486"/>
                      <a:pt x="761208" y="238204"/>
                      <a:pt x="783243" y="240347"/>
                    </a:cubicBezTo>
                    <a:cubicBezTo>
                      <a:pt x="762677" y="260350"/>
                      <a:pt x="743579" y="259636"/>
                      <a:pt x="734030" y="257493"/>
                    </a:cubicBezTo>
                    <a:cubicBezTo>
                      <a:pt x="734030" y="257493"/>
                      <a:pt x="734030" y="257493"/>
                      <a:pt x="734030" y="239633"/>
                    </a:cubicBezTo>
                    <a:cubicBezTo>
                      <a:pt x="738437" y="233918"/>
                      <a:pt x="743579" y="224631"/>
                      <a:pt x="752393" y="205343"/>
                    </a:cubicBezTo>
                    <a:cubicBezTo>
                      <a:pt x="755331" y="198913"/>
                      <a:pt x="756800" y="193198"/>
                      <a:pt x="759004" y="188912"/>
                    </a:cubicBezTo>
                    <a:close/>
                    <a:moveTo>
                      <a:pt x="580565" y="188912"/>
                    </a:moveTo>
                    <a:cubicBezTo>
                      <a:pt x="582697" y="193913"/>
                      <a:pt x="585540" y="199628"/>
                      <a:pt x="587673" y="206057"/>
                    </a:cubicBezTo>
                    <a:cubicBezTo>
                      <a:pt x="596203" y="225346"/>
                      <a:pt x="601889" y="234632"/>
                      <a:pt x="605443" y="240347"/>
                    </a:cubicBezTo>
                    <a:cubicBezTo>
                      <a:pt x="605443" y="240347"/>
                      <a:pt x="605443" y="240347"/>
                      <a:pt x="605443" y="257493"/>
                    </a:cubicBezTo>
                    <a:cubicBezTo>
                      <a:pt x="596203" y="259636"/>
                      <a:pt x="577010" y="260350"/>
                      <a:pt x="557818" y="241062"/>
                    </a:cubicBezTo>
                    <a:cubicBezTo>
                      <a:pt x="578432" y="238919"/>
                      <a:pt x="579854" y="208200"/>
                      <a:pt x="580565" y="188912"/>
                    </a:cubicBezTo>
                    <a:close/>
                    <a:moveTo>
                      <a:pt x="671324" y="0"/>
                    </a:moveTo>
                    <a:cubicBezTo>
                      <a:pt x="725967" y="0"/>
                      <a:pt x="769824" y="44268"/>
                      <a:pt x="769824" y="99959"/>
                    </a:cubicBezTo>
                    <a:cubicBezTo>
                      <a:pt x="769824" y="111383"/>
                      <a:pt x="770543" y="122807"/>
                      <a:pt x="766229" y="133517"/>
                    </a:cubicBezTo>
                    <a:cubicBezTo>
                      <a:pt x="766229" y="133517"/>
                      <a:pt x="764791" y="138515"/>
                      <a:pt x="755445" y="148511"/>
                    </a:cubicBezTo>
                    <a:cubicBezTo>
                      <a:pt x="754726" y="149225"/>
                      <a:pt x="754726" y="149225"/>
                      <a:pt x="754007" y="149225"/>
                    </a:cubicBezTo>
                    <a:cubicBezTo>
                      <a:pt x="754007" y="149225"/>
                      <a:pt x="754007" y="149225"/>
                      <a:pt x="748255" y="149225"/>
                    </a:cubicBezTo>
                    <a:cubicBezTo>
                      <a:pt x="747536" y="149225"/>
                      <a:pt x="747536" y="149225"/>
                      <a:pt x="747536" y="149225"/>
                    </a:cubicBezTo>
                    <a:cubicBezTo>
                      <a:pt x="747536" y="149225"/>
                      <a:pt x="747536" y="149225"/>
                      <a:pt x="617401" y="79968"/>
                    </a:cubicBezTo>
                    <a:cubicBezTo>
                      <a:pt x="617401" y="79968"/>
                      <a:pt x="617401" y="79968"/>
                      <a:pt x="616682" y="79968"/>
                    </a:cubicBezTo>
                    <a:cubicBezTo>
                      <a:pt x="586485" y="89250"/>
                      <a:pt x="587204" y="149225"/>
                      <a:pt x="577138" y="140657"/>
                    </a:cubicBezTo>
                    <a:cubicBezTo>
                      <a:pt x="573543" y="129233"/>
                      <a:pt x="572105" y="111383"/>
                      <a:pt x="572105" y="99959"/>
                    </a:cubicBezTo>
                    <a:cubicBezTo>
                      <a:pt x="572105" y="44268"/>
                      <a:pt x="615244" y="0"/>
                      <a:pt x="67132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1592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F8667211-482E-4B3B-B9C7-74DB6D5380E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15" name="think-cell Slide" r:id="rId7" imgW="395" imgH="394" progId="TCLayout.ActiveDocument.1">
                  <p:embed/>
                </p:oleObj>
              </mc:Choice>
              <mc:Fallback>
                <p:oleObj name="think-cell Slide" r:id="rId7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F8667211-482E-4B3B-B9C7-74DB6D538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9B08E0B1-9911-408F-AD1E-FE406F1B926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BB51CA-F2D3-4285-822A-E9ED81B2AD2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24000" y="0"/>
            <a:ext cx="158750" cy="15875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3400" dirty="0" err="1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graphicFrame>
        <p:nvGraphicFramePr>
          <p:cNvPr id="9" name="table_type_name">
            <a:extLst>
              <a:ext uri="{FF2B5EF4-FFF2-40B4-BE49-F238E27FC236}">
                <a16:creationId xmlns:a16="http://schemas.microsoft.com/office/drawing/2014/main" id="{5DDC2E86-44CB-4747-A24F-684F6B968EE1}"/>
              </a:ext>
            </a:extLst>
          </p:cNvPr>
          <p:cNvGraphicFramePr>
            <a:graphicFrameLocks noGrp="1"/>
          </p:cNvGraphicFramePr>
          <p:nvPr/>
        </p:nvGraphicFramePr>
        <p:xfrm>
          <a:off x="630000" y="1205671"/>
          <a:ext cx="11038125" cy="5470973"/>
        </p:xfrm>
        <a:graphic>
          <a:graphicData uri="http://schemas.openxmlformats.org/drawingml/2006/table">
            <a:tbl>
              <a:tblPr/>
              <a:tblGrid>
                <a:gridCol w="10780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60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rgbClr val="FFFFFF"/>
                          </a:solidFill>
                          <a:latin typeface="+mj-lt"/>
                          <a:ea typeface="+mn-ea"/>
                          <a:cs typeface="+mn-cs"/>
                        </a:rPr>
                        <a:t>Learning leadership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A1E2">
                            <a:lumMod val="10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​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2093A6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Tribe lead:</a:t>
                      </a:r>
                      <a:r>
                        <a:rPr lang="en-US" sz="1200" i="0" kern="1200" dirty="0">
                          <a:solidFill>
                            <a:srgbClr val="575757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Ashley Egan                         </a:t>
                      </a:r>
                      <a:r>
                        <a:rPr lang="en-US" sz="1200" kern="1200" dirty="0">
                          <a:solidFill>
                            <a:srgbClr val="2093A6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Area MDP: </a:t>
                      </a:r>
                      <a:r>
                        <a:rPr lang="en-US" sz="1200" kern="1200" dirty="0">
                          <a:solidFill>
                            <a:srgbClr val="575757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Ian Frost                                                    </a:t>
                      </a:r>
                      <a:r>
                        <a:rPr lang="en-US" sz="1200" kern="1200" dirty="0">
                          <a:solidFill>
                            <a:srgbClr val="2093A6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Area Lead: </a:t>
                      </a:r>
                      <a:r>
                        <a:rPr lang="en-US" sz="1200" kern="1200" dirty="0">
                          <a:solidFill>
                            <a:srgbClr val="575757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Lidia Juszko, </a:t>
                      </a:r>
                      <a:r>
                        <a:rPr lang="en-GB" sz="1200" dirty="0">
                          <a:solidFill>
                            <a:srgbClr val="575757"/>
                          </a:solidFill>
                        </a:rPr>
                        <a:t>Ulrike </a:t>
                      </a:r>
                      <a:r>
                        <a:rPr lang="en-GB" sz="1200" dirty="0" err="1">
                          <a:solidFill>
                            <a:srgbClr val="575757"/>
                          </a:solidFill>
                        </a:rPr>
                        <a:t>Beemelmanns</a:t>
                      </a:r>
                      <a:endParaRPr lang="en-US" sz="1200" i="0" kern="1200" dirty="0">
                        <a:solidFill>
                          <a:srgbClr val="575757"/>
                        </a:solidFill>
                        <a:latin typeface="+mj-lt"/>
                        <a:ea typeface="+mn-ea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91440" marR="0" lvl="0" indent="0" algn="l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A1E2">
                            <a:lumMod val="10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​"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2093A6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Tech Area Lead (Interim):</a:t>
                      </a:r>
                      <a:r>
                        <a:rPr lang="en-US" sz="1200" i="0" kern="1200" dirty="0">
                          <a:solidFill>
                            <a:srgbClr val="575757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GB" sz="1200" dirty="0">
                          <a:solidFill>
                            <a:srgbClr val="575757"/>
                          </a:solidFill>
                        </a:rPr>
                        <a:t>Scott Mirley   </a:t>
                      </a:r>
                      <a:r>
                        <a:rPr lang="en-GB" sz="1200" dirty="0">
                          <a:solidFill>
                            <a:srgbClr val="2093A6"/>
                          </a:solidFill>
                        </a:rPr>
                        <a:t>Functional leads: </a:t>
                      </a:r>
                      <a:r>
                        <a:rPr lang="en-GB" sz="1200" dirty="0">
                          <a:solidFill>
                            <a:srgbClr val="575757"/>
                          </a:solidFill>
                        </a:rPr>
                        <a:t>Tom Guillou, Francesco Ferretti        </a:t>
                      </a:r>
                      <a:r>
                        <a:rPr lang="en-US" sz="1200" kern="1200" dirty="0">
                          <a:solidFill>
                            <a:srgbClr val="2093A6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Product Owners: </a:t>
                      </a:r>
                      <a:r>
                        <a:rPr lang="en-US" sz="1200" kern="1200" dirty="0">
                          <a:solidFill>
                            <a:srgbClr val="575757"/>
                          </a:solidFill>
                          <a:latin typeface="+mn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Kate Venier, Jean Whitney</a:t>
                      </a:r>
                      <a:endParaRPr lang="en-GB" sz="1200" dirty="0">
                        <a:solidFill>
                          <a:srgbClr val="575757"/>
                        </a:solidFill>
                      </a:endParaRP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8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2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Theme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200" b="0" dirty="0"/>
                        <a:t>Digitally 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</a:rPr>
                        <a:t>enable world-class experiences for learners and provide efficient tools for </a:t>
                      </a:r>
                      <a:r>
                        <a:rPr lang="en-US" sz="1200" b="0" dirty="0" err="1">
                          <a:solidFill>
                            <a:srgbClr val="575757"/>
                          </a:solidFill>
                        </a:rPr>
                        <a:t>L&amp;D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</a:rPr>
                        <a:t> teams via eco-system of integrated platforms &amp; tools, that provides </a:t>
                      </a:r>
                      <a:r>
                        <a:rPr lang="en-US" sz="1200" b="0" dirty="0" err="1">
                          <a:solidFill>
                            <a:srgbClr val="575757"/>
                          </a:solidFill>
                        </a:rPr>
                        <a:t>L&amp;D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</a:rPr>
                        <a:t> teams with data to inform and make strategic decisions about offering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2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2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objective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200" b="0" dirty="0">
                          <a:solidFill>
                            <a:srgbClr val="575757"/>
                          </a:solidFill>
                        </a:rPr>
                        <a:t>Optimize learner's time spent learning by providing seamless, personalized, learning in-the-flow on platforms that are scalable for all BCG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511323"/>
                  </a:ext>
                </a:extLst>
              </a:tr>
              <a:tr h="128929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j-lt"/>
                          <a:ea typeface="+mn-ea"/>
                          <a:cs typeface="+mn-cs"/>
                        </a:rPr>
                        <a:t>Learning sub-themes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93A6"/>
                    </a:solidFill>
                  </a:tcPr>
                </a:tc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Enable learner experiences: </a:t>
                      </a:r>
                      <a:r>
                        <a:rPr lang="en-US" sz="120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Deliver and embed digital ecosystem used by learners to access programs, content and learning journeys; ensure seamless experience between and deliver high value capabilities for all learners (One-BCG)</a:t>
                      </a: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Operational efficiency for </a:t>
                      </a:r>
                      <a:r>
                        <a:rPr lang="en-US" sz="1200" b="0" dirty="0" err="1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L&amp;D</a:t>
                      </a:r>
                      <a:r>
                        <a:rPr lang="en-US" sz="1200" b="0" dirty="0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: </a:t>
                      </a:r>
                      <a:r>
                        <a:rPr lang="en-US" sz="120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Deliver and embed new tools and platforms that improve efficiency of existing ecosystem used by </a:t>
                      </a:r>
                      <a:r>
                        <a:rPr lang="en-US" sz="1200" dirty="0" err="1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L&amp;D</a:t>
                      </a:r>
                      <a:r>
                        <a:rPr lang="en-US" sz="120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to deliver programs and content to learners and manage key operations processes for all BCG (one-BCG)</a:t>
                      </a:r>
                      <a:endParaRPr lang="en-US" sz="1200" dirty="0"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="0" baseline="0" dirty="0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Reporting and analytics: 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Enable access to data and tools to measure platform success, derive actionable recommendations, support change efforts, support decision making for </a:t>
                      </a:r>
                      <a:r>
                        <a:rPr lang="en-US" sz="1200" b="0" dirty="0" err="1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L&amp;D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teams and </a:t>
                      </a:r>
                      <a:r>
                        <a:rPr lang="en-US" sz="1200" b="0" dirty="0" err="1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L&amp;D</a:t>
                      </a:r>
                      <a:r>
                        <a:rPr lang="en-US" sz="1200" b="0" dirty="0">
                          <a:solidFill>
                            <a:srgbClr val="575757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leadership</a:t>
                      </a:r>
                      <a:endParaRPr lang="en-US" sz="1200" b="0" dirty="0">
                        <a:cs typeface="+mn-cs"/>
                        <a:sym typeface="Arial" panose="020B0604020202020204" pitchFamily="34" charset="0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sz="1200" b="0" dirty="0">
                          <a:solidFill>
                            <a:srgbClr val="2093A6"/>
                          </a:solidFill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PTO tools and experience: </a:t>
                      </a:r>
                      <a:r>
                        <a:rPr lang="en-US" sz="12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Enable PTO and case leadership to have easy and constant access to updated, relevant data in order to make sustainability adjustments for their teams; provide intuitive and accessible survey tool for case team members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3796862"/>
                  </a:ext>
                </a:extLst>
              </a:tr>
              <a:tr h="153686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200" b="1" kern="1200" dirty="0">
                          <a:solidFill>
                            <a:srgbClr val="FFFFFF"/>
                          </a:solidFill>
                          <a:latin typeface="+mj-lt"/>
                          <a:ea typeface="+mn-ea"/>
                          <a:cs typeface="+mn-cs"/>
                        </a:rPr>
                        <a:t>Functional objectives, for reference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93A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​"/>
                      </a:pPr>
                      <a:r>
                        <a:rPr lang="en-US" sz="1200" b="0" i="0" u="none" kern="1200" spc="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1. Deliver on our EVP by more personalized learning</a:t>
                      </a: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GB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More equitable &amp; raised quality bar amongst systems</a:t>
                      </a: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GB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Stronger learner experience incl. integration with HR connection points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 typeface="Trebuchet MS" panose="020B0603020202020204" pitchFamily="34" charset="0"/>
                        <a:buChar char="​"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</a:rPr>
                        <a:t>2. Quickly upskill on emerging business needs </a:t>
                      </a: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(e.g.</a:t>
                      </a:r>
                      <a:r>
                        <a:rPr lang="pl-PL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,</a:t>
                      </a: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 DigitalBCG, </a:t>
                      </a:r>
                      <a:r>
                        <a:rPr lang="en-US" sz="1200" b="0" i="0" u="none" kern="1200" spc="0" dirty="0" err="1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NGWOW</a:t>
                      </a: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)</a:t>
                      </a:r>
                    </a:p>
                    <a:p>
                      <a:pPr marL="0" lvl="0" indent="-3492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None/>
                      </a:pPr>
                      <a:r>
                        <a:rPr lang="en-US" sz="120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</a:rPr>
                        <a:t>3. Accelerate to </a:t>
                      </a:r>
                      <a:r>
                        <a:rPr lang="en-US" sz="1200" dirty="0" err="1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</a:rPr>
                        <a:t>OneBCG</a:t>
                      </a:r>
                      <a:endParaRPr lang="en-US" sz="1200" dirty="0">
                        <a:solidFill>
                          <a:srgbClr val="2093A6"/>
                        </a:solidFill>
                        <a:latin typeface="Trebuchet MS" panose="020B0603020202020204" pitchFamily="34" charset="0"/>
                      </a:endParaRP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Inclusive mindset &amp; distinct needs</a:t>
                      </a: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More joint in-person experiences &amp; stronger affiliation</a:t>
                      </a:r>
                    </a:p>
                    <a:p>
                      <a:pPr>
                        <a:spcBef>
                          <a:spcPts val="0"/>
                        </a:spcBef>
                        <a:buSzPct val="100000"/>
                        <a:buFont typeface="Trebuchet MS" panose="020B0603020202020204" pitchFamily="34" charset="0"/>
                        <a:buChar char="​"/>
                      </a:pPr>
                      <a:r>
                        <a:rPr lang="en-US" sz="120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</a:rPr>
                        <a:t>4. Reduce carbon emissions by 50% by 2026</a:t>
                      </a: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From 11 to 6 in-person core programs over BCG career, equating to 1 program per career step</a:t>
                      </a:r>
                    </a:p>
                    <a:p>
                      <a:pPr marL="324000" lvl="1" indent="-21600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093A6"/>
                        </a:buClr>
                        <a:buSzPct val="100000"/>
                        <a:buFont typeface="Trebuchet MS" panose="020B0603020202020204" pitchFamily="34" charset="0"/>
                        <a:buChar char="•"/>
                      </a:pP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</a:rPr>
                        <a:t>Optimize location &amp; attendance mix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4481485"/>
                  </a:ext>
                </a:extLst>
              </a:tr>
              <a:tr h="513117">
                <a:tc>
                  <a:txBody>
                    <a:bodyPr/>
                    <a:lstStyle/>
                    <a:p>
                      <a:pPr marL="0" lvl="0" indent="0" algn="ctr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A1E2">
                            <a:lumMod val="10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​"/>
                      </a:pPr>
                      <a:r>
                        <a:rPr lang="en-US" sz="1200" b="1" kern="1200" dirty="0">
                          <a:solidFill>
                            <a:srgbClr val="FFFFFF"/>
                          </a:solidFill>
                          <a:latin typeface="+mj-lt"/>
                          <a:ea typeface="+mn-ea"/>
                          <a:cs typeface="+mn-cs"/>
                          <a:sym typeface="Arial" panose="020B0604020202020204" pitchFamily="34" charset="0"/>
                        </a:rPr>
                        <a:t>Scope</a:t>
                      </a:r>
                    </a:p>
                  </a:txBody>
                  <a:tcPr marL="45720" marR="27432" marT="27432" marB="27432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2093A6"/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0" lvl="0" indent="-228600" algn="l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A1E2">
                            <a:lumMod val="10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kern="1200" spc="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In scope: </a:t>
                      </a:r>
                      <a:r>
                        <a:rPr lang="en-US" sz="1200" b="0" i="0" u="none" kern="1200" spc="0" dirty="0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Saba Cloud </a:t>
                      </a:r>
                      <a:r>
                        <a:rPr lang="en-US" sz="1200" b="0" i="0" u="none" kern="1200" spc="0" dirty="0" err="1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LMS</a:t>
                      </a:r>
                      <a:r>
                        <a:rPr lang="en-US" sz="1200" b="0" i="0" u="none" kern="1200" spc="0" dirty="0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, </a:t>
                      </a:r>
                      <a:r>
                        <a:rPr lang="en-US" sz="1200" b="0" i="0" u="none" kern="1200" spc="0" dirty="0" err="1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EdCast</a:t>
                      </a:r>
                      <a:r>
                        <a:rPr lang="en-US" sz="1200" b="0" i="0" u="none" kern="1200" spc="0" dirty="0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 </a:t>
                      </a:r>
                      <a:r>
                        <a:rPr lang="en-US" sz="1200" b="0" i="0" u="none" kern="1200" spc="0" dirty="0" err="1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LXP</a:t>
                      </a:r>
                      <a:r>
                        <a:rPr lang="en-US" sz="1200" b="0" i="0" u="none" kern="1200" spc="0" dirty="0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, </a:t>
                      </a:r>
                      <a:r>
                        <a:rPr lang="en-US" sz="1200" b="0" i="0" u="none" kern="1200" spc="0" dirty="0" err="1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WalkMe</a:t>
                      </a:r>
                      <a:r>
                        <a:rPr lang="en-US" sz="1200" b="0" i="0" u="none" kern="1200" spc="0" dirty="0">
                          <a:solidFill>
                            <a:srgbClr val="575757">
                              <a:lumMod val="100000"/>
                            </a:srgbClr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, mobile, Saba microapps, Saba workspaces, DF integration, compliance, WD integration, coaching tools, PTO tool, external content provider integrations</a:t>
                      </a:r>
                    </a:p>
                    <a:p>
                      <a:pPr marL="320040" marR="0" lvl="0" indent="-228600" algn="l" defTabSz="8707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00A1E2">
                            <a:lumMod val="100000"/>
                          </a:srgb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b="0" i="0" u="none" kern="1200" spc="0" dirty="0">
                          <a:solidFill>
                            <a:srgbClr val="2093A6"/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Out of scope (for now):  </a:t>
                      </a:r>
                      <a:r>
                        <a:rPr lang="en-US" sz="1200" b="0" i="0" u="none" kern="1200" spc="0" dirty="0">
                          <a:solidFill>
                            <a:srgbClr val="575757"/>
                          </a:solidFill>
                          <a:latin typeface="Trebuchet MS" panose="020B0603020202020204" pitchFamily="34" charset="0"/>
                          <a:ea typeface="+mn-ea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Connected Classroom, content authoring tools, podcasts app, MS Teams/Slack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701977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73D84590-0C7F-4F51-AA92-5A81AFF58818}"/>
              </a:ext>
            </a:extLst>
          </p:cNvPr>
          <p:cNvSpPr/>
          <p:nvPr/>
        </p:nvSpPr>
        <p:spPr>
          <a:xfrm>
            <a:off x="10268712" y="124406"/>
            <a:ext cx="1755648" cy="313933"/>
          </a:xfrm>
          <a:prstGeom prst="rect">
            <a:avLst/>
          </a:prstGeom>
          <a:solidFill>
            <a:srgbClr val="2093A6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May 17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6D791E4-44B7-42D3-87BE-2860CB33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</p:spPr>
        <p:txBody>
          <a:bodyPr vert="horz">
            <a:spAutoFit/>
          </a:bodyPr>
          <a:lstStyle/>
          <a:p>
            <a:r>
              <a:rPr lang="en-US" dirty="0">
                <a:solidFill>
                  <a:srgbClr val="2093A6"/>
                </a:solidFill>
              </a:rPr>
              <a:t>HR Tribe: Learning &amp; PTO area</a:t>
            </a:r>
          </a:p>
        </p:txBody>
      </p:sp>
    </p:spTree>
    <p:extLst>
      <p:ext uri="{BB962C8B-B14F-4D97-AF65-F5344CB8AC3E}">
        <p14:creationId xmlns:p14="http://schemas.microsoft.com/office/powerpoint/2010/main" val="7295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AFA317-C1FE-4B13-9756-908B7444C4D8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9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AFA317-C1FE-4B13-9756-908B7444C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e4pContent1"/>
          <p:cNvSpPr txBox="1"/>
          <p:nvPr/>
        </p:nvSpPr>
        <p:spPr>
          <a:xfrm>
            <a:off x="630000" y="1396209"/>
            <a:ext cx="4386077" cy="32040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Target user feedback on L&amp;D and LAB has been declining: NPS, People Survey, Quarterly Pulse Checks.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Team has leveraged some quant &amp; qual user feedback to try to identify key pain / intervention points…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…and has tested several potential improvements…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…but the needle is not moving 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4818300" cy="470898"/>
          </a:xfrm>
        </p:spPr>
        <p:txBody>
          <a:bodyPr vert="horz"/>
          <a:lstStyle/>
          <a:p>
            <a:r>
              <a:rPr lang="en-US"/>
              <a:t>What is the problem?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E84CA5-9A7E-4DB5-8553-9ACEACB64300}"/>
              </a:ext>
            </a:extLst>
          </p:cNvPr>
          <p:cNvSpPr txBox="1">
            <a:spLocks/>
          </p:cNvSpPr>
          <p:nvPr/>
        </p:nvSpPr>
        <p:spPr>
          <a:xfrm>
            <a:off x="6210300" y="622800"/>
            <a:ext cx="5610225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j-ea"/>
                <a:cs typeface="+mj-cs"/>
                <a:sym typeface="Trebuchet MS" panose="020B0603020202020204" pitchFamily="34" charset="0"/>
              </a:rPr>
              <a:t>What are we doing about 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D14F8-2650-4CAC-A692-81C2598F6EAB}"/>
              </a:ext>
            </a:extLst>
          </p:cNvPr>
          <p:cNvSpPr txBox="1"/>
          <p:nvPr/>
        </p:nvSpPr>
        <p:spPr>
          <a:xfrm>
            <a:off x="6350979" y="1396209"/>
            <a:ext cx="5211022" cy="532453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L&amp;D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VoC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aims to build confidence and prioritize solutions to root causes of pain points in our customer's experience– learners and L&amp;D admins. More specifically: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Identify largest root causes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of pain &amp; intervention points - to take on as a function – whether digital or not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Quantify the impact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potential improvements will have on improving L&amp;D feedback &amp; usage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Prioritize roadmap effectively;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What digital tools' initiatives should the HR function prioritize to improve our learners' experience in Q4/2022 and beyond?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658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/>
          <p:nvPr/>
        </p:nvSpPr>
        <p:spPr>
          <a:xfrm>
            <a:off x="0" y="2534487"/>
            <a:ext cx="5029884" cy="4323513"/>
          </a:xfrm>
          <a:custGeom>
            <a:avLst/>
            <a:gdLst>
              <a:gd name="connsiteX0" fmla="*/ 1884968 w 5029884"/>
              <a:gd name="connsiteY0" fmla="*/ 0 h 4323513"/>
              <a:gd name="connsiteX1" fmla="*/ 5029884 w 5029884"/>
              <a:gd name="connsiteY1" fmla="*/ 3144916 h 4323513"/>
              <a:gd name="connsiteX2" fmla="*/ 4888495 w 5029884"/>
              <a:gd name="connsiteY2" fmla="*/ 4080118 h 4323513"/>
              <a:gd name="connsiteX3" fmla="*/ 4799411 w 5029884"/>
              <a:gd name="connsiteY3" fmla="*/ 4323513 h 4323513"/>
              <a:gd name="connsiteX4" fmla="*/ 0 w 5029884"/>
              <a:gd name="connsiteY4" fmla="*/ 4323513 h 4323513"/>
              <a:gd name="connsiteX5" fmla="*/ 0 w 5029884"/>
              <a:gd name="connsiteY5" fmla="*/ 631784 h 4323513"/>
              <a:gd name="connsiteX6" fmla="*/ 126616 w 5029884"/>
              <a:gd name="connsiteY6" fmla="*/ 537102 h 4323513"/>
              <a:gd name="connsiteX7" fmla="*/ 1884968 w 5029884"/>
              <a:gd name="connsiteY7" fmla="*/ 0 h 4323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29884" h="4323513">
                <a:moveTo>
                  <a:pt x="1884968" y="0"/>
                </a:moveTo>
                <a:cubicBezTo>
                  <a:pt x="3621857" y="0"/>
                  <a:pt x="5029884" y="1408027"/>
                  <a:pt x="5029884" y="3144916"/>
                </a:cubicBezTo>
                <a:cubicBezTo>
                  <a:pt x="5029884" y="3470583"/>
                  <a:pt x="4980383" y="3784688"/>
                  <a:pt x="4888495" y="4080118"/>
                </a:cubicBezTo>
                <a:lnTo>
                  <a:pt x="4799411" y="4323513"/>
                </a:lnTo>
                <a:lnTo>
                  <a:pt x="0" y="4323513"/>
                </a:lnTo>
                <a:lnTo>
                  <a:pt x="0" y="631784"/>
                </a:lnTo>
                <a:lnTo>
                  <a:pt x="126616" y="537102"/>
                </a:lnTo>
                <a:cubicBezTo>
                  <a:pt x="628548" y="198004"/>
                  <a:pt x="1233635" y="0"/>
                  <a:pt x="188496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8723" y="3597445"/>
            <a:ext cx="4092437" cy="2513209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>
                <a:solidFill>
                  <a:schemeClr val="bg1"/>
                </a:solidFill>
              </a:rPr>
              <a:t>The L&amp;D </a:t>
            </a:r>
            <a:r>
              <a:rPr lang="en-US" sz="4400" dirty="0" err="1">
                <a:solidFill>
                  <a:schemeClr val="bg1"/>
                </a:solidFill>
              </a:rPr>
              <a:t>VoC</a:t>
            </a:r>
            <a:r>
              <a:rPr lang="en-US" sz="4400" dirty="0">
                <a:solidFill>
                  <a:schemeClr val="bg1"/>
                </a:solidFill>
              </a:rPr>
              <a:t> "quick burst" has three main objectives:</a:t>
            </a:r>
            <a:endParaRPr lang="en-US" sz="4400" baseline="30000" dirty="0">
              <a:solidFill>
                <a:schemeClr val="bg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" y="747346"/>
            <a:ext cx="6783862" cy="6110655"/>
          </a:xfrm>
          <a:custGeom>
            <a:avLst/>
            <a:gdLst>
              <a:gd name="connsiteX0" fmla="*/ 1884969 w 7118081"/>
              <a:gd name="connsiteY0" fmla="*/ 0 h 6411707"/>
              <a:gd name="connsiteX1" fmla="*/ 7118081 w 7118081"/>
              <a:gd name="connsiteY1" fmla="*/ 5233110 h 6411707"/>
              <a:gd name="connsiteX2" fmla="*/ 7011763 w 7118081"/>
              <a:gd name="connsiteY2" fmla="*/ 6287765 h 6411707"/>
              <a:gd name="connsiteX3" fmla="*/ 6983157 w 7118081"/>
              <a:gd name="connsiteY3" fmla="*/ 6411707 h 6411707"/>
              <a:gd name="connsiteX4" fmla="*/ 0 w 7118081"/>
              <a:gd name="connsiteY4" fmla="*/ 6411707 h 6411707"/>
              <a:gd name="connsiteX5" fmla="*/ 0 w 7118081"/>
              <a:gd name="connsiteY5" fmla="*/ 351314 h 6411707"/>
              <a:gd name="connsiteX6" fmla="*/ 85650 w 7118081"/>
              <a:gd name="connsiteY6" fmla="*/ 317544 h 6411707"/>
              <a:gd name="connsiteX7" fmla="*/ 1884969 w 7118081"/>
              <a:gd name="connsiteY7" fmla="*/ 0 h 6411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118081" h="6411707">
                <a:moveTo>
                  <a:pt x="1884969" y="0"/>
                </a:moveTo>
                <a:cubicBezTo>
                  <a:pt x="4775137" y="0"/>
                  <a:pt x="7118081" y="2342943"/>
                  <a:pt x="7118081" y="5233110"/>
                </a:cubicBezTo>
                <a:cubicBezTo>
                  <a:pt x="7118081" y="5594381"/>
                  <a:pt x="7081473" y="5947102"/>
                  <a:pt x="7011763" y="6287765"/>
                </a:cubicBezTo>
                <a:lnTo>
                  <a:pt x="6983157" y="6411707"/>
                </a:lnTo>
                <a:lnTo>
                  <a:pt x="0" y="6411707"/>
                </a:lnTo>
                <a:lnTo>
                  <a:pt x="0" y="351314"/>
                </a:lnTo>
                <a:lnTo>
                  <a:pt x="85650" y="317544"/>
                </a:lnTo>
                <a:cubicBezTo>
                  <a:pt x="646706" y="112114"/>
                  <a:pt x="1252745" y="0"/>
                  <a:pt x="1884969" y="0"/>
                </a:cubicBezTo>
                <a:close/>
              </a:path>
            </a:pathLst>
          </a:cu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5000"/>
              </a:lnSpc>
            </a:pPr>
            <a:endParaRPr lang="en-US" sz="320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77702" y="2495206"/>
            <a:ext cx="4563779" cy="153888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2000" dirty="0">
                <a:solidFill>
                  <a:srgbClr val="29BA74"/>
                </a:solidFill>
                <a:latin typeface="+mj-lt"/>
              </a:rPr>
              <a:t>Quantify size of the opportunities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</a:rPr>
              <a:t>What digital solutions/initiatives will move the needle the most?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100000"/>
                </a:schemeClr>
              </a:solidFill>
              <a:latin typeface="+mj-lt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</a:rPr>
              <a:t>What opportunities offer the most value for the HR tribe?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8285" y="4944419"/>
            <a:ext cx="4113196" cy="129266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2000" dirty="0">
                <a:solidFill>
                  <a:srgbClr val="29BA74"/>
                </a:solidFill>
                <a:latin typeface="+mj-lt"/>
              </a:rPr>
              <a:t>Prioritize roadmap effectively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100000"/>
                  </a:schemeClr>
                </a:solidFill>
                <a:latin typeface="+mj-lt"/>
              </a:rPr>
              <a:t>What digital tools' initiatives should the HR function prioritize to improve our learners' experience in Q4/2022 and beyond?</a:t>
            </a:r>
          </a:p>
        </p:txBody>
      </p:sp>
      <p:sp>
        <p:nvSpPr>
          <p:cNvPr id="8" name="Rectangle 7"/>
          <p:cNvSpPr/>
          <p:nvPr/>
        </p:nvSpPr>
        <p:spPr>
          <a:xfrm>
            <a:off x="5841042" y="651542"/>
            <a:ext cx="6100439" cy="153888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>
              <a:buSzPct val="100000"/>
              <a:buFont typeface="Trebuchet MS" panose="020B0603020202020204" pitchFamily="34" charset="0"/>
              <a:buChar char="​"/>
            </a:pPr>
            <a:r>
              <a:rPr lang="en-US" sz="2000" dirty="0">
                <a:solidFill>
                  <a:srgbClr val="29BA74"/>
                </a:solidFill>
                <a:latin typeface="+mj-lt"/>
              </a:rPr>
              <a:t>Identify root causes of pain and intervention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75757"/>
                </a:solidFill>
              </a:rPr>
              <a:t>Who is our learners? What are their needs? Where do they go for them?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75757"/>
                </a:solidFill>
              </a:rPr>
              <a:t>Where/how/why they experience the most friction?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75757"/>
                </a:solidFill>
              </a:rPr>
              <a:t>What is driving leaner frustration and poor experience?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75757"/>
              </a:solidFill>
            </a:endParaRPr>
          </a:p>
        </p:txBody>
      </p:sp>
      <p:pic>
        <p:nvPicPr>
          <p:cNvPr id="9" name="Picture 8" descr="Harvesting root vegetables"/>
          <p:cNvPicPr>
            <a:picLocks noChangeAspect="1"/>
          </p:cNvPicPr>
          <p:nvPr/>
        </p:nvPicPr>
        <p:blipFill>
          <a:blip r:embed="rId2"/>
          <a:srcRect l="16675" r="16675"/>
          <a:stretch/>
        </p:blipFill>
        <p:spPr>
          <a:xfrm>
            <a:off x="3641185" y="578900"/>
            <a:ext cx="1980000" cy="19800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2745" y="2274648"/>
            <a:ext cx="1980000" cy="19800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1626" y="4477639"/>
            <a:ext cx="1980000" cy="1980000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5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2004442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B6A435-5230-41F3-9615-AC8BBFD72EB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33" name="think-cell Slide" r:id="rId4" imgW="395" imgH="396" progId="TCLayout.ActiveDocument.1">
                  <p:embed/>
                </p:oleObj>
              </mc:Choice>
              <mc:Fallback>
                <p:oleObj name="think-cell Slide" r:id="rId4" imgW="395" imgH="39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B6A435-5230-41F3-9615-AC8BBFD72E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2F84213-51F1-460A-AD6D-61C00DE69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575757"/>
                </a:solidFill>
              </a:rPr>
              <a:t>Reminder |</a:t>
            </a:r>
            <a:r>
              <a:rPr lang="en-US" dirty="0"/>
              <a:t> Will align 2022 priorities to </a:t>
            </a:r>
            <a:r>
              <a:rPr lang="en-US" dirty="0" err="1"/>
              <a:t>OLT</a:t>
            </a:r>
            <a:r>
              <a:rPr lang="en-US" dirty="0"/>
              <a:t> vision</a:t>
            </a:r>
          </a:p>
        </p:txBody>
      </p:sp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2B34224E-0833-4C02-AD82-AA2B253A93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232" t="16883" r="12022" b="5130"/>
          <a:stretch/>
        </p:blipFill>
        <p:spPr>
          <a:xfrm>
            <a:off x="1207336" y="1272209"/>
            <a:ext cx="9777327" cy="503412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E68629-CFA0-4777-A26F-BC4DAD96B66B}"/>
              </a:ext>
            </a:extLst>
          </p:cNvPr>
          <p:cNvSpPr/>
          <p:nvPr/>
        </p:nvSpPr>
        <p:spPr>
          <a:xfrm>
            <a:off x="1903228" y="5866933"/>
            <a:ext cx="1059509" cy="551807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Increase CT </a:t>
            </a: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productivity</a:t>
            </a:r>
          </a:p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23CC56-2F66-4E73-83F0-DDB80AB5574F}"/>
              </a:ext>
            </a:extLst>
          </p:cNvPr>
          <p:cNvSpPr/>
          <p:nvPr/>
        </p:nvSpPr>
        <p:spPr>
          <a:xfrm>
            <a:off x="3797773" y="5866933"/>
            <a:ext cx="1059509" cy="551807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Digitize to scale</a:t>
            </a:r>
          </a:p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268FE5-F9E6-43B2-B56D-393CCD813308}"/>
              </a:ext>
            </a:extLst>
          </p:cNvPr>
          <p:cNvSpPr/>
          <p:nvPr/>
        </p:nvSpPr>
        <p:spPr>
          <a:xfrm>
            <a:off x="7558430" y="5866933"/>
            <a:ext cx="1059509" cy="551807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Contribute to Net Zero </a:t>
            </a:r>
          </a:p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B37259-210B-4A57-B468-08E155987D2E}"/>
              </a:ext>
            </a:extLst>
          </p:cNvPr>
          <p:cNvSpPr/>
          <p:nvPr/>
        </p:nvSpPr>
        <p:spPr>
          <a:xfrm>
            <a:off x="5637235" y="5866933"/>
            <a:ext cx="1059509" cy="551807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Secure &amp; protect BCG</a:t>
            </a:r>
          </a:p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239D4-6503-4A86-8686-FE1E5D38F664}"/>
              </a:ext>
            </a:extLst>
          </p:cNvPr>
          <p:cNvSpPr/>
          <p:nvPr/>
        </p:nvSpPr>
        <p:spPr>
          <a:xfrm>
            <a:off x="9348114" y="5866933"/>
            <a:ext cx="1059509" cy="551807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  <a:p>
            <a:pPr algn="ctr"/>
            <a:r>
              <a:rPr lang="en-US" sz="1200" dirty="0">
                <a:solidFill>
                  <a:srgbClr val="FFFFFF"/>
                </a:solidFill>
              </a:rPr>
              <a:t>Empower our talent</a:t>
            </a:r>
          </a:p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29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21A55D6C-E7F2-4693-8D9D-BC05290F47B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7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21A55D6C-E7F2-4693-8D9D-BC05290F47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CF00F5A-266F-4306-B832-18BA7A209894}"/>
              </a:ext>
            </a:extLst>
          </p:cNvPr>
          <p:cNvSpPr txBox="1">
            <a:spLocks/>
          </p:cNvSpPr>
          <p:nvPr/>
        </p:nvSpPr>
        <p:spPr>
          <a:xfrm>
            <a:off x="472874" y="1215292"/>
            <a:ext cx="11211126" cy="54058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200" kern="120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1pPr>
            <a:lvl2pPr marL="284400" indent="-172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200" kern="120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2pPr>
            <a:lvl3pPr marL="511200" indent="-1656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Trebuchet MS" panose="020B0603020202020204" pitchFamily="34" charset="0"/>
              <a:buChar char="–"/>
              <a:defRPr lang="en-US" sz="1200" kern="120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kern="1200">
                <a:solidFill>
                  <a:srgbClr val="2093A6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1600" b="1" kern="1200" smtClean="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5pPr>
            <a:lvl6pPr marL="269875" indent="-1524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2093A6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6pPr>
            <a:lvl7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4400" kern="1200" baseline="0" smtClean="0">
                <a:solidFill>
                  <a:srgbClr val="575757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5400" kern="1200" baseline="0" smtClean="0">
                <a:solidFill>
                  <a:srgbClr val="2093A6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rgbClr val="2093A6"/>
              </a:buClr>
              <a:buFont typeface="Arial" panose="020B0604020202020204" pitchFamily="34" charset="0"/>
              <a:buChar char="​"/>
              <a:defRPr lang="en-US" sz="2400" kern="1200" baseline="0" dirty="0">
                <a:solidFill>
                  <a:srgbClr val="2093A6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defRPr>
            </a:lvl9pPr>
          </a:lstStyle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We have a clear idea of the major focus areas for </a:t>
            </a:r>
            <a:r>
              <a:rPr lang="en-US" sz="1600" dirty="0" err="1"/>
              <a:t>L&amp;D</a:t>
            </a:r>
            <a:endParaRPr lang="en-US" sz="1600" dirty="0"/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Digitally enable world-class experiences for learners: e.g. discovery, usability, personalization</a:t>
            </a:r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Increase operational efficiency for </a:t>
            </a:r>
            <a:r>
              <a:rPr lang="en-US" sz="1600" dirty="0" err="1">
                <a:solidFill>
                  <a:schemeClr val="tx1"/>
                </a:solidFill>
              </a:rPr>
              <a:t>L&amp;D</a:t>
            </a:r>
            <a:r>
              <a:rPr lang="en-US" sz="1600" dirty="0">
                <a:solidFill>
                  <a:schemeClr val="tx1"/>
                </a:solidFill>
              </a:rPr>
              <a:t> function: e.g. through automation, integrations</a:t>
            </a:r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Improve reporting &amp; analytics: e.g. via integrations, updates, &amp; new features</a:t>
            </a:r>
          </a:p>
          <a:p>
            <a:pPr marL="108000" lvl="1" indent="0">
              <a:buClr>
                <a:schemeClr val="bg1"/>
              </a:buClr>
              <a:buNone/>
            </a:pPr>
            <a:endParaRPr lang="en-US" sz="1600" dirty="0"/>
          </a:p>
          <a:p>
            <a:pPr>
              <a:buNone/>
            </a:pPr>
            <a:r>
              <a:rPr lang="en-US" sz="1600" dirty="0"/>
              <a:t>We are working closely with our customers – learners and </a:t>
            </a:r>
            <a:r>
              <a:rPr lang="en-US" sz="1600" dirty="0" err="1"/>
              <a:t>L&amp;D</a:t>
            </a:r>
            <a:r>
              <a:rPr lang="en-US" sz="1600" dirty="0"/>
              <a:t> admins – to understand root causes &amp; identify solutions that will move the needle for </a:t>
            </a:r>
            <a:r>
              <a:rPr lang="en-US" sz="1600" dirty="0" err="1"/>
              <a:t>ESAT</a:t>
            </a:r>
            <a:r>
              <a:rPr lang="en-US" sz="1600" dirty="0"/>
              <a:t> for LAB</a:t>
            </a:r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</a:pPr>
            <a:r>
              <a:rPr lang="en-US" sz="1600" dirty="0">
                <a:solidFill>
                  <a:schemeClr val="tx1"/>
                </a:solidFill>
              </a:rPr>
              <a:t>Currently completing a targeted </a:t>
            </a:r>
            <a:r>
              <a:rPr lang="en-US" sz="1600" dirty="0" err="1">
                <a:solidFill>
                  <a:schemeClr val="tx1"/>
                </a:solidFill>
              </a:rPr>
              <a:t>VoC</a:t>
            </a:r>
            <a:r>
              <a:rPr lang="en-US" sz="1600" dirty="0">
                <a:solidFill>
                  <a:schemeClr val="tx1"/>
                </a:solidFill>
              </a:rPr>
              <a:t> initiative to identify roadmap priorities for 2022 </a:t>
            </a:r>
          </a:p>
          <a:p>
            <a:pPr>
              <a:buFont typeface="Arial" panose="020B0604020202020204" pitchFamily="34" charset="0"/>
              <a:buNone/>
            </a:pPr>
            <a:endParaRPr lang="en-US" sz="1600" dirty="0"/>
          </a:p>
          <a:p>
            <a:pPr>
              <a:buFont typeface="Arial" panose="020B0604020202020204" pitchFamily="34" charset="0"/>
              <a:buNone/>
            </a:pPr>
            <a:r>
              <a:rPr lang="en-US" sz="1600" dirty="0"/>
              <a:t>Anticipate our </a:t>
            </a:r>
            <a:r>
              <a:rPr lang="en-US" sz="1600" dirty="0" err="1"/>
              <a:t>L&amp;D</a:t>
            </a:r>
            <a:r>
              <a:rPr lang="en-US" sz="1600" dirty="0"/>
              <a:t> roadmap for 2022 will include both evolutionary ideas &amp; revolutionary innovations + "moonshots," e.g. personalization, AI, bionic learning </a:t>
            </a:r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</a:pPr>
            <a:r>
              <a:rPr lang="en-US" sz="1600" dirty="0"/>
              <a:t>Will focus on prioritizing current resources but may need new skillsets or capacity depending on scale of work</a:t>
            </a:r>
          </a:p>
          <a:p>
            <a:pPr marL="324000" lvl="1" indent="-2160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</a:pPr>
            <a:endParaRPr lang="en-US" sz="1600" dirty="0"/>
          </a:p>
          <a:p>
            <a:pPr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2093A6"/>
                </a:solidFill>
              </a:rPr>
              <a:t>Potential investments: LT </a:t>
            </a:r>
            <a:r>
              <a:rPr lang="en-US" sz="1600" b="1" dirty="0" err="1">
                <a:solidFill>
                  <a:srgbClr val="2093A6"/>
                </a:solidFill>
              </a:rPr>
              <a:t>VoC</a:t>
            </a:r>
            <a:r>
              <a:rPr lang="en-US" sz="1600" b="1" dirty="0">
                <a:solidFill>
                  <a:srgbClr val="2093A6"/>
                </a:solidFill>
              </a:rPr>
              <a:t> investment; AI resourcing, (+ continued focus on backfills / unfilled roles)</a:t>
            </a:r>
          </a:p>
        </p:txBody>
      </p:sp>
      <p:sp>
        <p:nvSpPr>
          <p:cNvPr id="9" name="ee4pHeader1">
            <a:extLst>
              <a:ext uri="{FF2B5EF4-FFF2-40B4-BE49-F238E27FC236}">
                <a16:creationId xmlns:a16="http://schemas.microsoft.com/office/drawing/2014/main" id="{642A27D4-7EAD-4E67-B18F-89CE3EB792CF}"/>
              </a:ext>
            </a:extLst>
          </p:cNvPr>
          <p:cNvSpPr txBox="1"/>
          <p:nvPr/>
        </p:nvSpPr>
        <p:spPr>
          <a:xfrm>
            <a:off x="629400" y="402585"/>
            <a:ext cx="4995640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marL="0" lvl="3"/>
            <a:r>
              <a:rPr lang="en-US" sz="3400" dirty="0" err="1">
                <a:solidFill>
                  <a:srgbClr val="2093A6"/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rPr>
              <a:t>ABR</a:t>
            </a:r>
            <a:r>
              <a:rPr lang="en-US" sz="3400" dirty="0">
                <a:solidFill>
                  <a:srgbClr val="2093A6"/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rPr>
              <a:t> themes for </a:t>
            </a:r>
            <a:r>
              <a:rPr lang="en-US" sz="3400" dirty="0" err="1">
                <a:solidFill>
                  <a:srgbClr val="2093A6"/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rPr>
              <a:t>L&amp;D</a:t>
            </a:r>
            <a:endParaRPr lang="en-US" sz="3400" dirty="0">
              <a:solidFill>
                <a:srgbClr val="2093A6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57773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4" name="Object 113" hidden="1">
            <a:extLst>
              <a:ext uri="{FF2B5EF4-FFF2-40B4-BE49-F238E27FC236}">
                <a16:creationId xmlns:a16="http://schemas.microsoft.com/office/drawing/2014/main" id="{FE656B64-39FE-484D-8340-CB3635FC15F1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1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114" name="Object 113" hidden="1">
                        <a:extLst>
                          <a:ext uri="{FF2B5EF4-FFF2-40B4-BE49-F238E27FC236}">
                            <a16:creationId xmlns:a16="http://schemas.microsoft.com/office/drawing/2014/main" id="{FE656B64-39FE-484D-8340-CB3635FC15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3" name="Rectangle 112" hidden="1">
            <a:extLst>
              <a:ext uri="{FF2B5EF4-FFF2-40B4-BE49-F238E27FC236}">
                <a16:creationId xmlns:a16="http://schemas.microsoft.com/office/drawing/2014/main" id="{96049BE4-EBA1-4DCB-A5E8-F4F7C2AF252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3DF12-EF31-4201-9D08-9FC8A34B4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941796"/>
          </a:xfrm>
        </p:spPr>
        <p:txBody>
          <a:bodyPr vert="horz"/>
          <a:lstStyle/>
          <a:p>
            <a:r>
              <a:rPr lang="en-US">
                <a:latin typeface="Trebuchet MS" panose="020B0603020202020204" pitchFamily="34" charset="0"/>
              </a:rPr>
              <a:t>Linking deliverables to value enables squads to work on top priorities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B818D2-A7F3-46C8-AC6C-9BDAFC46CD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1051" y="2938146"/>
            <a:ext cx="3013984" cy="559942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Tribe Vision / priorities </a:t>
            </a:r>
            <a:r>
              <a:rPr lang="en-US" sz="1200" i="1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(3-5 years)</a:t>
            </a:r>
          </a:p>
          <a:p>
            <a:pPr algn="ctr"/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Strategic focus linked to the </a:t>
            </a:r>
            <a:b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</a:b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overarching strategy</a:t>
            </a:r>
            <a:endParaRPr lang="en-US" sz="1050">
              <a:solidFill>
                <a:srgbClr val="D4DF33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ACBB1B-9C2A-4C76-8C72-B4926190F7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1051" y="3633394"/>
            <a:ext cx="3013984" cy="559942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Themes </a:t>
            </a:r>
            <a:r>
              <a:rPr lang="en-US" sz="1200" i="1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(1-2 years)</a:t>
            </a:r>
            <a:endParaRPr lang="en-US" sz="1400" i="1">
              <a:solidFill>
                <a:schemeClr val="bg1"/>
              </a:solidFill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Trebuchet MS" panose="020B0603020202020204" pitchFamily="34" charset="0"/>
            </a:endParaRPr>
          </a:p>
          <a:p>
            <a:pPr algn="ctr"/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Areas of focus to achieve the vision</a:t>
            </a:r>
            <a:endParaRPr lang="en-US" sz="1050">
              <a:solidFill>
                <a:srgbClr val="D4DF33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  <a:p>
            <a:pPr algn="ctr"/>
            <a:endParaRPr lang="en-US" sz="140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6D4AAB-6E10-4E9E-99B4-49A58C513FB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1051" y="4328642"/>
            <a:ext cx="3013984" cy="559942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Initiatives </a:t>
            </a:r>
            <a:r>
              <a:rPr lang="en-US" sz="1200" i="1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(3-9 months)</a:t>
            </a:r>
          </a:p>
          <a:p>
            <a:pPr algn="ctr"/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Major </a:t>
            </a:r>
            <a:r>
              <a:rPr lang="en-US" sz="1050" u="sng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deliverables</a:t>
            </a: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 that enable accomplishment </a:t>
            </a:r>
            <a:b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</a:b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of themes and creation of roadmap</a:t>
            </a:r>
            <a:endParaRPr lang="en-US" sz="1050">
              <a:solidFill>
                <a:schemeClr val="bg1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EC72A4-6B56-4705-9590-36FF937B61A2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1051" y="5023890"/>
            <a:ext cx="3013984" cy="559942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Epics </a:t>
            </a:r>
            <a:r>
              <a:rPr lang="en-US" sz="1200" i="1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(1-3 months)</a:t>
            </a:r>
          </a:p>
          <a:p>
            <a:pPr algn="ctr"/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Multi-sprint </a:t>
            </a:r>
            <a:r>
              <a:rPr lang="en-US" sz="1050" u="sng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deliverable</a:t>
            </a: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, to accomplish part </a:t>
            </a:r>
            <a:b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</a:b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of the initiative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121A92-F1D7-44BB-86C2-8762061772F7}"/>
              </a:ext>
            </a:extLst>
          </p:cNvPr>
          <p:cNvSpPr>
            <a:spLocks noChangeArrowheads="1"/>
          </p:cNvSpPr>
          <p:nvPr/>
        </p:nvSpPr>
        <p:spPr bwMode="gray">
          <a:xfrm>
            <a:off x="5191051" y="5719138"/>
            <a:ext cx="3013984" cy="559942"/>
          </a:xfrm>
          <a:prstGeom prst="rect">
            <a:avLst/>
          </a:prstGeom>
          <a:solidFill>
            <a:srgbClr val="2093A6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Stories </a:t>
            </a:r>
            <a:r>
              <a:rPr lang="en-US" sz="1200" i="1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(&lt;2 weeks)</a:t>
            </a:r>
          </a:p>
          <a:p>
            <a:pPr algn="ctr"/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Single sprint </a:t>
            </a:r>
            <a:r>
              <a:rPr lang="en-US" sz="1050" u="sng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deliverable</a:t>
            </a:r>
            <a:r>
              <a:rPr lang="en-US" sz="1050">
                <a:solidFill>
                  <a:srgbClr val="D4DF33"/>
                </a:solidFill>
                <a:latin typeface="Trebuchet MS" panose="020B0603020202020204" pitchFamily="34" charset="0"/>
                <a:cs typeface="Times New Roman" panose="02020603050405020304" pitchFamily="18" charset="0"/>
                <a:sym typeface="Trebuchet MS" panose="020B0603020202020204" pitchFamily="34" charset="0"/>
              </a:rPr>
              <a:t> for a squad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F9AA22-D3CD-4B97-AFE5-05FFA812F559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7526" y="3633395"/>
            <a:ext cx="2865675" cy="559942"/>
          </a:xfrm>
          <a:prstGeom prst="rect">
            <a:avLst/>
          </a:prstGeom>
          <a:solidFill>
            <a:srgbClr val="72D4E4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rgbClr val="575757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Objectives</a:t>
            </a:r>
          </a:p>
          <a:p>
            <a:pPr algn="ctr"/>
            <a:r>
              <a:rPr lang="en-GB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Outline of what to achieve or </a:t>
            </a:r>
            <a:br>
              <a:rPr lang="en-GB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GB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where to end up</a:t>
            </a:r>
            <a:endParaRPr lang="en-US" sz="1050">
              <a:solidFill>
                <a:srgbClr val="275D7E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45E4F7-CE0F-49CA-BF61-A25D68C771B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7526" y="4328642"/>
            <a:ext cx="2865675" cy="559942"/>
          </a:xfrm>
          <a:prstGeom prst="rect">
            <a:avLst/>
          </a:prstGeom>
          <a:solidFill>
            <a:srgbClr val="72D4E4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rgbClr val="575757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Key results</a:t>
            </a:r>
          </a:p>
          <a:p>
            <a:pPr algn="ctr"/>
            <a:r>
              <a:rPr lang="en-US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Measurable outcomes / levers to help </a:t>
            </a:r>
            <a:br>
              <a:rPr lang="en-US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sz="1050">
                <a:solidFill>
                  <a:srgbClr val="275D7E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achieve objective</a:t>
            </a:r>
            <a:endParaRPr lang="en-US" sz="1050">
              <a:solidFill>
                <a:srgbClr val="275D7E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2B41784-2E98-4FC2-BA80-B67E66B7E298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6698043" y="3498088"/>
            <a:ext cx="0" cy="1353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DB3C0B1-34D6-47DC-9B8D-D8F3C1323130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6698043" y="4193336"/>
            <a:ext cx="0" cy="1353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1F411A3-8A2B-4711-A47B-F72E750C7D45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6698043" y="4888584"/>
            <a:ext cx="0" cy="1353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BF0BBA8-5D96-4243-BB0F-9221BF8A65A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6698043" y="5583832"/>
            <a:ext cx="0" cy="1353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EFE150-570C-49AB-8846-BF69E05A4997}"/>
              </a:ext>
            </a:extLst>
          </p:cNvPr>
          <p:cNvCxnSpPr>
            <a:cxnSpLocks/>
          </p:cNvCxnSpPr>
          <p:nvPr/>
        </p:nvCxnSpPr>
        <p:spPr>
          <a:xfrm>
            <a:off x="10130363" y="4193337"/>
            <a:ext cx="0" cy="135305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DC64056-3376-4FE8-978E-172AFC44DCA1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>
            <a:off x="8205035" y="3913365"/>
            <a:ext cx="492491" cy="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9CDC7D-E902-43D8-8980-0E1367CD07D0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8205035" y="4608613"/>
            <a:ext cx="492491" cy="0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E1471EA-3844-475C-93B9-4BFBA689A6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2885" y="2938146"/>
            <a:ext cx="2865675" cy="559942"/>
          </a:xfrm>
          <a:prstGeom prst="rect">
            <a:avLst/>
          </a:prstGeom>
          <a:solidFill>
            <a:srgbClr val="9A9A9A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Functional outcomes</a:t>
            </a:r>
            <a:endParaRPr lang="en-US">
              <a:solidFill>
                <a:srgbClr val="575757"/>
              </a:solidFill>
              <a:latin typeface="Trebuchet MS" panose="020B0603020202020204" pitchFamily="34" charset="0"/>
              <a:ea typeface="Times New Roman" panose="02020603050405020304" pitchFamily="18" charset="0"/>
              <a:cs typeface="Times New Roman" panose="02020603050405020304" pitchFamily="18" charset="0"/>
              <a:sym typeface="Trebuchet MS" panose="020B0603020202020204" pitchFamily="34" charset="0"/>
            </a:endParaRPr>
          </a:p>
          <a:p>
            <a:pPr algn="ctr"/>
            <a:r>
              <a:rPr lang="en-GB" sz="1050">
                <a:solidFill>
                  <a:srgbClr val="D4DF33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Key outcomes the function wants to achieve</a:t>
            </a:r>
            <a:endParaRPr lang="en-US" sz="1050">
              <a:solidFill>
                <a:srgbClr val="D4DF33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F032B10-C116-49E8-81EB-7911080A96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2885" y="3981018"/>
            <a:ext cx="2865675" cy="559942"/>
          </a:xfrm>
          <a:prstGeom prst="rect">
            <a:avLst/>
          </a:prstGeom>
          <a:solidFill>
            <a:srgbClr val="9A9A9A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Value drivers</a:t>
            </a:r>
          </a:p>
          <a:p>
            <a:pPr algn="ctr"/>
            <a:r>
              <a:rPr lang="en-GB" sz="1050">
                <a:solidFill>
                  <a:srgbClr val="D4DF33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Drivers that will help accomplish the </a:t>
            </a:r>
            <a:br>
              <a:rPr lang="en-GB" sz="1050">
                <a:solidFill>
                  <a:srgbClr val="D4DF33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GB" sz="1050">
                <a:solidFill>
                  <a:srgbClr val="D4DF33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functional outcomes</a:t>
            </a:r>
            <a:endParaRPr lang="en-US" sz="1050">
              <a:solidFill>
                <a:srgbClr val="D4DF33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EDB1B90-E9C2-4ACC-8FD4-81108F4796C7}"/>
              </a:ext>
            </a:extLst>
          </p:cNvPr>
          <p:cNvCxnSpPr>
            <a:cxnSpLocks/>
            <a:stCxn id="54" idx="2"/>
            <a:endCxn id="55" idx="0"/>
          </p:cNvCxnSpPr>
          <p:nvPr/>
        </p:nvCxnSpPr>
        <p:spPr>
          <a:xfrm>
            <a:off x="3265723" y="3498088"/>
            <a:ext cx="0" cy="482930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A57335B9-BA20-490D-B41F-8B5AA774EF42}"/>
              </a:ext>
            </a:extLst>
          </p:cNvPr>
          <p:cNvCxnSpPr>
            <a:cxnSpLocks/>
            <a:stCxn id="55" idx="3"/>
            <a:endCxn id="4" idx="1"/>
          </p:cNvCxnSpPr>
          <p:nvPr/>
        </p:nvCxnSpPr>
        <p:spPr>
          <a:xfrm flipV="1">
            <a:off x="4698560" y="3913365"/>
            <a:ext cx="492491" cy="347624"/>
          </a:xfrm>
          <a:prstGeom prst="bentConnector3">
            <a:avLst>
              <a:gd name="adj1" fmla="val 50000"/>
            </a:avLst>
          </a:prstGeom>
          <a:ln w="9525" cap="rnd">
            <a:solidFill>
              <a:srgbClr val="9A9A9A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B862096-5615-41AC-ACE2-21220784175A}"/>
              </a:ext>
            </a:extLst>
          </p:cNvPr>
          <p:cNvCxnSpPr>
            <a:cxnSpLocks/>
            <a:stCxn id="55" idx="3"/>
            <a:endCxn id="5" idx="1"/>
          </p:cNvCxnSpPr>
          <p:nvPr/>
        </p:nvCxnSpPr>
        <p:spPr>
          <a:xfrm>
            <a:off x="4698560" y="4260989"/>
            <a:ext cx="492491" cy="347624"/>
          </a:xfrm>
          <a:prstGeom prst="bentConnector3">
            <a:avLst>
              <a:gd name="adj1" fmla="val 50000"/>
            </a:avLst>
          </a:prstGeom>
          <a:ln w="9525" cap="rnd">
            <a:solidFill>
              <a:srgbClr val="9A9A9A"/>
            </a:solidFill>
            <a:prstDash val="solid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06D4C2F-EA3E-4791-9086-876CBFC961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2884" y="2350226"/>
            <a:ext cx="6372151" cy="381529"/>
          </a:xfrm>
          <a:prstGeom prst="rect">
            <a:avLst/>
          </a:prstGeom>
          <a:noFill/>
          <a:ln w="9525" cap="flat" cmpd="sng" algn="ctr">
            <a:solidFill>
              <a:srgbClr val="9A9A9A"/>
            </a:solidFill>
            <a:prstDash val="solid"/>
            <a:miter lim="800000"/>
            <a:headEnd type="none" w="lg" len="lg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9A9A9A"/>
                </a:solidFill>
              </a14:hiddenFill>
            </a:ext>
          </a:extLst>
        </p:spPr>
        <p:txBody>
          <a:bodyPr lIns="0" tIns="36000" rIns="0" bIns="36000" anchor="ctr"/>
          <a:lstStyle/>
          <a:p>
            <a:pPr algn="ctr"/>
            <a:r>
              <a:rPr lang="en-US" sz="1400">
                <a:solidFill>
                  <a:srgbClr val="575757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BCG's strategic priorities</a:t>
            </a:r>
            <a:endParaRPr lang="en-US" sz="1400">
              <a:solidFill>
                <a:srgbClr val="575757"/>
              </a:solidFill>
              <a:latin typeface="Trebuchet MS" panose="020B0603020202020204" pitchFamily="34" charset="0"/>
              <a:cs typeface="Arial" pitchFamily="34" charset="0"/>
              <a:sym typeface="Trebuchet MS" panose="020B0603020202020204" pitchFamily="34" charset="0"/>
            </a:endParaRP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B3F62CC4-C156-42A2-B55C-5B5F8A028CC0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3265723" y="2938146"/>
            <a:ext cx="0" cy="20639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8704C3AE-D6C9-48FB-8DBA-2B43ABF6A9D9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3265722" y="2731755"/>
            <a:ext cx="1" cy="20639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235E813-7D14-4655-8141-D3BE077C705F}"/>
              </a:ext>
            </a:extLst>
          </p:cNvPr>
          <p:cNvSpPr/>
          <p:nvPr/>
        </p:nvSpPr>
        <p:spPr>
          <a:xfrm>
            <a:off x="628646" y="2350226"/>
            <a:ext cx="589200" cy="3928854"/>
          </a:xfrm>
          <a:prstGeom prst="rect">
            <a:avLst/>
          </a:prstGeom>
          <a:gradFill>
            <a:gsLst>
              <a:gs pos="0">
                <a:schemeClr val="bg1"/>
              </a:gs>
              <a:gs pos="25000">
                <a:schemeClr val="accent3">
                  <a:lumMod val="75000"/>
                </a:schemeClr>
              </a:gs>
              <a:gs pos="62000">
                <a:schemeClr val="accent5"/>
              </a:gs>
            </a:gsLst>
            <a:lin ang="5400000" scaled="1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 i="1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D6EAD83-8261-416E-A858-885411FB8BC4}"/>
              </a:ext>
            </a:extLst>
          </p:cNvPr>
          <p:cNvSpPr txBox="1"/>
          <p:nvPr/>
        </p:nvSpPr>
        <p:spPr>
          <a:xfrm>
            <a:off x="668130" y="2431550"/>
            <a:ext cx="510231" cy="25097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i="1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Firm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4F9A2E1-28F0-4EBB-929F-CD3BE3AFA6FF}"/>
              </a:ext>
            </a:extLst>
          </p:cNvPr>
          <p:cNvSpPr txBox="1"/>
          <p:nvPr/>
        </p:nvSpPr>
        <p:spPr>
          <a:xfrm>
            <a:off x="668130" y="3541069"/>
            <a:ext cx="510231" cy="25097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i="1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Tribe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71EC5028-FBAF-4EDD-8263-3B542C106346}"/>
              </a:ext>
            </a:extLst>
          </p:cNvPr>
          <p:cNvSpPr txBox="1"/>
          <p:nvPr/>
        </p:nvSpPr>
        <p:spPr>
          <a:xfrm>
            <a:off x="668130" y="5388351"/>
            <a:ext cx="510231" cy="25097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100" i="1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Squad</a:t>
            </a:r>
          </a:p>
        </p:txBody>
      </p:sp>
      <p:sp>
        <p:nvSpPr>
          <p:cNvPr id="110" name="ee4pHeader2">
            <a:extLst>
              <a:ext uri="{FF2B5EF4-FFF2-40B4-BE49-F238E27FC236}">
                <a16:creationId xmlns:a16="http://schemas.microsoft.com/office/drawing/2014/main" id="{7294D1BD-4962-484A-930B-F04C252C9826}"/>
              </a:ext>
            </a:extLst>
          </p:cNvPr>
          <p:cNvSpPr txBox="1"/>
          <p:nvPr/>
        </p:nvSpPr>
        <p:spPr>
          <a:xfrm>
            <a:off x="1832885" y="1762308"/>
            <a:ext cx="2865675" cy="49244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3"/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Link desirable outcomes </a:t>
            </a:r>
            <a:b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and value …</a:t>
            </a:r>
          </a:p>
        </p:txBody>
      </p:sp>
      <p:sp>
        <p:nvSpPr>
          <p:cNvPr id="111" name="ee4pHeader2">
            <a:extLst>
              <a:ext uri="{FF2B5EF4-FFF2-40B4-BE49-F238E27FC236}">
                <a16:creationId xmlns:a16="http://schemas.microsoft.com/office/drawing/2014/main" id="{AE5E7D72-F65E-460D-B1CF-67A2426C0F21}"/>
              </a:ext>
            </a:extLst>
          </p:cNvPr>
          <p:cNvSpPr txBox="1"/>
          <p:nvPr/>
        </p:nvSpPr>
        <p:spPr>
          <a:xfrm>
            <a:off x="5265206" y="1762308"/>
            <a:ext cx="2865675" cy="49244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3"/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… with specific deliverables for tribes and squads …</a:t>
            </a:r>
          </a:p>
        </p:txBody>
      </p:sp>
      <p:sp>
        <p:nvSpPr>
          <p:cNvPr id="112" name="ee4pHeader2">
            <a:extLst>
              <a:ext uri="{FF2B5EF4-FFF2-40B4-BE49-F238E27FC236}">
                <a16:creationId xmlns:a16="http://schemas.microsoft.com/office/drawing/2014/main" id="{EEF9B09B-21CA-43D7-BE27-F1E85C6033DB}"/>
              </a:ext>
            </a:extLst>
          </p:cNvPr>
          <p:cNvSpPr txBox="1"/>
          <p:nvPr/>
        </p:nvSpPr>
        <p:spPr>
          <a:xfrm>
            <a:off x="8697526" y="1762308"/>
            <a:ext cx="2865675" cy="49244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3"/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… and measure progress </a:t>
            </a:r>
            <a:b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</a:br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using OKRs</a:t>
            </a:r>
          </a:p>
        </p:txBody>
      </p:sp>
      <p:sp>
        <p:nvSpPr>
          <p:cNvPr id="115" name="ee4pHeader2">
            <a:extLst>
              <a:ext uri="{FF2B5EF4-FFF2-40B4-BE49-F238E27FC236}">
                <a16:creationId xmlns:a16="http://schemas.microsoft.com/office/drawing/2014/main" id="{7045D6F5-DB4E-4FA4-BB32-D35D591532F0}"/>
              </a:ext>
            </a:extLst>
          </p:cNvPr>
          <p:cNvSpPr txBox="1"/>
          <p:nvPr/>
        </p:nvSpPr>
        <p:spPr>
          <a:xfrm>
            <a:off x="628646" y="1762308"/>
            <a:ext cx="589200" cy="281981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0" tIns="0" rIns="0" bIns="0" rtlCol="0" anchor="t" anchorCtr="0">
            <a:noAutofit/>
          </a:bodyPr>
          <a:lstStyle/>
          <a:p>
            <a:pPr marL="0" lvl="3" algn="ctr"/>
            <a:r>
              <a:rPr lang="en-US" sz="1600">
                <a:solidFill>
                  <a:srgbClr val="2093A6">
                    <a:lumMod val="100000"/>
                  </a:srgb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Level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8741F1E-E6E3-4A05-8ED6-5D5EB9F0C53E}"/>
              </a:ext>
            </a:extLst>
          </p:cNvPr>
          <p:cNvCxnSpPr/>
          <p:nvPr/>
        </p:nvCxnSpPr>
        <p:spPr>
          <a:xfrm>
            <a:off x="1525366" y="1762308"/>
            <a:ext cx="0" cy="4516772"/>
          </a:xfrm>
          <a:prstGeom prst="line">
            <a:avLst/>
          </a:prstGeom>
          <a:ln w="9525" cap="rnd">
            <a:solidFill>
              <a:srgbClr val="9A9A9A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2FC52476-5A51-445F-978E-4A3C393349B7}"/>
              </a:ext>
            </a:extLst>
          </p:cNvPr>
          <p:cNvSpPr/>
          <p:nvPr/>
        </p:nvSpPr>
        <p:spPr>
          <a:xfrm>
            <a:off x="2251772" y="4712657"/>
            <a:ext cx="2027901" cy="487159"/>
          </a:xfrm>
          <a:prstGeom prst="rect">
            <a:avLst/>
          </a:prstGeom>
          <a:noFill/>
          <a:ln w="19050" cap="rnd" cmpd="sng" algn="ctr">
            <a:solidFill>
              <a:srgbClr val="2093A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Measured through metrics that help quantitatively identify the correct value drivers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BFB7EA-4679-437B-9BD0-6849ED27432C}"/>
              </a:ext>
            </a:extLst>
          </p:cNvPr>
          <p:cNvSpPr>
            <a:spLocks noChangeArrowheads="1"/>
          </p:cNvSpPr>
          <p:nvPr/>
        </p:nvSpPr>
        <p:spPr bwMode="gray">
          <a:xfrm>
            <a:off x="8697525" y="5023890"/>
            <a:ext cx="2865675" cy="559942"/>
          </a:xfrm>
          <a:prstGeom prst="rect">
            <a:avLst/>
          </a:prstGeom>
          <a:solidFill>
            <a:srgbClr val="72D4E4"/>
          </a:solidFill>
          <a:ln w="9525" cap="flat" cmpd="sng" algn="ctr">
            <a:noFill/>
            <a:prstDash val="solid"/>
            <a:miter lim="800000"/>
            <a:headEnd type="none" w="lg" len="lg"/>
            <a:tailEnd type="none" w="lg" len="lg"/>
          </a:ln>
        </p:spPr>
        <p:txBody>
          <a:bodyPr lIns="0" tIns="36000" rIns="0" bIns="36000" anchor="t"/>
          <a:lstStyle/>
          <a:p>
            <a:pPr algn="ctr"/>
            <a:r>
              <a:rPr lang="en-US" sz="1200">
                <a:solidFill>
                  <a:srgbClr val="575757"/>
                </a:solidFill>
                <a:latin typeface="Trebuchet MS" panose="020B0603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Trebuchet MS" panose="020B0603020202020204" pitchFamily="34" charset="0"/>
              </a:rPr>
              <a:t>Tribe/ Agile Metrics</a:t>
            </a:r>
          </a:p>
          <a:p>
            <a:pPr lvl="0" algn="ctr"/>
            <a:r>
              <a:rPr lang="en-US" sz="1050">
                <a:solidFill>
                  <a:srgbClr val="275D7E"/>
                </a:solidFill>
                <a:latin typeface="Trebuchet MS" panose="020B0603020202020204" pitchFamily="34" charset="0"/>
                <a:cs typeface="Arial" pitchFamily="34" charset="0"/>
                <a:sym typeface="Trebuchet MS" panose="020B0603020202020204" pitchFamily="34" charset="0"/>
              </a:rPr>
              <a:t>Measurement system to validate key results and create data for decision making</a:t>
            </a:r>
          </a:p>
          <a:p>
            <a:pPr algn="ctr"/>
            <a:endParaRPr lang="en-US" sz="1400">
              <a:solidFill>
                <a:srgbClr val="575757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1C78A9-8FD3-42EE-B3BF-63EAD26AB08A}"/>
              </a:ext>
            </a:extLst>
          </p:cNvPr>
          <p:cNvCxnSpPr>
            <a:cxnSpLocks/>
            <a:stCxn id="6" idx="3"/>
            <a:endCxn id="37" idx="1"/>
          </p:cNvCxnSpPr>
          <p:nvPr/>
        </p:nvCxnSpPr>
        <p:spPr>
          <a:xfrm>
            <a:off x="8205035" y="5303861"/>
            <a:ext cx="492490" cy="0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6F0F47D-D859-42B9-AAB4-7F29FB77424F}"/>
              </a:ext>
            </a:extLst>
          </p:cNvPr>
          <p:cNvCxnSpPr>
            <a:cxnSpLocks/>
          </p:cNvCxnSpPr>
          <p:nvPr/>
        </p:nvCxnSpPr>
        <p:spPr>
          <a:xfrm flipH="1">
            <a:off x="10130363" y="4888584"/>
            <a:ext cx="1" cy="1353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9" idx="0"/>
          </p:cNvCxnSpPr>
          <p:nvPr/>
        </p:nvCxnSpPr>
        <p:spPr>
          <a:xfrm flipV="1">
            <a:off x="3265723" y="4608613"/>
            <a:ext cx="0" cy="104044"/>
          </a:xfrm>
          <a:prstGeom prst="line">
            <a:avLst/>
          </a:prstGeom>
          <a:ln w="19050" cap="rnd">
            <a:solidFill>
              <a:schemeClr val="tx1"/>
            </a:solidFill>
            <a:prstDash val="solid"/>
            <a:round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8704C3AE-D6C9-48FB-8DBA-2B43ABF6A9D9}"/>
              </a:ext>
            </a:extLst>
          </p:cNvPr>
          <p:cNvCxnSpPr>
            <a:cxnSpLocks/>
          </p:cNvCxnSpPr>
          <p:nvPr/>
        </p:nvCxnSpPr>
        <p:spPr>
          <a:xfrm>
            <a:off x="6698042" y="2731755"/>
            <a:ext cx="1" cy="20639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73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864AA7-37AF-4C82-A55A-A198CC4D90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5" name="think-cell Slide" r:id="rId7" imgW="473" imgH="473" progId="TCLayout.ActiveDocument.1">
                  <p:embed/>
                </p:oleObj>
              </mc:Choice>
              <mc:Fallback>
                <p:oleObj name="think-cell Slide" r:id="rId7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9864AA7-37AF-4C82-A55A-A198CC4D9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18BC399-0288-44DC-8E36-71716EF315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8B155085-C2D3-43D5-8A38-93157AE5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1283"/>
            <a:ext cx="10933112" cy="471488"/>
          </a:xfrm>
        </p:spPr>
        <p:txBody>
          <a:bodyPr vert="horz"/>
          <a:lstStyle/>
          <a:p>
            <a:r>
              <a:rPr lang="en-US" dirty="0" err="1">
                <a:solidFill>
                  <a:srgbClr val="575757"/>
                </a:solidFill>
                <a:latin typeface="Trebuchet MS" panose="020B0603020202020204" pitchFamily="34" charset="0"/>
              </a:rPr>
              <a:t>L&amp;D</a:t>
            </a:r>
            <a:r>
              <a:rPr lang="en-US" dirty="0">
                <a:solidFill>
                  <a:srgbClr val="575757"/>
                </a:solidFill>
                <a:latin typeface="Trebuchet MS" panose="020B0603020202020204" pitchFamily="34" charset="0"/>
              </a:rPr>
              <a:t> | </a:t>
            </a:r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Value driver tree (I/II)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C7DA5D-9730-4F5E-95A8-27724CAF6618}"/>
              </a:ext>
            </a:extLst>
          </p:cNvPr>
          <p:cNvSpPr txBox="1"/>
          <p:nvPr/>
        </p:nvSpPr>
        <p:spPr>
          <a:xfrm>
            <a:off x="630238" y="1172091"/>
            <a:ext cx="769441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Outcomes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15DBE2F-4080-443C-B0AD-CAF4BBED249A}"/>
              </a:ext>
            </a:extLst>
          </p:cNvPr>
          <p:cNvSpPr txBox="1"/>
          <p:nvPr/>
        </p:nvSpPr>
        <p:spPr>
          <a:xfrm>
            <a:off x="3668655" y="1160406"/>
            <a:ext cx="2194560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Drivers / sub-themes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02DB6EC-5D98-4053-84D6-04DE99A279D5}"/>
              </a:ext>
            </a:extLst>
          </p:cNvPr>
          <p:cNvSpPr txBox="1"/>
          <p:nvPr/>
        </p:nvSpPr>
        <p:spPr>
          <a:xfrm>
            <a:off x="6949821" y="893041"/>
            <a:ext cx="2229195" cy="489544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Roadmap deliverables (initiatives)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14B4CB-E3C0-4994-BFF3-CD8A49E80188}"/>
              </a:ext>
            </a:extLst>
          </p:cNvPr>
          <p:cNvSpPr txBox="1"/>
          <p:nvPr/>
        </p:nvSpPr>
        <p:spPr>
          <a:xfrm>
            <a:off x="9462139" y="1172091"/>
            <a:ext cx="1256754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Metrics for 2022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8384CBB-97D3-49B0-9507-356C6D13075A}"/>
              </a:ext>
            </a:extLst>
          </p:cNvPr>
          <p:cNvSpPr/>
          <p:nvPr/>
        </p:nvSpPr>
        <p:spPr>
          <a:xfrm>
            <a:off x="630238" y="1405018"/>
            <a:ext cx="1354986" cy="5119718"/>
          </a:xfrm>
          <a:prstGeom prst="rect">
            <a:avLst/>
          </a:prstGeom>
          <a:solidFill>
            <a:srgbClr val="6E6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>
              <a:lnSpc>
                <a:spcPct val="95000"/>
              </a:lnSpc>
            </a:pPr>
            <a:r>
              <a:rPr lang="en-GB" sz="1400" kern="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Digitally enable world-class experiences for learners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377BE3-AC6A-428F-B718-C9755ADC9577}"/>
              </a:ext>
            </a:extLst>
          </p:cNvPr>
          <p:cNvSpPr>
            <a:spLocks/>
          </p:cNvSpPr>
          <p:nvPr/>
        </p:nvSpPr>
        <p:spPr>
          <a:xfrm>
            <a:off x="3613768" y="1420018"/>
            <a:ext cx="2194560" cy="457200"/>
          </a:xfrm>
          <a:prstGeom prst="rect">
            <a:avLst/>
          </a:prstGeom>
          <a:solidFill>
            <a:schemeClr val="tx2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Automation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37A0077B-598E-4B91-B710-02392ACCB8D4}"/>
              </a:ext>
            </a:extLst>
          </p:cNvPr>
          <p:cNvSpPr txBox="1"/>
          <p:nvPr/>
        </p:nvSpPr>
        <p:spPr>
          <a:xfrm>
            <a:off x="2166090" y="1161864"/>
            <a:ext cx="2194560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Value bucket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7CDDACC-F40A-4025-B38D-FB194625212D}"/>
              </a:ext>
            </a:extLst>
          </p:cNvPr>
          <p:cNvCxnSpPr>
            <a:cxnSpLocks/>
            <a:stCxn id="39" idx="3"/>
            <a:endCxn id="92" idx="1"/>
          </p:cNvCxnSpPr>
          <p:nvPr/>
        </p:nvCxnSpPr>
        <p:spPr>
          <a:xfrm>
            <a:off x="5809000" y="2974124"/>
            <a:ext cx="1138340" cy="359287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1E7CF14-F87D-412C-9A14-45030DC4DACE}"/>
              </a:ext>
            </a:extLst>
          </p:cNvPr>
          <p:cNvSpPr>
            <a:spLocks/>
          </p:cNvSpPr>
          <p:nvPr/>
        </p:nvSpPr>
        <p:spPr>
          <a:xfrm>
            <a:off x="3614922" y="5405956"/>
            <a:ext cx="2194560" cy="1122434"/>
          </a:xfrm>
          <a:prstGeom prst="rect">
            <a:avLst/>
          </a:prstGeom>
          <a:solidFill>
            <a:schemeClr val="tx2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Personalized learning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EF69FDA-6FED-471A-AE48-96001F065907}"/>
              </a:ext>
            </a:extLst>
          </p:cNvPr>
          <p:cNvSpPr>
            <a:spLocks/>
          </p:cNvSpPr>
          <p:nvPr/>
        </p:nvSpPr>
        <p:spPr>
          <a:xfrm>
            <a:off x="6947340" y="6030273"/>
            <a:ext cx="2194560" cy="445881"/>
          </a:xfrm>
          <a:prstGeom prst="rect">
            <a:avLst/>
          </a:prstGeom>
          <a:noFill/>
          <a:ln w="762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Enable more tailored experiences (e.g. using recommendations, skills)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5A82E17-E06B-4DB4-BC1F-72B43A1B5723}"/>
              </a:ext>
            </a:extLst>
          </p:cNvPr>
          <p:cNvSpPr>
            <a:spLocks/>
          </p:cNvSpPr>
          <p:nvPr/>
        </p:nvSpPr>
        <p:spPr>
          <a:xfrm>
            <a:off x="6963616" y="1493460"/>
            <a:ext cx="2194560" cy="310306"/>
          </a:xfrm>
          <a:prstGeom prst="rect">
            <a:avLst/>
          </a:prstGeom>
          <a:noFill/>
          <a:ln w="762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Provide automation for learners (e.g. reminders)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1C4ABD3-8B36-4360-BAEA-41801D7B9BB8}"/>
              </a:ext>
            </a:extLst>
          </p:cNvPr>
          <p:cNvCxnSpPr>
            <a:cxnSpLocks/>
            <a:stCxn id="70" idx="1"/>
            <a:endCxn id="71" idx="3"/>
          </p:cNvCxnSpPr>
          <p:nvPr/>
        </p:nvCxnSpPr>
        <p:spPr>
          <a:xfrm flipH="1">
            <a:off x="5808328" y="1648613"/>
            <a:ext cx="1155288" cy="5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110">
            <a:extLst>
              <a:ext uri="{FF2B5EF4-FFF2-40B4-BE49-F238E27FC236}">
                <a16:creationId xmlns:a16="http://schemas.microsoft.com/office/drawing/2014/main" id="{051B258C-42C9-46AA-A140-47985B6DB263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5863215" y="2753073"/>
            <a:ext cx="1085376" cy="196460"/>
          </a:xfrm>
          <a:prstGeom prst="bentConnector3">
            <a:avLst>
              <a:gd name="adj1" fmla="val 47367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C104B88F-180B-4AAC-BDDA-F78624F1D356}"/>
              </a:ext>
            </a:extLst>
          </p:cNvPr>
          <p:cNvSpPr>
            <a:spLocks/>
          </p:cNvSpPr>
          <p:nvPr/>
        </p:nvSpPr>
        <p:spPr>
          <a:xfrm>
            <a:off x="6952214" y="2026518"/>
            <a:ext cx="2194560" cy="415607"/>
          </a:xfrm>
          <a:prstGeom prst="rect">
            <a:avLst/>
          </a:prstGeom>
          <a:noFill/>
          <a:ln w="762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Improve ecosystem navigation as per 2H21 portal assessment,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VoC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analysis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EDAE89-3D4D-43EB-878E-5DE4C5583276}"/>
              </a:ext>
            </a:extLst>
          </p:cNvPr>
          <p:cNvSpPr>
            <a:spLocks/>
          </p:cNvSpPr>
          <p:nvPr/>
        </p:nvSpPr>
        <p:spPr>
          <a:xfrm>
            <a:off x="3614440" y="2027834"/>
            <a:ext cx="2194560" cy="1892580"/>
          </a:xfrm>
          <a:prstGeom prst="rect">
            <a:avLst/>
          </a:prstGeom>
          <a:solidFill>
            <a:schemeClr val="tx2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Improve discovery &amp; usability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F3F8550-09A5-438B-9B56-9D65F19C86AD}"/>
              </a:ext>
            </a:extLst>
          </p:cNvPr>
          <p:cNvSpPr>
            <a:spLocks/>
          </p:cNvSpPr>
          <p:nvPr/>
        </p:nvSpPr>
        <p:spPr>
          <a:xfrm>
            <a:off x="6948591" y="2489093"/>
            <a:ext cx="2194560" cy="527959"/>
          </a:xfrm>
          <a:prstGeom prst="rect">
            <a:avLst/>
          </a:prstGeom>
          <a:noFill/>
          <a:ln w="7620" cap="rnd" cmpd="sng" algn="ctr">
            <a:solidFill>
              <a:srgbClr val="D4DF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Improve content discovery experience (e.g. search, browse – pending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VoC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analysis)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D3201CB-DD8D-450D-AA43-FEC1FFD0D9BB}"/>
              </a:ext>
            </a:extLst>
          </p:cNvPr>
          <p:cNvSpPr>
            <a:spLocks/>
          </p:cNvSpPr>
          <p:nvPr/>
        </p:nvSpPr>
        <p:spPr>
          <a:xfrm>
            <a:off x="6963616" y="5430150"/>
            <a:ext cx="2194560" cy="467939"/>
          </a:xfrm>
          <a:prstGeom prst="rect">
            <a:avLst/>
          </a:prstGeom>
          <a:noFill/>
          <a:ln w="762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Enable personalized messaging (e.g.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SFMC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,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Marketo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)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AF9A446B-66AA-4B45-8CF3-6E00CACCD081}"/>
              </a:ext>
            </a:extLst>
          </p:cNvPr>
          <p:cNvCxnSpPr>
            <a:cxnSpLocks/>
            <a:stCxn id="38" idx="1"/>
            <a:endCxn id="39" idx="3"/>
          </p:cNvCxnSpPr>
          <p:nvPr/>
        </p:nvCxnSpPr>
        <p:spPr>
          <a:xfrm rot="10800000" flipV="1">
            <a:off x="5809000" y="2234322"/>
            <a:ext cx="1143214" cy="739802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2CE43F24-85C7-46B4-A4CA-0ECD14F628AA}"/>
              </a:ext>
            </a:extLst>
          </p:cNvPr>
          <p:cNvSpPr>
            <a:spLocks/>
          </p:cNvSpPr>
          <p:nvPr/>
        </p:nvSpPr>
        <p:spPr>
          <a:xfrm>
            <a:off x="3614440" y="4077347"/>
            <a:ext cx="2194560" cy="1028981"/>
          </a:xfrm>
          <a:prstGeom prst="rect">
            <a:avLst/>
          </a:prstGeom>
          <a:solidFill>
            <a:srgbClr val="D4DF33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Enable learning innovations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718EE0-5041-42AF-BB3E-70ABD62D921B}"/>
              </a:ext>
            </a:extLst>
          </p:cNvPr>
          <p:cNvSpPr>
            <a:spLocks/>
          </p:cNvSpPr>
          <p:nvPr/>
        </p:nvSpPr>
        <p:spPr>
          <a:xfrm>
            <a:off x="6963616" y="4674747"/>
            <a:ext cx="2194560" cy="425612"/>
          </a:xfrm>
          <a:prstGeom prst="rect">
            <a:avLst/>
          </a:prstGeom>
          <a:noFill/>
          <a:ln w="7620" cap="rnd" cmpd="sng" algn="ctr">
            <a:solidFill>
              <a:srgbClr val="D4DF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Enable learning in the flow via integrating learning with MS Teams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8C009AE-BDFC-4363-BCC6-ECAFE2AC02F8}"/>
              </a:ext>
            </a:extLst>
          </p:cNvPr>
          <p:cNvSpPr>
            <a:spLocks/>
          </p:cNvSpPr>
          <p:nvPr/>
        </p:nvSpPr>
        <p:spPr>
          <a:xfrm>
            <a:off x="6963616" y="4077348"/>
            <a:ext cx="2194560" cy="429948"/>
          </a:xfrm>
          <a:prstGeom prst="rect">
            <a:avLst/>
          </a:prstGeom>
          <a:noFill/>
          <a:ln w="7620" cap="rnd" cmpd="sng" algn="ctr">
            <a:solidFill>
              <a:srgbClr val="3EAD9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Enable pilot and adoption of digital credentials using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Credly</a:t>
            </a:r>
            <a:endParaRPr lang="en-GB" sz="900" dirty="0">
              <a:solidFill>
                <a:srgbClr val="575757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0C06B14-4156-421D-924B-CAACD24E1C0A}"/>
              </a:ext>
            </a:extLst>
          </p:cNvPr>
          <p:cNvCxnSpPr>
            <a:cxnSpLocks/>
            <a:stCxn id="50" idx="3"/>
            <a:endCxn id="46" idx="1"/>
          </p:cNvCxnSpPr>
          <p:nvPr/>
        </p:nvCxnSpPr>
        <p:spPr>
          <a:xfrm flipV="1">
            <a:off x="5809000" y="4292322"/>
            <a:ext cx="1154616" cy="299516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8D8E80D-45D0-4FCE-8780-795E3B45F96E}"/>
              </a:ext>
            </a:extLst>
          </p:cNvPr>
          <p:cNvSpPr/>
          <p:nvPr/>
        </p:nvSpPr>
        <p:spPr>
          <a:xfrm>
            <a:off x="2166088" y="5405956"/>
            <a:ext cx="1059509" cy="1118780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Empower our talent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7EA33DB-BE8E-4C74-9476-BBCE9B940E7C}"/>
              </a:ext>
            </a:extLst>
          </p:cNvPr>
          <p:cNvSpPr/>
          <p:nvPr/>
        </p:nvSpPr>
        <p:spPr>
          <a:xfrm>
            <a:off x="2166089" y="1420017"/>
            <a:ext cx="1059509" cy="2319147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E71C57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Increase CT impact &amp;  </a:t>
            </a: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productivity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7E2374A-BF4D-40E2-B0CC-BC466937EDC3}"/>
              </a:ext>
            </a:extLst>
          </p:cNvPr>
          <p:cNvSpPr/>
          <p:nvPr/>
        </p:nvSpPr>
        <p:spPr>
          <a:xfrm>
            <a:off x="2196692" y="4084320"/>
            <a:ext cx="1059509" cy="1034666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Digitize to scale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C6CAD7A-0A00-4EB4-A0CF-C1D83452E21A}"/>
              </a:ext>
            </a:extLst>
          </p:cNvPr>
          <p:cNvCxnSpPr>
            <a:cxnSpLocks/>
            <a:stCxn id="50" idx="3"/>
            <a:endCxn id="42" idx="1"/>
          </p:cNvCxnSpPr>
          <p:nvPr/>
        </p:nvCxnSpPr>
        <p:spPr>
          <a:xfrm>
            <a:off x="5809000" y="4591838"/>
            <a:ext cx="1154616" cy="295715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0E2111AC-D8A0-43CE-8429-40AA19DD8EB3}"/>
              </a:ext>
            </a:extLst>
          </p:cNvPr>
          <p:cNvCxnSpPr>
            <a:cxnSpLocks/>
            <a:endCxn id="41" idx="1"/>
          </p:cNvCxnSpPr>
          <p:nvPr/>
        </p:nvCxnSpPr>
        <p:spPr>
          <a:xfrm flipV="1">
            <a:off x="5808328" y="5664120"/>
            <a:ext cx="1155288" cy="266871"/>
          </a:xfrm>
          <a:prstGeom prst="bentConnector3">
            <a:avLst>
              <a:gd name="adj1" fmla="val 50000"/>
            </a:avLst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A237BD8B-785D-4FE5-A700-45DC89E9706D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>
            <a:off x="5809482" y="5925036"/>
            <a:ext cx="1137858" cy="328178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feld 1">
            <a:extLst>
              <a:ext uri="{FF2B5EF4-FFF2-40B4-BE49-F238E27FC236}">
                <a16:creationId xmlns:a16="http://schemas.microsoft.com/office/drawing/2014/main" id="{54A48BA1-CCE6-4FC2-A4B6-00AA7683ADC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1322263">
            <a:off x="9851742" y="3478305"/>
            <a:ext cx="1550691" cy="226216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  <a:sym typeface="Trebuchet MS" panose="020B0603020202020204" pitchFamily="34" charset="0"/>
              </a:rPr>
              <a:t>WORK IN PROGRESS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C584FA8-B4B2-4DF4-A283-2E1557EDB923}"/>
              </a:ext>
            </a:extLst>
          </p:cNvPr>
          <p:cNvSpPr>
            <a:spLocks/>
          </p:cNvSpPr>
          <p:nvPr/>
        </p:nvSpPr>
        <p:spPr>
          <a:xfrm>
            <a:off x="6947340" y="3053770"/>
            <a:ext cx="2194560" cy="559282"/>
          </a:xfrm>
          <a:prstGeom prst="rect">
            <a:avLst/>
          </a:prstGeom>
          <a:noFill/>
          <a:ln w="7620" cap="rnd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0700" fontAlgn="ctr"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US" sz="900" i="0" u="none" kern="1200" spc="0" dirty="0">
                <a:solidFill>
                  <a:schemeClr val="tx1"/>
                </a:solidFill>
                <a:latin typeface="Trebuchet MS" panose="020B0603020202020204" pitchFamily="34" charset="0"/>
              </a:rPr>
              <a:t>Support regularly scheduled SaaS product upgrades/new features, BCG system updates, fixes &amp; improvements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2DD903E-B54E-4F3B-BE78-56BD2084DF08}"/>
              </a:ext>
            </a:extLst>
          </p:cNvPr>
          <p:cNvSpPr>
            <a:spLocks/>
          </p:cNvSpPr>
          <p:nvPr/>
        </p:nvSpPr>
        <p:spPr>
          <a:xfrm>
            <a:off x="6947340" y="3660054"/>
            <a:ext cx="2194560" cy="306911"/>
          </a:xfrm>
          <a:prstGeom prst="rect">
            <a:avLst/>
          </a:prstGeom>
          <a:noFill/>
          <a:ln w="7620" cap="rnd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70700" fontAlgn="ctr"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US" sz="900" i="0" u="none" kern="1200" spc="0" dirty="0">
                <a:solidFill>
                  <a:schemeClr val="tx1"/>
                </a:solidFill>
                <a:latin typeface="Trebuchet MS" panose="020B0603020202020204" pitchFamily="34" charset="0"/>
              </a:rPr>
              <a:t>Support digital adoption of other applications via </a:t>
            </a:r>
            <a:r>
              <a:rPr lang="en-US" sz="900" i="0" u="none" kern="1200" spc="0" dirty="0" err="1">
                <a:solidFill>
                  <a:schemeClr val="tx1"/>
                </a:solidFill>
                <a:latin typeface="Trebuchet MS" panose="020B0603020202020204" pitchFamily="34" charset="0"/>
              </a:rPr>
              <a:t>WalkMe</a:t>
            </a:r>
            <a:r>
              <a:rPr lang="en-US" sz="900" i="0" u="none" kern="1200" spc="0" dirty="0">
                <a:solidFill>
                  <a:schemeClr val="tx1"/>
                </a:solidFill>
                <a:latin typeface="Trebuchet MS" panose="020B0603020202020204" pitchFamily="34" charset="0"/>
              </a:rPr>
              <a:t> integration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88E46E-5DCE-4148-B11D-00EC856A2C3A}"/>
              </a:ext>
            </a:extLst>
          </p:cNvPr>
          <p:cNvGrpSpPr>
            <a:grpSpLocks noChangeAspect="1"/>
          </p:cNvGrpSpPr>
          <p:nvPr/>
        </p:nvGrpSpPr>
        <p:grpSpPr>
          <a:xfrm>
            <a:off x="9203856" y="3673882"/>
            <a:ext cx="244687" cy="244687"/>
            <a:chOff x="5961063" y="3294063"/>
            <a:chExt cx="269875" cy="269875"/>
          </a:xfrm>
        </p:grpSpPr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F169C589-75D6-4D12-9319-FF26ACBFE4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3294063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282810DF-8B62-4772-9948-C51CAEDC2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0125" y="3355975"/>
              <a:ext cx="30162" cy="147637"/>
            </a:xfrm>
            <a:custGeom>
              <a:avLst/>
              <a:gdLst>
                <a:gd name="T0" fmla="*/ 50 w 137"/>
                <a:gd name="T1" fmla="*/ 506 h 689"/>
                <a:gd name="T2" fmla="*/ 15 w 137"/>
                <a:gd name="T3" fmla="*/ 187 h 689"/>
                <a:gd name="T4" fmla="*/ 15 w 137"/>
                <a:gd name="T5" fmla="*/ 0 h 689"/>
                <a:gd name="T6" fmla="*/ 118 w 137"/>
                <a:gd name="T7" fmla="*/ 0 h 689"/>
                <a:gd name="T8" fmla="*/ 118 w 137"/>
                <a:gd name="T9" fmla="*/ 187 h 689"/>
                <a:gd name="T10" fmla="*/ 82 w 137"/>
                <a:gd name="T11" fmla="*/ 506 h 689"/>
                <a:gd name="T12" fmla="*/ 50 w 137"/>
                <a:gd name="T13" fmla="*/ 506 h 689"/>
                <a:gd name="T14" fmla="*/ 69 w 137"/>
                <a:gd name="T15" fmla="*/ 552 h 689"/>
                <a:gd name="T16" fmla="*/ 21 w 137"/>
                <a:gd name="T17" fmla="*/ 572 h 689"/>
                <a:gd name="T18" fmla="*/ 0 w 137"/>
                <a:gd name="T19" fmla="*/ 620 h 689"/>
                <a:gd name="T20" fmla="*/ 21 w 137"/>
                <a:gd name="T21" fmla="*/ 669 h 689"/>
                <a:gd name="T22" fmla="*/ 69 w 137"/>
                <a:gd name="T23" fmla="*/ 689 h 689"/>
                <a:gd name="T24" fmla="*/ 117 w 137"/>
                <a:gd name="T25" fmla="*/ 669 h 689"/>
                <a:gd name="T26" fmla="*/ 137 w 137"/>
                <a:gd name="T27" fmla="*/ 620 h 689"/>
                <a:gd name="T28" fmla="*/ 117 w 137"/>
                <a:gd name="T29" fmla="*/ 572 h 689"/>
                <a:gd name="T30" fmla="*/ 69 w 137"/>
                <a:gd name="T31" fmla="*/ 552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7" h="689">
                  <a:moveTo>
                    <a:pt x="50" y="506"/>
                  </a:moveTo>
                  <a:cubicBezTo>
                    <a:pt x="26" y="353"/>
                    <a:pt x="15" y="247"/>
                    <a:pt x="15" y="18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87"/>
                    <a:pt x="118" y="187"/>
                    <a:pt x="118" y="187"/>
                  </a:cubicBezTo>
                  <a:cubicBezTo>
                    <a:pt x="118" y="245"/>
                    <a:pt x="106" y="351"/>
                    <a:pt x="82" y="506"/>
                  </a:cubicBezTo>
                  <a:lnTo>
                    <a:pt x="50" y="506"/>
                  </a:lnTo>
                  <a:close/>
                  <a:moveTo>
                    <a:pt x="69" y="552"/>
                  </a:moveTo>
                  <a:cubicBezTo>
                    <a:pt x="50" y="552"/>
                    <a:pt x="34" y="558"/>
                    <a:pt x="21" y="572"/>
                  </a:cubicBezTo>
                  <a:cubicBezTo>
                    <a:pt x="7" y="585"/>
                    <a:pt x="0" y="601"/>
                    <a:pt x="0" y="620"/>
                  </a:cubicBezTo>
                  <a:cubicBezTo>
                    <a:pt x="0" y="639"/>
                    <a:pt x="7" y="655"/>
                    <a:pt x="21" y="669"/>
                  </a:cubicBezTo>
                  <a:cubicBezTo>
                    <a:pt x="34" y="682"/>
                    <a:pt x="50" y="689"/>
                    <a:pt x="69" y="689"/>
                  </a:cubicBezTo>
                  <a:cubicBezTo>
                    <a:pt x="88" y="689"/>
                    <a:pt x="104" y="682"/>
                    <a:pt x="117" y="669"/>
                  </a:cubicBezTo>
                  <a:cubicBezTo>
                    <a:pt x="131" y="655"/>
                    <a:pt x="137" y="639"/>
                    <a:pt x="137" y="620"/>
                  </a:cubicBezTo>
                  <a:cubicBezTo>
                    <a:pt x="137" y="601"/>
                    <a:pt x="131" y="585"/>
                    <a:pt x="117" y="572"/>
                  </a:cubicBezTo>
                  <a:cubicBezTo>
                    <a:pt x="104" y="558"/>
                    <a:pt x="88" y="552"/>
                    <a:pt x="69" y="5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6" name="Oval 20">
            <a:extLst>
              <a:ext uri="{FF2B5EF4-FFF2-40B4-BE49-F238E27FC236}">
                <a16:creationId xmlns:a16="http://schemas.microsoft.com/office/drawing/2014/main" id="{C9BC53CE-F334-41CC-8071-156685A2C7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1533677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CB5CFB53-5503-4CAD-A3C0-A518AF1963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2097746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74" name="Oval 20">
            <a:extLst>
              <a:ext uri="{FF2B5EF4-FFF2-40B4-BE49-F238E27FC236}">
                <a16:creationId xmlns:a16="http://schemas.microsoft.com/office/drawing/2014/main" id="{DA9D1B33-DCAB-40DE-9E64-0BD37A0EF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4183528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79" name="Oval 20">
            <a:extLst>
              <a:ext uri="{FF2B5EF4-FFF2-40B4-BE49-F238E27FC236}">
                <a16:creationId xmlns:a16="http://schemas.microsoft.com/office/drawing/2014/main" id="{387A91B1-8F7D-4BF7-973B-3F943C4B89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5530542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80" name="Oval 20">
            <a:extLst>
              <a:ext uri="{FF2B5EF4-FFF2-40B4-BE49-F238E27FC236}">
                <a16:creationId xmlns:a16="http://schemas.microsoft.com/office/drawing/2014/main" id="{50AA5214-A286-4FB4-8CD5-2EDF99933B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6133148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81" name="Oval 20">
            <a:extLst>
              <a:ext uri="{FF2B5EF4-FFF2-40B4-BE49-F238E27FC236}">
                <a16:creationId xmlns:a16="http://schemas.microsoft.com/office/drawing/2014/main" id="{1976B10E-7E43-474E-9062-5D70DB0BFD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3209298"/>
            <a:ext cx="244687" cy="244687"/>
          </a:xfrm>
          <a:prstGeom prst="ellipse">
            <a:avLst/>
          </a:prstGeom>
          <a:solidFill>
            <a:srgbClr val="30C1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83" name="Oval 20">
            <a:extLst>
              <a:ext uri="{FF2B5EF4-FFF2-40B4-BE49-F238E27FC236}">
                <a16:creationId xmlns:a16="http://schemas.microsoft.com/office/drawing/2014/main" id="{4D2C992C-5827-49A2-BC41-9BFF44B247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4760535"/>
            <a:ext cx="244687" cy="244687"/>
          </a:xfrm>
          <a:prstGeom prst="ellipse">
            <a:avLst/>
          </a:prstGeom>
          <a:solidFill>
            <a:srgbClr val="D4D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85" name="Oval 20">
            <a:extLst>
              <a:ext uri="{FF2B5EF4-FFF2-40B4-BE49-F238E27FC236}">
                <a16:creationId xmlns:a16="http://schemas.microsoft.com/office/drawing/2014/main" id="{0BB79224-8F7F-4896-9AEB-16E29C0D10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203856" y="2641632"/>
            <a:ext cx="244687" cy="244687"/>
          </a:xfrm>
          <a:prstGeom prst="ellipse">
            <a:avLst/>
          </a:prstGeom>
          <a:solidFill>
            <a:srgbClr val="D4DF3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M</a:t>
            </a:r>
          </a:p>
        </p:txBody>
      </p: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FAA970D4-7288-408B-8D92-4B19A10D65A2}"/>
              </a:ext>
            </a:extLst>
          </p:cNvPr>
          <p:cNvCxnSpPr>
            <a:cxnSpLocks/>
            <a:endCxn id="52" idx="1"/>
          </p:cNvCxnSpPr>
          <p:nvPr/>
        </p:nvCxnSpPr>
        <p:spPr>
          <a:xfrm>
            <a:off x="5807749" y="2983122"/>
            <a:ext cx="1139591" cy="830388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0AD9CA8-6122-4219-872D-9671051243FD}"/>
              </a:ext>
            </a:extLst>
          </p:cNvPr>
          <p:cNvSpPr/>
          <p:nvPr/>
        </p:nvSpPr>
        <p:spPr>
          <a:xfrm>
            <a:off x="8559499" y="188897"/>
            <a:ext cx="1095470" cy="266962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High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02D6606-20BF-4356-9A8D-F5F69D9E3E27}"/>
              </a:ext>
            </a:extLst>
          </p:cNvPr>
          <p:cNvSpPr/>
          <p:nvPr/>
        </p:nvSpPr>
        <p:spPr>
          <a:xfrm>
            <a:off x="9727396" y="187198"/>
            <a:ext cx="1095470" cy="266962"/>
          </a:xfrm>
          <a:prstGeom prst="rect">
            <a:avLst/>
          </a:prstGeom>
          <a:solidFill>
            <a:srgbClr val="D4DF3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Medium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FC6F60D-A296-4D5C-8C2D-D547E349DEC6}"/>
              </a:ext>
            </a:extLst>
          </p:cNvPr>
          <p:cNvSpPr/>
          <p:nvPr/>
        </p:nvSpPr>
        <p:spPr>
          <a:xfrm>
            <a:off x="10895293" y="187198"/>
            <a:ext cx="1095470" cy="266962"/>
          </a:xfrm>
          <a:prstGeom prst="rect">
            <a:avLst/>
          </a:prstGeom>
          <a:solidFill>
            <a:srgbClr val="30C1D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273754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9864AA7-37AF-4C82-A55A-A198CC4D907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29" name="think-cell Slide" r:id="rId7" imgW="473" imgH="473" progId="TCLayout.ActiveDocument.1">
                  <p:embed/>
                </p:oleObj>
              </mc:Choice>
              <mc:Fallback>
                <p:oleObj name="think-cell Slide" r:id="rId7" imgW="473" imgH="473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9864AA7-37AF-4C82-A55A-A198CC4D90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C18BC399-0288-44DC-8E36-71716EF3151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3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67" name="Title 4">
            <a:extLst>
              <a:ext uri="{FF2B5EF4-FFF2-40B4-BE49-F238E27FC236}">
                <a16:creationId xmlns:a16="http://schemas.microsoft.com/office/drawing/2014/main" id="{8B155085-C2D3-43D5-8A38-93157AE5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611283"/>
            <a:ext cx="10933112" cy="471488"/>
          </a:xfrm>
        </p:spPr>
        <p:txBody>
          <a:bodyPr vert="horz"/>
          <a:lstStyle/>
          <a:p>
            <a:r>
              <a:rPr lang="en-US" dirty="0" err="1">
                <a:solidFill>
                  <a:srgbClr val="575757"/>
                </a:solidFill>
                <a:latin typeface="Trebuchet MS" panose="020B0603020202020204" pitchFamily="34" charset="0"/>
              </a:rPr>
              <a:t>L&amp;D</a:t>
            </a:r>
            <a:r>
              <a:rPr lang="en-US" dirty="0">
                <a:solidFill>
                  <a:srgbClr val="575757"/>
                </a:solidFill>
                <a:latin typeface="Trebuchet MS" panose="020B0603020202020204" pitchFamily="34" charset="0"/>
              </a:rPr>
              <a:t> | </a:t>
            </a:r>
            <a:r>
              <a:rPr lang="en-US" dirty="0">
                <a:solidFill>
                  <a:schemeClr val="tx2"/>
                </a:solidFill>
                <a:latin typeface="Trebuchet MS" panose="020B0603020202020204" pitchFamily="34" charset="0"/>
              </a:rPr>
              <a:t>Value driver tree (II/II)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A4C7DA5D-9730-4F5E-95A8-27724CAF6618}"/>
              </a:ext>
            </a:extLst>
          </p:cNvPr>
          <p:cNvSpPr txBox="1"/>
          <p:nvPr/>
        </p:nvSpPr>
        <p:spPr>
          <a:xfrm>
            <a:off x="630238" y="1172091"/>
            <a:ext cx="769441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1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Outcomes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15DBE2F-4080-443C-B0AD-CAF4BBED249A}"/>
              </a:ext>
            </a:extLst>
          </p:cNvPr>
          <p:cNvSpPr txBox="1"/>
          <p:nvPr/>
        </p:nvSpPr>
        <p:spPr>
          <a:xfrm>
            <a:off x="3604511" y="1172091"/>
            <a:ext cx="2194560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Drivers / sub-themes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02DB6EC-5D98-4053-84D6-04DE99A279D5}"/>
              </a:ext>
            </a:extLst>
          </p:cNvPr>
          <p:cNvSpPr txBox="1"/>
          <p:nvPr/>
        </p:nvSpPr>
        <p:spPr>
          <a:xfrm>
            <a:off x="6949822" y="1172091"/>
            <a:ext cx="2186202" cy="19469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Roadmap deliverables (initiatives)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0814B4CB-E3C0-4994-BFF3-CD8A49E80188}"/>
              </a:ext>
            </a:extLst>
          </p:cNvPr>
          <p:cNvSpPr txBox="1"/>
          <p:nvPr/>
        </p:nvSpPr>
        <p:spPr>
          <a:xfrm>
            <a:off x="9462139" y="1172091"/>
            <a:ext cx="1256754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Metrics for 2022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9CFBE45-9423-4298-9A5C-A940115992A3}"/>
              </a:ext>
            </a:extLst>
          </p:cNvPr>
          <p:cNvSpPr>
            <a:spLocks/>
          </p:cNvSpPr>
          <p:nvPr/>
        </p:nvSpPr>
        <p:spPr>
          <a:xfrm>
            <a:off x="3604511" y="1418466"/>
            <a:ext cx="2194560" cy="1623236"/>
          </a:xfrm>
          <a:prstGeom prst="rect">
            <a:avLst/>
          </a:prstGeom>
          <a:solidFill>
            <a:srgbClr val="30C1D7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Implement </a:t>
            </a:r>
            <a:r>
              <a:rPr lang="en-US" sz="1200" dirty="0" err="1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SSOT</a:t>
            </a:r>
            <a:r>
              <a:rPr lang="en-US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reporting and analytics for learning data for insight to engagement and usage</a:t>
            </a:r>
            <a:endParaRPr lang="en-GB" sz="1200" dirty="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5D47E53-D93B-4CF2-83B8-1C7F78EE1FAA}"/>
              </a:ext>
            </a:extLst>
          </p:cNvPr>
          <p:cNvSpPr>
            <a:spLocks/>
          </p:cNvSpPr>
          <p:nvPr/>
        </p:nvSpPr>
        <p:spPr>
          <a:xfrm>
            <a:off x="3604511" y="3199351"/>
            <a:ext cx="2194560" cy="1034143"/>
          </a:xfrm>
          <a:prstGeom prst="rect">
            <a:avLst/>
          </a:prstGeom>
          <a:solidFill>
            <a:schemeClr val="tx2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Increase efficiency of current tools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D377BE3-AC6A-428F-B718-C9755ADC9577}"/>
              </a:ext>
            </a:extLst>
          </p:cNvPr>
          <p:cNvSpPr>
            <a:spLocks/>
          </p:cNvSpPr>
          <p:nvPr/>
        </p:nvSpPr>
        <p:spPr>
          <a:xfrm>
            <a:off x="6941464" y="4024564"/>
            <a:ext cx="2194560" cy="286050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Support regularly scheduled SaaS / BCG product upgrades/new features</a:t>
            </a:r>
            <a:endParaRPr lang="en-GB" sz="900" dirty="0">
              <a:solidFill>
                <a:srgbClr val="575757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cxnSp>
        <p:nvCxnSpPr>
          <p:cNvPr id="69" name="Elbow Connector 110">
            <a:extLst>
              <a:ext uri="{FF2B5EF4-FFF2-40B4-BE49-F238E27FC236}">
                <a16:creationId xmlns:a16="http://schemas.microsoft.com/office/drawing/2014/main" id="{AA0BA6CE-59C1-46BE-A568-9710C577A566}"/>
              </a:ext>
            </a:extLst>
          </p:cNvPr>
          <p:cNvCxnSpPr>
            <a:cxnSpLocks/>
            <a:stCxn id="78" idx="3"/>
            <a:endCxn id="63" idx="1"/>
          </p:cNvCxnSpPr>
          <p:nvPr/>
        </p:nvCxnSpPr>
        <p:spPr>
          <a:xfrm flipV="1">
            <a:off x="5799071" y="1753569"/>
            <a:ext cx="1142393" cy="476515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110">
            <a:extLst>
              <a:ext uri="{FF2B5EF4-FFF2-40B4-BE49-F238E27FC236}">
                <a16:creationId xmlns:a16="http://schemas.microsoft.com/office/drawing/2014/main" id="{44029076-43C0-40BF-8EE4-270287F5E9CA}"/>
              </a:ext>
            </a:extLst>
          </p:cNvPr>
          <p:cNvCxnSpPr>
            <a:cxnSpLocks/>
            <a:stCxn id="78" idx="3"/>
            <a:endCxn id="76" idx="1"/>
          </p:cNvCxnSpPr>
          <p:nvPr/>
        </p:nvCxnSpPr>
        <p:spPr>
          <a:xfrm>
            <a:off x="5799071" y="2230084"/>
            <a:ext cx="1142393" cy="362772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7A0077B-598E-4B91-B710-02392ACCB8D4}"/>
              </a:ext>
            </a:extLst>
          </p:cNvPr>
          <p:cNvSpPr txBox="1"/>
          <p:nvPr/>
        </p:nvSpPr>
        <p:spPr>
          <a:xfrm>
            <a:off x="2166090" y="1161864"/>
            <a:ext cx="2194560" cy="20787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GB" sz="1351" dirty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Value bucket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110978E-95F2-442E-ADD2-C212BC8C622E}"/>
              </a:ext>
            </a:extLst>
          </p:cNvPr>
          <p:cNvSpPr>
            <a:spLocks/>
          </p:cNvSpPr>
          <p:nvPr/>
        </p:nvSpPr>
        <p:spPr>
          <a:xfrm>
            <a:off x="3632589" y="4479875"/>
            <a:ext cx="2194560" cy="698781"/>
          </a:xfrm>
          <a:prstGeom prst="rect">
            <a:avLst/>
          </a:prstGeom>
          <a:solidFill>
            <a:srgbClr val="D4DF33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Integrations / third-party resources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09F42EF-E0DD-44CB-BC93-517DDB803213}"/>
              </a:ext>
            </a:extLst>
          </p:cNvPr>
          <p:cNvSpPr>
            <a:spLocks/>
          </p:cNvSpPr>
          <p:nvPr/>
        </p:nvSpPr>
        <p:spPr>
          <a:xfrm>
            <a:off x="6941464" y="1489803"/>
            <a:ext cx="2194560" cy="527531"/>
          </a:xfrm>
          <a:prstGeom prst="rect">
            <a:avLst/>
          </a:prstGeom>
          <a:noFill/>
          <a:ln w="7620" cap="rnd" cmpd="sng" algn="ctr">
            <a:solidFill>
              <a:srgbClr val="D4DF3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Integration of learning data platforms, other providers,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WD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and other HR data. Enable better talent management and deeper data analysis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FF13A91-7827-44CE-9AE5-820139259B12}"/>
              </a:ext>
            </a:extLst>
          </p:cNvPr>
          <p:cNvSpPr>
            <a:spLocks/>
          </p:cNvSpPr>
          <p:nvPr/>
        </p:nvSpPr>
        <p:spPr>
          <a:xfrm>
            <a:off x="6941464" y="3213126"/>
            <a:ext cx="2194560" cy="272418"/>
          </a:xfrm>
          <a:prstGeom prst="rect">
            <a:avLst/>
          </a:prstGeom>
          <a:noFill/>
          <a:ln w="7620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Improve Feedback Administration process &amp; tools (pending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VoC</a:t>
            </a:r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analysis)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C63168-10C4-4B86-89F1-0EE76276EDD3}"/>
              </a:ext>
            </a:extLst>
          </p:cNvPr>
          <p:cNvSpPr>
            <a:spLocks/>
          </p:cNvSpPr>
          <p:nvPr/>
        </p:nvSpPr>
        <p:spPr>
          <a:xfrm>
            <a:off x="6941464" y="3551916"/>
            <a:ext cx="2194560" cy="406277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Improve L&amp;D efficiency by increasing use of Saba automation (e.g. nudges, automatic assignments, waitlists)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9D97059-6B5B-4F8E-9306-6A904D7CDB58}"/>
              </a:ext>
            </a:extLst>
          </p:cNvPr>
          <p:cNvSpPr>
            <a:spLocks/>
          </p:cNvSpPr>
          <p:nvPr/>
        </p:nvSpPr>
        <p:spPr>
          <a:xfrm>
            <a:off x="6941464" y="4915923"/>
            <a:ext cx="2194560" cy="272418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Ensure compatibility of content authoring tools &amp; learning content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9C88130-BE0F-45A5-BAB6-1D2BA5EFB9F8}"/>
              </a:ext>
            </a:extLst>
          </p:cNvPr>
          <p:cNvSpPr>
            <a:spLocks/>
          </p:cNvSpPr>
          <p:nvPr/>
        </p:nvSpPr>
        <p:spPr>
          <a:xfrm>
            <a:off x="6941464" y="2100333"/>
            <a:ext cx="2194560" cy="272418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Implement reporting &amp; analytics for journeys in EdCast using combined data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F207931-FBFE-44C4-B7FD-2F65EC147CDA}"/>
              </a:ext>
            </a:extLst>
          </p:cNvPr>
          <p:cNvSpPr>
            <a:spLocks/>
          </p:cNvSpPr>
          <p:nvPr/>
        </p:nvSpPr>
        <p:spPr>
          <a:xfrm>
            <a:off x="6941464" y="4489100"/>
            <a:ext cx="2194560" cy="272418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Technical integration of external content providers including </a:t>
            </a:r>
            <a:r>
              <a:rPr lang="en-GB" sz="900" dirty="0" err="1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SSO</a:t>
            </a:r>
            <a:endParaRPr lang="en-GB" sz="900" dirty="0">
              <a:solidFill>
                <a:srgbClr val="575757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256F1E-956C-4933-A14D-B4EC5DAEAD41}"/>
              </a:ext>
            </a:extLst>
          </p:cNvPr>
          <p:cNvSpPr>
            <a:spLocks/>
          </p:cNvSpPr>
          <p:nvPr/>
        </p:nvSpPr>
        <p:spPr>
          <a:xfrm>
            <a:off x="6941464" y="5310459"/>
            <a:ext cx="2194560" cy="609005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Technical set-up &amp; support for delivery of global compliance programs, improvements to processes (e.g. email shut off)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E613249-A9BE-4136-ADDE-F993A45EBEAA}"/>
              </a:ext>
            </a:extLst>
          </p:cNvPr>
          <p:cNvSpPr>
            <a:spLocks/>
          </p:cNvSpPr>
          <p:nvPr/>
        </p:nvSpPr>
        <p:spPr>
          <a:xfrm>
            <a:off x="6941464" y="2456647"/>
            <a:ext cx="2194560" cy="272418"/>
          </a:xfrm>
          <a:prstGeom prst="rect">
            <a:avLst/>
          </a:prstGeom>
          <a:noFill/>
          <a:ln w="7620" cap="rnd" cmpd="sng" algn="ctr">
            <a:solidFill>
              <a:srgbClr val="30C1D7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8C8C8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900" dirty="0">
                <a:solidFill>
                  <a:srgbClr val="575757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Evolve Saba reporting suite with new reports and adapt for new features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A5747F-CDAC-40EF-8C78-B6948F79BFF5}"/>
              </a:ext>
            </a:extLst>
          </p:cNvPr>
          <p:cNvCxnSpPr>
            <a:cxnSpLocks/>
            <a:stCxn id="78" idx="3"/>
            <a:endCxn id="72" idx="1"/>
          </p:cNvCxnSpPr>
          <p:nvPr/>
        </p:nvCxnSpPr>
        <p:spPr>
          <a:xfrm>
            <a:off x="5799071" y="2230084"/>
            <a:ext cx="1142393" cy="6458"/>
          </a:xfrm>
          <a:prstGeom prst="line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110">
            <a:extLst>
              <a:ext uri="{FF2B5EF4-FFF2-40B4-BE49-F238E27FC236}">
                <a16:creationId xmlns:a16="http://schemas.microsoft.com/office/drawing/2014/main" id="{1C6C6AF8-E255-4A3C-A364-C4A53F5EB6ED}"/>
              </a:ext>
            </a:extLst>
          </p:cNvPr>
          <p:cNvCxnSpPr>
            <a:cxnSpLocks/>
          </p:cNvCxnSpPr>
          <p:nvPr/>
        </p:nvCxnSpPr>
        <p:spPr>
          <a:xfrm flipV="1">
            <a:off x="5799071" y="3360352"/>
            <a:ext cx="1142393" cy="367088"/>
          </a:xfrm>
          <a:prstGeom prst="bentConnector3">
            <a:avLst>
              <a:gd name="adj1" fmla="val 50000"/>
            </a:avLst>
          </a:prstGeom>
          <a:ln w="9525" cap="rnd">
            <a:solidFill>
              <a:schemeClr val="tx1">
                <a:lumMod val="60000"/>
                <a:lumOff val="40000"/>
              </a:schemeClr>
            </a:solidFill>
            <a:prstDash val="solid"/>
            <a:round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0EF00C39-4992-4155-8104-81C7E5D7F9A0}"/>
              </a:ext>
            </a:extLst>
          </p:cNvPr>
          <p:cNvCxnSpPr>
            <a:cxnSpLocks/>
            <a:stCxn id="140" idx="3"/>
            <a:endCxn id="73" idx="1"/>
          </p:cNvCxnSpPr>
          <p:nvPr/>
        </p:nvCxnSpPr>
        <p:spPr>
          <a:xfrm flipV="1">
            <a:off x="5827149" y="4625309"/>
            <a:ext cx="1114315" cy="203957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ctor: Elbow 225">
            <a:extLst>
              <a:ext uri="{FF2B5EF4-FFF2-40B4-BE49-F238E27FC236}">
                <a16:creationId xmlns:a16="http://schemas.microsoft.com/office/drawing/2014/main" id="{66A8DD56-B2DE-4ECD-83B8-B199D314062C}"/>
              </a:ext>
            </a:extLst>
          </p:cNvPr>
          <p:cNvCxnSpPr>
            <a:cxnSpLocks/>
            <a:stCxn id="140" idx="3"/>
            <a:endCxn id="70" idx="1"/>
          </p:cNvCxnSpPr>
          <p:nvPr/>
        </p:nvCxnSpPr>
        <p:spPr>
          <a:xfrm>
            <a:off x="5827149" y="4829266"/>
            <a:ext cx="1114315" cy="222866"/>
          </a:xfrm>
          <a:prstGeom prst="bentConnector3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228ED72-EDEF-4B26-A9CE-F32C7EEFD11D}"/>
              </a:ext>
            </a:extLst>
          </p:cNvPr>
          <p:cNvSpPr>
            <a:spLocks/>
          </p:cNvSpPr>
          <p:nvPr/>
        </p:nvSpPr>
        <p:spPr>
          <a:xfrm>
            <a:off x="3632589" y="5344739"/>
            <a:ext cx="2194560" cy="551807"/>
          </a:xfrm>
          <a:prstGeom prst="rect">
            <a:avLst/>
          </a:prstGeom>
          <a:solidFill>
            <a:srgbClr val="30C1D7"/>
          </a:solidFill>
          <a:ln w="7620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Automate global compliance program</a:t>
            </a:r>
          </a:p>
        </p:txBody>
      </p:sp>
      <p:cxnSp>
        <p:nvCxnSpPr>
          <p:cNvPr id="238" name="Straight Arrow Connector 237">
            <a:extLst>
              <a:ext uri="{FF2B5EF4-FFF2-40B4-BE49-F238E27FC236}">
                <a16:creationId xmlns:a16="http://schemas.microsoft.com/office/drawing/2014/main" id="{02B40911-5D69-49E1-98F7-5F9669F524DF}"/>
              </a:ext>
            </a:extLst>
          </p:cNvPr>
          <p:cNvCxnSpPr>
            <a:cxnSpLocks/>
            <a:endCxn id="140" idx="3"/>
          </p:cNvCxnSpPr>
          <p:nvPr/>
        </p:nvCxnSpPr>
        <p:spPr>
          <a:xfrm flipH="1">
            <a:off x="5827149" y="4829265"/>
            <a:ext cx="555514" cy="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Connector: Elbow 244">
            <a:extLst>
              <a:ext uri="{FF2B5EF4-FFF2-40B4-BE49-F238E27FC236}">
                <a16:creationId xmlns:a16="http://schemas.microsoft.com/office/drawing/2014/main" id="{C2130DFF-E061-40B8-9200-FD07ED4B37B1}"/>
              </a:ext>
            </a:extLst>
          </p:cNvPr>
          <p:cNvCxnSpPr>
            <a:cxnSpLocks/>
            <a:endCxn id="71" idx="1"/>
          </p:cNvCxnSpPr>
          <p:nvPr/>
        </p:nvCxnSpPr>
        <p:spPr>
          <a:xfrm>
            <a:off x="6096000" y="3722830"/>
            <a:ext cx="845464" cy="444759"/>
          </a:xfrm>
          <a:prstGeom prst="bentConnector3">
            <a:avLst>
              <a:gd name="adj1" fmla="val 31978"/>
            </a:avLst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73B08B9-6D62-4D83-878F-63380953E428}"/>
              </a:ext>
            </a:extLst>
          </p:cNvPr>
          <p:cNvCxnSpPr>
            <a:cxnSpLocks/>
          </p:cNvCxnSpPr>
          <p:nvPr/>
        </p:nvCxnSpPr>
        <p:spPr>
          <a:xfrm>
            <a:off x="6370267" y="3722259"/>
            <a:ext cx="571197" cy="0"/>
          </a:xfrm>
          <a:prstGeom prst="line">
            <a:avLst/>
          </a:prstGeom>
          <a:ln w="9525" cap="rnd">
            <a:solidFill>
              <a:srgbClr val="9A9A9A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4897B7-D7E0-4BC1-B8B8-F385AB902F39}"/>
              </a:ext>
            </a:extLst>
          </p:cNvPr>
          <p:cNvCxnSpPr>
            <a:cxnSpLocks/>
            <a:stCxn id="75" idx="1"/>
            <a:endCxn id="111" idx="3"/>
          </p:cNvCxnSpPr>
          <p:nvPr/>
        </p:nvCxnSpPr>
        <p:spPr>
          <a:xfrm flipH="1">
            <a:off x="5827149" y="5614962"/>
            <a:ext cx="1114315" cy="5681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13FAE1E-579A-40D2-8B74-63AD979EA828}"/>
              </a:ext>
            </a:extLst>
          </p:cNvPr>
          <p:cNvSpPr/>
          <p:nvPr/>
        </p:nvSpPr>
        <p:spPr>
          <a:xfrm>
            <a:off x="630238" y="1412369"/>
            <a:ext cx="1354986" cy="4484177"/>
          </a:xfrm>
          <a:prstGeom prst="rect">
            <a:avLst/>
          </a:prstGeom>
          <a:solidFill>
            <a:srgbClr val="6E6F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algn="ctr">
              <a:lnSpc>
                <a:spcPct val="95000"/>
              </a:lnSpc>
            </a:pPr>
            <a:r>
              <a:rPr lang="en-GB" sz="1400" kern="0" dirty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Increase operational efficiency for </a:t>
            </a:r>
            <a:r>
              <a:rPr lang="en-GB" sz="1400" kern="0" dirty="0" err="1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L&amp;D</a:t>
            </a:r>
            <a:r>
              <a:rPr lang="en-GB" sz="1400" kern="0" dirty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 function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786151-5E65-4A8B-81B9-4D4E32699313}"/>
              </a:ext>
            </a:extLst>
          </p:cNvPr>
          <p:cNvSpPr/>
          <p:nvPr/>
        </p:nvSpPr>
        <p:spPr>
          <a:xfrm>
            <a:off x="2166090" y="5344739"/>
            <a:ext cx="1059509" cy="551807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Secure &amp; protect BCG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BF99E22-CB83-4CE6-AB2B-57F91EE2DDFA}"/>
              </a:ext>
            </a:extLst>
          </p:cNvPr>
          <p:cNvSpPr/>
          <p:nvPr/>
        </p:nvSpPr>
        <p:spPr>
          <a:xfrm>
            <a:off x="2194757" y="1412369"/>
            <a:ext cx="1059509" cy="769516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Digitize to scale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BCFAB-D869-45A5-8197-42ED7E8E9478}"/>
              </a:ext>
            </a:extLst>
          </p:cNvPr>
          <p:cNvSpPr/>
          <p:nvPr/>
        </p:nvSpPr>
        <p:spPr>
          <a:xfrm>
            <a:off x="2181509" y="2235821"/>
            <a:ext cx="1059509" cy="796088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Empower our talent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EEBAA4-A58D-4042-A999-CA5A8C95FEE7}"/>
              </a:ext>
            </a:extLst>
          </p:cNvPr>
          <p:cNvSpPr/>
          <p:nvPr/>
        </p:nvSpPr>
        <p:spPr>
          <a:xfrm>
            <a:off x="2166090" y="3211437"/>
            <a:ext cx="1059509" cy="1034143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Empower our talent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0BFDAAC-9E18-4B06-8E02-67D02154FE00}"/>
              </a:ext>
            </a:extLst>
          </p:cNvPr>
          <p:cNvSpPr/>
          <p:nvPr/>
        </p:nvSpPr>
        <p:spPr>
          <a:xfrm>
            <a:off x="2166090" y="4479875"/>
            <a:ext cx="1059509" cy="698781"/>
          </a:xfrm>
          <a:prstGeom prst="rect">
            <a:avLst/>
          </a:prstGeom>
          <a:solidFill>
            <a:srgbClr val="6E6F7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" dirty="0">
              <a:solidFill>
                <a:srgbClr val="FFFFFF"/>
              </a:solidFill>
            </a:endParaRPr>
          </a:p>
          <a:p>
            <a:pPr algn="ctr"/>
            <a:r>
              <a:rPr lang="en-US" sz="1000" dirty="0">
                <a:solidFill>
                  <a:srgbClr val="FFFFFF"/>
                </a:solidFill>
              </a:rPr>
              <a:t>Digitize to scale</a:t>
            </a:r>
          </a:p>
          <a:p>
            <a:pPr algn="ctr"/>
            <a:endParaRPr lang="en-US" sz="1000" dirty="0">
              <a:solidFill>
                <a:srgbClr val="FFFFFF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7079C22-6505-4AAE-B96E-CDB6EBA37775}"/>
              </a:ext>
            </a:extLst>
          </p:cNvPr>
          <p:cNvSpPr/>
          <p:nvPr/>
        </p:nvSpPr>
        <p:spPr>
          <a:xfrm>
            <a:off x="8559499" y="188897"/>
            <a:ext cx="1095470" cy="266962"/>
          </a:xfrm>
          <a:prstGeom prst="rect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High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EC88059-6ED6-444E-AC57-87BC419414BB}"/>
              </a:ext>
            </a:extLst>
          </p:cNvPr>
          <p:cNvSpPr/>
          <p:nvPr/>
        </p:nvSpPr>
        <p:spPr>
          <a:xfrm>
            <a:off x="9727396" y="187198"/>
            <a:ext cx="1095470" cy="266962"/>
          </a:xfrm>
          <a:prstGeom prst="rect">
            <a:avLst/>
          </a:prstGeom>
          <a:solidFill>
            <a:srgbClr val="D4DF33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Medium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A8CA59B-08BC-4012-9A34-8FAF538C6F23}"/>
              </a:ext>
            </a:extLst>
          </p:cNvPr>
          <p:cNvSpPr/>
          <p:nvPr/>
        </p:nvSpPr>
        <p:spPr>
          <a:xfrm>
            <a:off x="10895293" y="187198"/>
            <a:ext cx="1095470" cy="266962"/>
          </a:xfrm>
          <a:prstGeom prst="rect">
            <a:avLst/>
          </a:prstGeom>
          <a:solidFill>
            <a:srgbClr val="30C1D7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Low</a:t>
            </a:r>
          </a:p>
        </p:txBody>
      </p:sp>
      <p:sp>
        <p:nvSpPr>
          <p:cNvPr id="58" name="Textfeld 1">
            <a:extLst>
              <a:ext uri="{FF2B5EF4-FFF2-40B4-BE49-F238E27FC236}">
                <a16:creationId xmlns:a16="http://schemas.microsoft.com/office/drawing/2014/main" id="{2575BA29-FE4B-4440-BBDA-3D4F97F5E85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rot="1322263">
            <a:off x="9728837" y="3617447"/>
            <a:ext cx="1550691" cy="226216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100" b="1" dirty="0">
                <a:solidFill>
                  <a:srgbClr val="000000"/>
                </a:solidFill>
                <a:sym typeface="Trebuchet MS" panose="020B0603020202020204" pitchFamily="34" charset="0"/>
              </a:rPr>
              <a:t>WORK IN PROGRESS</a:t>
            </a:r>
          </a:p>
        </p:txBody>
      </p:sp>
      <p:sp>
        <p:nvSpPr>
          <p:cNvPr id="107" name="Oval 20">
            <a:extLst>
              <a:ext uri="{FF2B5EF4-FFF2-40B4-BE49-F238E27FC236}">
                <a16:creationId xmlns:a16="http://schemas.microsoft.com/office/drawing/2014/main" id="{DBEF62AF-F2C2-4BCA-9C7F-9F3F9E6087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4516831"/>
            <a:ext cx="244687" cy="244687"/>
          </a:xfrm>
          <a:prstGeom prst="ellipse">
            <a:avLst/>
          </a:prstGeom>
          <a:solidFill>
            <a:srgbClr val="30C1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</a:t>
            </a:r>
          </a:p>
        </p:txBody>
      </p:sp>
      <p:sp>
        <p:nvSpPr>
          <p:cNvPr id="110" name="Oval 20">
            <a:extLst>
              <a:ext uri="{FF2B5EF4-FFF2-40B4-BE49-F238E27FC236}">
                <a16:creationId xmlns:a16="http://schemas.microsoft.com/office/drawing/2014/main" id="{DDA8C831-C72E-44F8-95E7-23138E32FC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3667190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12" name="Oval 20">
            <a:extLst>
              <a:ext uri="{FF2B5EF4-FFF2-40B4-BE49-F238E27FC236}">
                <a16:creationId xmlns:a16="http://schemas.microsoft.com/office/drawing/2014/main" id="{62D19F09-7CA7-4449-8D79-C85F876838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2489213"/>
            <a:ext cx="244687" cy="244687"/>
          </a:xfrm>
          <a:prstGeom prst="ellipse">
            <a:avLst/>
          </a:prstGeom>
          <a:solidFill>
            <a:srgbClr val="30C1D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L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07ABB53B-96E6-4940-B0CC-F2586655047F}"/>
              </a:ext>
            </a:extLst>
          </p:cNvPr>
          <p:cNvGrpSpPr>
            <a:grpSpLocks noChangeAspect="1"/>
          </p:cNvGrpSpPr>
          <p:nvPr/>
        </p:nvGrpSpPr>
        <p:grpSpPr>
          <a:xfrm>
            <a:off x="9154732" y="1608511"/>
            <a:ext cx="244687" cy="244687"/>
            <a:chOff x="5961063" y="3294063"/>
            <a:chExt cx="269875" cy="269875"/>
          </a:xfrm>
        </p:grpSpPr>
        <p:sp>
          <p:nvSpPr>
            <p:cNvPr id="114" name="Oval 42">
              <a:extLst>
                <a:ext uri="{FF2B5EF4-FFF2-40B4-BE49-F238E27FC236}">
                  <a16:creationId xmlns:a16="http://schemas.microsoft.com/office/drawing/2014/main" id="{C862FAE5-7B18-4E23-8444-F99DD8BEBE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3294063"/>
              <a:ext cx="269875" cy="269875"/>
            </a:xfrm>
            <a:prstGeom prst="ellipse">
              <a:avLst/>
            </a:prstGeom>
            <a:solidFill>
              <a:srgbClr val="E71C5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5" name="Freeform 43">
              <a:extLst>
                <a:ext uri="{FF2B5EF4-FFF2-40B4-BE49-F238E27FC236}">
                  <a16:creationId xmlns:a16="http://schemas.microsoft.com/office/drawing/2014/main" id="{0079D1D7-6E45-48D0-B59C-1F8FFC1B4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4250" y="3354388"/>
              <a:ext cx="63500" cy="147637"/>
            </a:xfrm>
            <a:custGeom>
              <a:avLst/>
              <a:gdLst>
                <a:gd name="T0" fmla="*/ 178 w 296"/>
                <a:gd name="T1" fmla="*/ 571 h 689"/>
                <a:gd name="T2" fmla="*/ 198 w 296"/>
                <a:gd name="T3" fmla="*/ 620 h 689"/>
                <a:gd name="T4" fmla="*/ 178 w 296"/>
                <a:gd name="T5" fmla="*/ 668 h 689"/>
                <a:gd name="T6" fmla="*/ 129 w 296"/>
                <a:gd name="T7" fmla="*/ 689 h 689"/>
                <a:gd name="T8" fmla="*/ 81 w 296"/>
                <a:gd name="T9" fmla="*/ 668 h 689"/>
                <a:gd name="T10" fmla="*/ 61 w 296"/>
                <a:gd name="T11" fmla="*/ 620 h 689"/>
                <a:gd name="T12" fmla="*/ 81 w 296"/>
                <a:gd name="T13" fmla="*/ 571 h 689"/>
                <a:gd name="T14" fmla="*/ 129 w 296"/>
                <a:gd name="T15" fmla="*/ 551 h 689"/>
                <a:gd name="T16" fmla="*/ 178 w 296"/>
                <a:gd name="T17" fmla="*/ 571 h 689"/>
                <a:gd name="T18" fmla="*/ 251 w 296"/>
                <a:gd name="T19" fmla="*/ 38 h 689"/>
                <a:gd name="T20" fmla="*/ 137 w 296"/>
                <a:gd name="T21" fmla="*/ 0 h 689"/>
                <a:gd name="T22" fmla="*/ 0 w 296"/>
                <a:gd name="T23" fmla="*/ 38 h 689"/>
                <a:gd name="T24" fmla="*/ 33 w 296"/>
                <a:gd name="T25" fmla="*/ 103 h 689"/>
                <a:gd name="T26" fmla="*/ 114 w 296"/>
                <a:gd name="T27" fmla="*/ 69 h 689"/>
                <a:gd name="T28" fmla="*/ 211 w 296"/>
                <a:gd name="T29" fmla="*/ 150 h 689"/>
                <a:gd name="T30" fmla="*/ 197 w 296"/>
                <a:gd name="T31" fmla="*/ 199 h 689"/>
                <a:gd name="T32" fmla="*/ 139 w 296"/>
                <a:gd name="T33" fmla="*/ 273 h 689"/>
                <a:gd name="T34" fmla="*/ 85 w 296"/>
                <a:gd name="T35" fmla="*/ 354 h 689"/>
                <a:gd name="T36" fmla="*/ 73 w 296"/>
                <a:gd name="T37" fmla="*/ 421 h 689"/>
                <a:gd name="T38" fmla="*/ 88 w 296"/>
                <a:gd name="T39" fmla="*/ 484 h 689"/>
                <a:gd name="T40" fmla="*/ 148 w 296"/>
                <a:gd name="T41" fmla="*/ 484 h 689"/>
                <a:gd name="T42" fmla="*/ 142 w 296"/>
                <a:gd name="T43" fmla="*/ 442 h 689"/>
                <a:gd name="T44" fmla="*/ 182 w 296"/>
                <a:gd name="T45" fmla="*/ 332 h 689"/>
                <a:gd name="T46" fmla="*/ 249 w 296"/>
                <a:gd name="T47" fmla="*/ 261 h 689"/>
                <a:gd name="T48" fmla="*/ 284 w 296"/>
                <a:gd name="T49" fmla="*/ 205 h 689"/>
                <a:gd name="T50" fmla="*/ 296 w 296"/>
                <a:gd name="T51" fmla="*/ 142 h 689"/>
                <a:gd name="T52" fmla="*/ 251 w 296"/>
                <a:gd name="T53" fmla="*/ 38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6" h="689">
                  <a:moveTo>
                    <a:pt x="178" y="571"/>
                  </a:moveTo>
                  <a:cubicBezTo>
                    <a:pt x="191" y="585"/>
                    <a:pt x="198" y="601"/>
                    <a:pt x="198" y="620"/>
                  </a:cubicBezTo>
                  <a:cubicBezTo>
                    <a:pt x="198" y="639"/>
                    <a:pt x="191" y="655"/>
                    <a:pt x="178" y="668"/>
                  </a:cubicBezTo>
                  <a:cubicBezTo>
                    <a:pt x="164" y="682"/>
                    <a:pt x="148" y="689"/>
                    <a:pt x="129" y="689"/>
                  </a:cubicBezTo>
                  <a:cubicBezTo>
                    <a:pt x="110" y="689"/>
                    <a:pt x="94" y="682"/>
                    <a:pt x="81" y="668"/>
                  </a:cubicBezTo>
                  <a:cubicBezTo>
                    <a:pt x="67" y="655"/>
                    <a:pt x="61" y="639"/>
                    <a:pt x="61" y="620"/>
                  </a:cubicBezTo>
                  <a:cubicBezTo>
                    <a:pt x="61" y="601"/>
                    <a:pt x="67" y="585"/>
                    <a:pt x="81" y="571"/>
                  </a:cubicBezTo>
                  <a:cubicBezTo>
                    <a:pt x="94" y="558"/>
                    <a:pt x="110" y="551"/>
                    <a:pt x="129" y="551"/>
                  </a:cubicBezTo>
                  <a:cubicBezTo>
                    <a:pt x="148" y="551"/>
                    <a:pt x="164" y="558"/>
                    <a:pt x="178" y="571"/>
                  </a:cubicBezTo>
                  <a:close/>
                  <a:moveTo>
                    <a:pt x="251" y="38"/>
                  </a:moveTo>
                  <a:cubicBezTo>
                    <a:pt x="220" y="13"/>
                    <a:pt x="183" y="0"/>
                    <a:pt x="137" y="0"/>
                  </a:cubicBezTo>
                  <a:cubicBezTo>
                    <a:pt x="76" y="0"/>
                    <a:pt x="30" y="12"/>
                    <a:pt x="0" y="38"/>
                  </a:cubicBezTo>
                  <a:cubicBezTo>
                    <a:pt x="33" y="103"/>
                    <a:pt x="33" y="103"/>
                    <a:pt x="33" y="103"/>
                  </a:cubicBezTo>
                  <a:cubicBezTo>
                    <a:pt x="56" y="81"/>
                    <a:pt x="83" y="69"/>
                    <a:pt x="114" y="69"/>
                  </a:cubicBezTo>
                  <a:cubicBezTo>
                    <a:pt x="179" y="69"/>
                    <a:pt x="211" y="96"/>
                    <a:pt x="211" y="150"/>
                  </a:cubicBezTo>
                  <a:cubicBezTo>
                    <a:pt x="211" y="166"/>
                    <a:pt x="206" y="182"/>
                    <a:pt x="197" y="199"/>
                  </a:cubicBezTo>
                  <a:cubicBezTo>
                    <a:pt x="187" y="216"/>
                    <a:pt x="168" y="241"/>
                    <a:pt x="139" y="273"/>
                  </a:cubicBezTo>
                  <a:cubicBezTo>
                    <a:pt x="111" y="304"/>
                    <a:pt x="93" y="332"/>
                    <a:pt x="85" y="354"/>
                  </a:cubicBezTo>
                  <a:cubicBezTo>
                    <a:pt x="77" y="377"/>
                    <a:pt x="73" y="400"/>
                    <a:pt x="73" y="421"/>
                  </a:cubicBezTo>
                  <a:cubicBezTo>
                    <a:pt x="73" y="434"/>
                    <a:pt x="78" y="455"/>
                    <a:pt x="88" y="484"/>
                  </a:cubicBezTo>
                  <a:cubicBezTo>
                    <a:pt x="148" y="484"/>
                    <a:pt x="148" y="484"/>
                    <a:pt x="148" y="484"/>
                  </a:cubicBezTo>
                  <a:cubicBezTo>
                    <a:pt x="144" y="463"/>
                    <a:pt x="142" y="449"/>
                    <a:pt x="142" y="442"/>
                  </a:cubicBezTo>
                  <a:cubicBezTo>
                    <a:pt x="142" y="402"/>
                    <a:pt x="155" y="365"/>
                    <a:pt x="182" y="332"/>
                  </a:cubicBezTo>
                  <a:cubicBezTo>
                    <a:pt x="249" y="261"/>
                    <a:pt x="249" y="261"/>
                    <a:pt x="249" y="261"/>
                  </a:cubicBezTo>
                  <a:cubicBezTo>
                    <a:pt x="265" y="244"/>
                    <a:pt x="277" y="225"/>
                    <a:pt x="284" y="205"/>
                  </a:cubicBezTo>
                  <a:cubicBezTo>
                    <a:pt x="292" y="185"/>
                    <a:pt x="296" y="164"/>
                    <a:pt x="296" y="142"/>
                  </a:cubicBezTo>
                  <a:cubicBezTo>
                    <a:pt x="296" y="99"/>
                    <a:pt x="281" y="64"/>
                    <a:pt x="251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6" name="Oval 20">
            <a:extLst>
              <a:ext uri="{FF2B5EF4-FFF2-40B4-BE49-F238E27FC236}">
                <a16:creationId xmlns:a16="http://schemas.microsoft.com/office/drawing/2014/main" id="{0AC27C82-5354-4468-B7A4-3FDD4D40739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4032827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17" name="Oval 20">
            <a:extLst>
              <a:ext uri="{FF2B5EF4-FFF2-40B4-BE49-F238E27FC236}">
                <a16:creationId xmlns:a16="http://schemas.microsoft.com/office/drawing/2014/main" id="{351BED99-02D9-4B2E-855F-31FE9B3226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4950107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18" name="Oval 20">
            <a:extLst>
              <a:ext uri="{FF2B5EF4-FFF2-40B4-BE49-F238E27FC236}">
                <a16:creationId xmlns:a16="http://schemas.microsoft.com/office/drawing/2014/main" id="{DB9D6006-AF48-4A34-A877-F810F6122F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5483699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19" name="Oval 20">
            <a:extLst>
              <a:ext uri="{FF2B5EF4-FFF2-40B4-BE49-F238E27FC236}">
                <a16:creationId xmlns:a16="http://schemas.microsoft.com/office/drawing/2014/main" id="{944B9552-D033-48EF-99D8-3889D8DEDE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3227457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  <p:sp>
        <p:nvSpPr>
          <p:cNvPr id="121" name="Oval 20">
            <a:extLst>
              <a:ext uri="{FF2B5EF4-FFF2-40B4-BE49-F238E27FC236}">
                <a16:creationId xmlns:a16="http://schemas.microsoft.com/office/drawing/2014/main" id="{DFA40C1D-F706-41CD-AD9F-FDBB3B4F99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154732" y="2103570"/>
            <a:ext cx="244687" cy="24468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rgbClr val="FFFFFF"/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141210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423293C9-D195-449B-9823-AF040937CE22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53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423293C9-D195-449B-9823-AF040937CE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ee4pContent1"/>
          <p:cNvSpPr txBox="1"/>
          <p:nvPr/>
        </p:nvSpPr>
        <p:spPr>
          <a:xfrm>
            <a:off x="323850" y="2469825"/>
            <a:ext cx="1933160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solidFill>
                  <a:schemeClr val="tx2"/>
                </a:solidFill>
                <a:latin typeface="+mn-lt"/>
              </a:rPr>
              <a:t>I am…</a:t>
            </a:r>
          </a:p>
          <a:p>
            <a:endParaRPr lang="en-US" dirty="0">
              <a:solidFill>
                <a:schemeClr val="tx2"/>
              </a:solidFill>
              <a:latin typeface="+mn-lt"/>
            </a:endParaRPr>
          </a:p>
          <a:p>
            <a:endParaRPr lang="en-US" dirty="0">
              <a:solidFill>
                <a:schemeClr val="tx2"/>
              </a:solidFill>
              <a:latin typeface="+mn-lt"/>
            </a:endParaRPr>
          </a:p>
          <a:p>
            <a:endParaRPr lang="en-US" dirty="0">
              <a:solidFill>
                <a:schemeClr val="tx2"/>
              </a:solidFill>
              <a:latin typeface="+mn-lt"/>
            </a:endParaRPr>
          </a:p>
          <a:p>
            <a:r>
              <a:rPr lang="en-US" dirty="0">
                <a:solidFill>
                  <a:schemeClr val="tx2"/>
                </a:solidFill>
                <a:latin typeface="+mn-lt"/>
              </a:rPr>
              <a:t>I am </a:t>
            </a:r>
          </a:p>
          <a:p>
            <a:r>
              <a:rPr lang="en-US" dirty="0">
                <a:solidFill>
                  <a:schemeClr val="tx2"/>
                </a:solidFill>
                <a:latin typeface="+mn-lt"/>
              </a:rPr>
              <a:t>frustrated by…</a:t>
            </a:r>
          </a:p>
          <a:p>
            <a:endParaRPr lang="en-US" dirty="0">
              <a:solidFill>
                <a:schemeClr val="tx2"/>
              </a:solidFill>
              <a:latin typeface="+mn-lt"/>
            </a:endParaRPr>
          </a:p>
          <a:p>
            <a:endParaRPr lang="en-US" dirty="0">
              <a:solidFill>
                <a:schemeClr val="tx2"/>
              </a:solidFill>
              <a:latin typeface="+mn-lt"/>
            </a:endParaRPr>
          </a:p>
          <a:p>
            <a:r>
              <a:rPr lang="en-US" dirty="0">
                <a:solidFill>
                  <a:schemeClr val="tx2"/>
                </a:solidFill>
                <a:latin typeface="+mn-lt"/>
              </a:rPr>
              <a:t>I need…</a:t>
            </a:r>
          </a:p>
        </p:txBody>
      </p:sp>
      <p:sp>
        <p:nvSpPr>
          <p:cNvPr id="26" name="ee4pContent2"/>
          <p:cNvSpPr txBox="1"/>
          <p:nvPr/>
        </p:nvSpPr>
        <p:spPr>
          <a:xfrm>
            <a:off x="2257425" y="2469825"/>
            <a:ext cx="2911766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Juggling multiple demands on time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Accountable for high output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Proactive about using resources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latin typeface="+mn-lt"/>
            </a:endParaRPr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lvl="1">
              <a:buSzPct val="100000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Things that feel like waste of time</a:t>
            </a:r>
          </a:p>
          <a:p>
            <a:pPr lvl="1">
              <a:buSzPct val="100000"/>
            </a:pPr>
            <a:endParaRPr lang="en-US" sz="1400" dirty="0"/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lvl="1">
              <a:buSzPct val="100000"/>
            </a:pPr>
            <a:endParaRPr lang="en-US" sz="1400" dirty="0"/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Reliable and efficient path to resources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Quick access to core concepts/expertise building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Ability to re-find something I previously found useful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Typically looking for something specific</a:t>
            </a:r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  <a:latin typeface="Trebuchet MS" panose="020B0603020202020204" pitchFamily="34" charset="0"/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  <a:latin typeface="+mn-lt"/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25" name="ee4pContent3"/>
          <p:cNvSpPr txBox="1"/>
          <p:nvPr/>
        </p:nvSpPr>
        <p:spPr>
          <a:xfrm>
            <a:off x="5568641" y="2469825"/>
            <a:ext cx="2912181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Interested in building expertise/mastery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Able to dedicate chunks of time to learning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/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pPr lvl="1">
              <a:buSzPct val="100000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Feeling like I've wasted time browsing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An intuitive way to find out what's available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An easy way to pick up where I left off/resume 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endParaRPr lang="en-US" sz="1400" dirty="0">
              <a:solidFill>
                <a:srgbClr val="575757"/>
              </a:solidFill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35" name="ee4pContent4"/>
          <p:cNvSpPr txBox="1"/>
          <p:nvPr/>
        </p:nvSpPr>
        <p:spPr>
          <a:xfrm>
            <a:off x="8879619" y="2469825"/>
            <a:ext cx="2912181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lvl="1">
              <a:buSzPct val="100000"/>
            </a:pPr>
            <a:r>
              <a:rPr lang="en-US" sz="1400" dirty="0">
                <a:solidFill>
                  <a:schemeClr val="tx1"/>
                </a:solidFill>
              </a:rPr>
              <a:t>Focused on other priorities (not learning)</a:t>
            </a:r>
          </a:p>
          <a:p>
            <a:pPr lvl="1">
              <a:buSzPct val="100000"/>
            </a:pPr>
            <a:endParaRPr lang="en-US" sz="1400" dirty="0"/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</a:endParaRPr>
          </a:p>
          <a:p>
            <a:pPr lvl="1">
              <a:buSzPct val="100000"/>
            </a:pPr>
            <a:endParaRPr lang="en-US" sz="1400" dirty="0"/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</a:endParaRP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Having an inefficient experience when I do end up in a platform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Overwhelming choices that feel more confusing </a:t>
            </a:r>
          </a:p>
          <a:p>
            <a:pPr lvl="1">
              <a:buSzPct val="100000"/>
            </a:pPr>
            <a:endParaRPr lang="en-US" sz="1400" dirty="0"/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Reminders/nudges/incentive to engage</a:t>
            </a:r>
          </a:p>
          <a:p>
            <a:pPr marL="324000" lvl="1" indent="-216000">
              <a:buClr>
                <a:schemeClr val="tx2"/>
              </a:buClr>
              <a:buSzPct val="100000"/>
              <a:buFont typeface="Trebuchet MS" panose="020B0603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rebuchet MS" panose="020B0603020202020204" pitchFamily="34" charset="0"/>
              </a:rPr>
              <a:t>Shortest path to interaction</a:t>
            </a:r>
          </a:p>
          <a:p>
            <a:pPr lvl="1">
              <a:buSzPct val="100000"/>
            </a:pPr>
            <a:endParaRPr lang="en-US" sz="1400" dirty="0">
              <a:solidFill>
                <a:schemeClr val="tx1"/>
              </a:solidFill>
            </a:endParaRPr>
          </a:p>
          <a:p>
            <a:endParaRPr lang="en-US" sz="1400" dirty="0">
              <a:latin typeface="+mn-lt"/>
            </a:endParaRPr>
          </a:p>
        </p:txBody>
      </p:sp>
      <p:sp>
        <p:nvSpPr>
          <p:cNvPr id="29" name="ee4pHeader2"/>
          <p:cNvSpPr txBox="1"/>
          <p:nvPr/>
        </p:nvSpPr>
        <p:spPr>
          <a:xfrm>
            <a:off x="2257010" y="1591425"/>
            <a:ext cx="2912181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Just in time</a:t>
            </a:r>
          </a:p>
        </p:txBody>
      </p:sp>
      <p:sp>
        <p:nvSpPr>
          <p:cNvPr id="28" name="ee4pHeader3"/>
          <p:cNvSpPr txBox="1"/>
          <p:nvPr/>
        </p:nvSpPr>
        <p:spPr>
          <a:xfrm>
            <a:off x="5568641" y="1591425"/>
            <a:ext cx="2912181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Leisure</a:t>
            </a:r>
          </a:p>
        </p:txBody>
      </p:sp>
      <p:sp>
        <p:nvSpPr>
          <p:cNvPr id="36" name="ee4pHeader4"/>
          <p:cNvSpPr txBox="1"/>
          <p:nvPr/>
        </p:nvSpPr>
        <p:spPr>
          <a:xfrm>
            <a:off x="8879619" y="1591425"/>
            <a:ext cx="2912181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Passive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747897"/>
          </a:xfrm>
        </p:spPr>
        <p:txBody>
          <a:bodyPr vert="horz"/>
          <a:lstStyle/>
          <a:p>
            <a:r>
              <a:rPr lang="en-US" dirty="0"/>
              <a:t>Learner archetypes have different needs &amp; behaviors</a:t>
            </a:r>
            <a:br>
              <a:rPr lang="en-US" dirty="0"/>
            </a:br>
            <a:r>
              <a:rPr lang="en-US" sz="2000" dirty="0">
                <a:solidFill>
                  <a:srgbClr val="575757"/>
                </a:solidFill>
              </a:rPr>
              <a:t>Learners can have multiple archetypes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08179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9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tx1"/>
                </a:solidFill>
              </a:rPr>
              <a:t>Guardrails, Objectives &amp; Problem statement	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bg2">
                    <a:lumMod val="50000"/>
                  </a:schemeClr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3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1B378E7-6A6F-4E89-8649-E912BB8E02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18431" y="2663497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FA46-F9B4-49F4-95A1-569DBBD9FBA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18431" y="2663497"/>
            <a:ext cx="225512" cy="2250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421608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93" name="think-cell Slide" r:id="rId6" imgW="395" imgH="394" progId="TCLayout.ActiveDocument.1">
                  <p:embed/>
                </p:oleObj>
              </mc:Choice>
              <mc:Fallback>
                <p:oleObj name="think-cell Slide" r:id="rId6" imgW="395" imgH="394" progId="TCLayout.ActiveDocument.1">
                  <p:embed/>
                  <p:pic>
                    <p:nvPicPr>
                      <p:cNvPr id="12" name="Object 1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ounded Rectangle 9">
            <a:extLst>
              <a:ext uri="{FF2B5EF4-FFF2-40B4-BE49-F238E27FC236}">
                <a16:creationId xmlns:a16="http://schemas.microsoft.com/office/drawing/2014/main" id="{23BE97EA-BE22-4E90-A014-CFF52E6A3904}"/>
              </a:ext>
            </a:extLst>
          </p:cNvPr>
          <p:cNvSpPr/>
          <p:nvPr/>
        </p:nvSpPr>
        <p:spPr>
          <a:xfrm rot="10800000">
            <a:off x="6622211" y="5102759"/>
            <a:ext cx="5253967" cy="1398558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587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2400000" algn="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0" name="Rounded Rectangle 9">
            <a:extLst>
              <a:ext uri="{FF2B5EF4-FFF2-40B4-BE49-F238E27FC236}">
                <a16:creationId xmlns:a16="http://schemas.microsoft.com/office/drawing/2014/main" id="{DC74D4F1-8C4F-4B33-8B70-1A9B25F7AAA5}"/>
              </a:ext>
            </a:extLst>
          </p:cNvPr>
          <p:cNvSpPr/>
          <p:nvPr/>
        </p:nvSpPr>
        <p:spPr>
          <a:xfrm rot="10800000">
            <a:off x="6622209" y="3186960"/>
            <a:ext cx="5253967" cy="1665000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587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2400000" algn="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59" name="Rounded Rectangle 9">
            <a:extLst>
              <a:ext uri="{FF2B5EF4-FFF2-40B4-BE49-F238E27FC236}">
                <a16:creationId xmlns:a16="http://schemas.microsoft.com/office/drawing/2014/main" id="{CA1973C8-FDFD-4484-A0A3-AC14F88F4C0B}"/>
              </a:ext>
            </a:extLst>
          </p:cNvPr>
          <p:cNvSpPr/>
          <p:nvPr/>
        </p:nvSpPr>
        <p:spPr>
          <a:xfrm rot="10800000">
            <a:off x="6622211" y="1113498"/>
            <a:ext cx="5253967" cy="1809947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587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2400000" algn="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8" name="Rounded Rectangle 9">
            <a:extLst>
              <a:ext uri="{FF2B5EF4-FFF2-40B4-BE49-F238E27FC236}">
                <a16:creationId xmlns:a16="http://schemas.microsoft.com/office/drawing/2014/main" id="{BA5E688E-8AAE-43C8-9515-059ACBDD65A8}"/>
              </a:ext>
            </a:extLst>
          </p:cNvPr>
          <p:cNvSpPr/>
          <p:nvPr/>
        </p:nvSpPr>
        <p:spPr>
          <a:xfrm rot="5400000">
            <a:off x="-375983" y="2616558"/>
            <a:ext cx="3378896" cy="1460062"/>
          </a:xfrm>
          <a:prstGeom prst="roundRect">
            <a:avLst>
              <a:gd name="adj" fmla="val 50000"/>
            </a:avLst>
          </a:prstGeom>
          <a:solidFill>
            <a:srgbClr val="F2F2F2"/>
          </a:solidFill>
          <a:ln w="15875" cap="rnd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01600" dist="50800" dir="2400000" algn="l" rotWithShape="0">
              <a:prstClr val="black">
                <a:alpha val="20000"/>
              </a:prstClr>
            </a:outerShdw>
          </a:effectLst>
          <a:extLst>
            <a:ext uri="{91240B29-F687-4F45-9708-019B960494DF}">
              <a14:hiddenLine xmlns:a14="http://schemas.microsoft.com/office/drawing/2010/main" w="1587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" name="Rectangle 1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567716"/>
            <a:ext cx="10933350" cy="332399"/>
          </a:xfrm>
        </p:spPr>
        <p:txBody>
          <a:bodyPr vert="horz">
            <a:spAutoFit/>
          </a:bodyPr>
          <a:lstStyle/>
          <a:p>
            <a:r>
              <a:rPr lang="en-US" dirty="0"/>
              <a:t>Summary </a:t>
            </a:r>
            <a:r>
              <a:rPr lang="en-US" dirty="0" err="1"/>
              <a:t>VoC</a:t>
            </a:r>
            <a:r>
              <a:rPr lang="en-US" dirty="0"/>
              <a:t> </a:t>
            </a:r>
            <a:r>
              <a:rPr lang="en-US"/>
              <a:t>for Learners</a:t>
            </a:r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5CA44BF-59DC-42AA-B182-04FF931B8181}"/>
              </a:ext>
            </a:extLst>
          </p:cNvPr>
          <p:cNvSpPr/>
          <p:nvPr/>
        </p:nvSpPr>
        <p:spPr>
          <a:xfrm>
            <a:off x="6601218" y="1540775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575757"/>
                </a:solidFill>
              </a:rPr>
              <a:t>More relevant search results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45FEB48-F538-406A-83DE-1F4A015BC7C7}"/>
              </a:ext>
            </a:extLst>
          </p:cNvPr>
          <p:cNvSpPr/>
          <p:nvPr/>
        </p:nvSpPr>
        <p:spPr>
          <a:xfrm>
            <a:off x="6601218" y="1866316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Ability to further filter &amp; refine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AEF890E-6277-48FA-8FF9-224699D4FFD7}"/>
              </a:ext>
            </a:extLst>
          </p:cNvPr>
          <p:cNvSpPr/>
          <p:nvPr/>
        </p:nvSpPr>
        <p:spPr>
          <a:xfrm>
            <a:off x="6601218" y="2195324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Tags or other ways to quickly highlight critical info 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EF09156-4147-457F-9130-4697BB05B559}"/>
              </a:ext>
            </a:extLst>
          </p:cNvPr>
          <p:cNvSpPr/>
          <p:nvPr/>
        </p:nvSpPr>
        <p:spPr>
          <a:xfrm>
            <a:off x="6601218" y="2560191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Connections across the ecosystem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80C6713-FC46-4B75-80D8-6DDAE4F60FB2}"/>
              </a:ext>
            </a:extLst>
          </p:cNvPr>
          <p:cNvSpPr/>
          <p:nvPr/>
        </p:nvSpPr>
        <p:spPr>
          <a:xfrm>
            <a:off x="6601218" y="3462263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575757"/>
                </a:solidFill>
              </a:rPr>
              <a:t>Easier / more clear registration &amp; launch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6CA43FB-FB55-496D-8086-6F638E824CA6}"/>
              </a:ext>
            </a:extLst>
          </p:cNvPr>
          <p:cNvSpPr/>
          <p:nvPr/>
        </p:nvSpPr>
        <p:spPr>
          <a:xfrm>
            <a:off x="6601218" y="3787804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Fewer clicks to progress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4ED456-0EAA-4DC5-9594-1C53AD4BA96B}"/>
              </a:ext>
            </a:extLst>
          </p:cNvPr>
          <p:cNvSpPr/>
          <p:nvPr/>
        </p:nvSpPr>
        <p:spPr>
          <a:xfrm>
            <a:off x="6601218" y="4116812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Better navigation within a course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9554FC1F-6D02-4C8A-97EC-72C50870DFD5}"/>
              </a:ext>
            </a:extLst>
          </p:cNvPr>
          <p:cNvSpPr/>
          <p:nvPr/>
        </p:nvSpPr>
        <p:spPr>
          <a:xfrm>
            <a:off x="6601218" y="4481679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Ability to easily go back to where they were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0C19948-CA43-452F-8E70-E0AB2D9AED27}"/>
              </a:ext>
            </a:extLst>
          </p:cNvPr>
          <p:cNvSpPr/>
          <p:nvPr/>
        </p:nvSpPr>
        <p:spPr>
          <a:xfrm>
            <a:off x="6601218" y="5473698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575757"/>
                </a:solidFill>
              </a:rPr>
              <a:t>You might also like…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77489BE-B2FD-4971-A5CC-1879DA09C4F4}"/>
              </a:ext>
            </a:extLst>
          </p:cNvPr>
          <p:cNvSpPr/>
          <p:nvPr/>
        </p:nvSpPr>
        <p:spPr>
          <a:xfrm>
            <a:off x="6601218" y="5770470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Update your preferences here…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4AD3EDF2-830F-4D6A-91F5-029D10A9435F}"/>
              </a:ext>
            </a:extLst>
          </p:cNvPr>
          <p:cNvSpPr/>
          <p:nvPr/>
        </p:nvSpPr>
        <p:spPr>
          <a:xfrm>
            <a:off x="6601218" y="6099478"/>
            <a:ext cx="5054628" cy="279041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r>
              <a:rPr lang="en-US" sz="1200" dirty="0">
                <a:solidFill>
                  <a:srgbClr val="575757"/>
                </a:solidFill>
              </a:rPr>
              <a:t>We saw you went to X, you might want to try Y…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B1998E-A4D5-4845-9E26-85BA3A185DB0}"/>
              </a:ext>
            </a:extLst>
          </p:cNvPr>
          <p:cNvSpPr/>
          <p:nvPr/>
        </p:nvSpPr>
        <p:spPr>
          <a:xfrm>
            <a:off x="8125178" y="1016276"/>
            <a:ext cx="2168251" cy="56144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Finding Things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3845CA-2B6E-4697-A31E-A6DFE78E254E}"/>
              </a:ext>
            </a:extLst>
          </p:cNvPr>
          <p:cNvSpPr/>
          <p:nvPr/>
        </p:nvSpPr>
        <p:spPr>
          <a:xfrm>
            <a:off x="8125178" y="3002177"/>
            <a:ext cx="2168251" cy="56144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Using Things</a:t>
            </a:r>
          </a:p>
        </p:txBody>
      </p:sp>
      <p:pic>
        <p:nvPicPr>
          <p:cNvPr id="64" name="Picture 2" descr="Navigator">
            <a:extLst>
              <a:ext uri="{FF2B5EF4-FFF2-40B4-BE49-F238E27FC236}">
                <a16:creationId xmlns:a16="http://schemas.microsoft.com/office/drawing/2014/main" id="{2C2E9300-DD4B-4187-90AB-489FFB7EA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284" y="2421682"/>
            <a:ext cx="46672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Logo for Company">
            <a:extLst>
              <a:ext uri="{FF2B5EF4-FFF2-40B4-BE49-F238E27FC236}">
                <a16:creationId xmlns:a16="http://schemas.microsoft.com/office/drawing/2014/main" id="{83D01BD5-1074-47AA-8A8A-F94260B83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09" y="2402974"/>
            <a:ext cx="561445" cy="561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8" name="Group 247">
            <a:extLst>
              <a:ext uri="{FF2B5EF4-FFF2-40B4-BE49-F238E27FC236}">
                <a16:creationId xmlns:a16="http://schemas.microsoft.com/office/drawing/2014/main" id="{F8103207-97CA-4B32-A4EC-BF6F375D20AA}"/>
              </a:ext>
            </a:extLst>
          </p:cNvPr>
          <p:cNvGrpSpPr/>
          <p:nvPr/>
        </p:nvGrpSpPr>
        <p:grpSpPr>
          <a:xfrm>
            <a:off x="3110284" y="4150087"/>
            <a:ext cx="1117601" cy="745943"/>
            <a:chOff x="3110284" y="4392461"/>
            <a:chExt cx="1117601" cy="745943"/>
          </a:xfrm>
        </p:grpSpPr>
        <p:pic>
          <p:nvPicPr>
            <p:cNvPr id="66" name="Picture 8" descr="Google">
              <a:extLst>
                <a:ext uri="{FF2B5EF4-FFF2-40B4-BE49-F238E27FC236}">
                  <a16:creationId xmlns:a16="http://schemas.microsoft.com/office/drawing/2014/main" id="{52AFDC22-ADE3-4E4F-B124-40AE7C1A0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9706" y="4392461"/>
              <a:ext cx="960826" cy="3249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10" descr="Linkedin Learning - Canvas">
              <a:extLst>
                <a:ext uri="{FF2B5EF4-FFF2-40B4-BE49-F238E27FC236}">
                  <a16:creationId xmlns:a16="http://schemas.microsoft.com/office/drawing/2014/main" id="{B1936AB2-9C81-4713-BB88-77D5FC9F75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030" b="28426"/>
            <a:stretch/>
          </p:blipFill>
          <p:spPr bwMode="auto">
            <a:xfrm>
              <a:off x="3110284" y="4844311"/>
              <a:ext cx="1117601" cy="29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DC8D03A2-3D1F-4C1A-A9F9-A7DF5BD6E18F}"/>
              </a:ext>
            </a:extLst>
          </p:cNvPr>
          <p:cNvCxnSpPr>
            <a:cxnSpLocks/>
          </p:cNvCxnSpPr>
          <p:nvPr/>
        </p:nvCxnSpPr>
        <p:spPr>
          <a:xfrm flipV="1">
            <a:off x="2008425" y="2724210"/>
            <a:ext cx="938612" cy="591717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67E4684D-450F-4752-A216-2351E7FC230E}"/>
              </a:ext>
            </a:extLst>
          </p:cNvPr>
          <p:cNvCxnSpPr>
            <a:cxnSpLocks/>
          </p:cNvCxnSpPr>
          <p:nvPr/>
        </p:nvCxnSpPr>
        <p:spPr>
          <a:xfrm>
            <a:off x="2008425" y="3315927"/>
            <a:ext cx="1101859" cy="1225247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E2049C9-B9D7-4A38-A661-06F5079F025C}"/>
              </a:ext>
            </a:extLst>
          </p:cNvPr>
          <p:cNvSpPr/>
          <p:nvPr/>
        </p:nvSpPr>
        <p:spPr>
          <a:xfrm>
            <a:off x="8125177" y="4997560"/>
            <a:ext cx="2168251" cy="56144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9A9A9A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Coming Back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70BAF3-F571-4139-887F-470E865F65D9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4309454" y="2122252"/>
            <a:ext cx="2123837" cy="561445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2DCF0E5-B67A-42AC-A500-6B08403186CE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4309454" y="2683697"/>
            <a:ext cx="2067554" cy="1128168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0E0E372-FE13-4EC8-855B-8C9D6C95B431}"/>
              </a:ext>
            </a:extLst>
          </p:cNvPr>
          <p:cNvCxnSpPr>
            <a:cxnSpLocks/>
            <a:stCxn id="65" idx="3"/>
          </p:cNvCxnSpPr>
          <p:nvPr/>
        </p:nvCxnSpPr>
        <p:spPr>
          <a:xfrm>
            <a:off x="4309454" y="2683697"/>
            <a:ext cx="2123837" cy="2838103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915A4F2-88D5-442E-BD8A-5635F80C0E63}"/>
              </a:ext>
            </a:extLst>
          </p:cNvPr>
          <p:cNvCxnSpPr>
            <a:cxnSpLocks/>
          </p:cNvCxnSpPr>
          <p:nvPr/>
        </p:nvCxnSpPr>
        <p:spPr>
          <a:xfrm>
            <a:off x="4187899" y="4772459"/>
            <a:ext cx="2302139" cy="923099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1B6C388B-B66A-4A4D-83E8-5766B25229DD}"/>
              </a:ext>
            </a:extLst>
          </p:cNvPr>
          <p:cNvGrpSpPr/>
          <p:nvPr/>
        </p:nvGrpSpPr>
        <p:grpSpPr>
          <a:xfrm>
            <a:off x="754665" y="5225735"/>
            <a:ext cx="1117600" cy="1117600"/>
            <a:chOff x="687780" y="5116285"/>
            <a:chExt cx="1117600" cy="1117600"/>
          </a:xfrm>
        </p:grpSpPr>
        <p:sp>
          <p:nvSpPr>
            <p:cNvPr id="99" name="ee4pContent1">
              <a:extLst>
                <a:ext uri="{FF2B5EF4-FFF2-40B4-BE49-F238E27FC236}">
                  <a16:creationId xmlns:a16="http://schemas.microsoft.com/office/drawing/2014/main" id="{9AF87069-7707-4F37-9580-098A3E2E3742}"/>
                </a:ext>
              </a:extLst>
            </p:cNvPr>
            <p:cNvSpPr txBox="1"/>
            <p:nvPr/>
          </p:nvSpPr>
          <p:spPr>
            <a:xfrm>
              <a:off x="806994" y="5805196"/>
              <a:ext cx="892063" cy="215444"/>
            </a:xfrm>
            <a:prstGeom prst="rect">
              <a:avLst/>
            </a:prstGeom>
            <a:ln cap="rnd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1pPr>
              <a:lvl2pPr marL="324000" lvl="1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2pPr>
              <a:lvl3pPr marL="648000" lvl="2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–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3pPr>
              <a:lvl4pPr marL="0" lvl="3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​"/>
                <a:defRPr sz="2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4pPr>
              <a:lvl5pPr marL="0" lvl="4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Trebuchet MS" panose="020B0603020202020204" pitchFamily="34" charset="0"/>
                <a:buChar char="​"/>
                <a:defRPr sz="2400" b="1">
                  <a:latin typeface="Trebuchet MS" panose="020B0603020202020204" pitchFamily="34" charset="0"/>
                  <a:sym typeface="Trebuchet MS" panose="020B0603020202020204" pitchFamily="34" charset="0"/>
                </a:defRPr>
              </a:lvl5pPr>
              <a:lvl6pPr marL="324000" lvl="5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6pPr>
              <a:lvl7pPr marL="0" lvl="6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5400" baseline="0">
                  <a:latin typeface="Trebuchet MS" panose="020B0603020202020204" pitchFamily="34" charset="0"/>
                  <a:sym typeface="Trebuchet MS" panose="020B0603020202020204" pitchFamily="34" charset="0"/>
                </a:defRPr>
              </a:lvl7pPr>
              <a:lvl8pPr marL="0" lvl="7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66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8pPr>
              <a:lvl9pPr marL="0" lvl="8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4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30C1D7"/>
                  </a:solidFill>
                  <a:latin typeface="+mn-lt"/>
                </a:rPr>
                <a:t>Pushed</a:t>
              </a: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7540134E-F06D-4031-9082-F573EEDE08F2}"/>
                </a:ext>
              </a:extLst>
            </p:cNvPr>
            <p:cNvSpPr/>
            <p:nvPr/>
          </p:nvSpPr>
          <p:spPr>
            <a:xfrm>
              <a:off x="687780" y="5116285"/>
              <a:ext cx="1117600" cy="1117600"/>
            </a:xfrm>
            <a:prstGeom prst="ellipse">
              <a:avLst/>
            </a:prstGeom>
            <a:grpFill/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4FEE208-8BC7-43E6-92C4-3925CD47885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7755" y="5356787"/>
              <a:ext cx="457200" cy="457200"/>
              <a:chOff x="5867400" y="3200400"/>
              <a:chExt cx="457200" cy="457200"/>
            </a:xfrm>
          </p:grpSpPr>
          <p:sp>
            <p:nvSpPr>
              <p:cNvPr id="102" name="AutoShape 98">
                <a:extLst>
                  <a:ext uri="{FF2B5EF4-FFF2-40B4-BE49-F238E27FC236}">
                    <a16:creationId xmlns:a16="http://schemas.microsoft.com/office/drawing/2014/main" id="{3BC0C5B8-F991-4F92-9A13-4490D7E55CB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867400" y="3200400"/>
                <a:ext cx="457200" cy="457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7">
                <a:extLst>
                  <a:ext uri="{FF2B5EF4-FFF2-40B4-BE49-F238E27FC236}">
                    <a16:creationId xmlns:a16="http://schemas.microsoft.com/office/drawing/2014/main" id="{17B98609-45C3-4671-811B-19053401E66B}"/>
                  </a:ext>
                </a:extLst>
              </p:cNvPr>
              <p:cNvSpPr/>
              <p:nvPr/>
            </p:nvSpPr>
            <p:spPr>
              <a:xfrm>
                <a:off x="5922168" y="3255963"/>
                <a:ext cx="347664" cy="347664"/>
              </a:xfrm>
              <a:custGeom>
                <a:avLst/>
                <a:gdLst>
                  <a:gd name="connsiteX0" fmla="*/ 173832 w 347664"/>
                  <a:gd name="connsiteY0" fmla="*/ 125412 h 347664"/>
                  <a:gd name="connsiteX1" fmla="*/ 221457 w 347664"/>
                  <a:gd name="connsiteY1" fmla="*/ 173037 h 347664"/>
                  <a:gd name="connsiteX2" fmla="*/ 173832 w 347664"/>
                  <a:gd name="connsiteY2" fmla="*/ 220662 h 347664"/>
                  <a:gd name="connsiteX3" fmla="*/ 126207 w 347664"/>
                  <a:gd name="connsiteY3" fmla="*/ 173037 h 347664"/>
                  <a:gd name="connsiteX4" fmla="*/ 173832 w 347664"/>
                  <a:gd name="connsiteY4" fmla="*/ 125412 h 347664"/>
                  <a:gd name="connsiteX5" fmla="*/ 173831 w 347664"/>
                  <a:gd name="connsiteY5" fmla="*/ 69057 h 347664"/>
                  <a:gd name="connsiteX6" fmla="*/ 69056 w 347664"/>
                  <a:gd name="connsiteY6" fmla="*/ 173831 h 347664"/>
                  <a:gd name="connsiteX7" fmla="*/ 173831 w 347664"/>
                  <a:gd name="connsiteY7" fmla="*/ 278605 h 347664"/>
                  <a:gd name="connsiteX8" fmla="*/ 278606 w 347664"/>
                  <a:gd name="connsiteY8" fmla="*/ 173831 h 347664"/>
                  <a:gd name="connsiteX9" fmla="*/ 173831 w 347664"/>
                  <a:gd name="connsiteY9" fmla="*/ 69057 h 347664"/>
                  <a:gd name="connsiteX10" fmla="*/ 173832 w 347664"/>
                  <a:gd name="connsiteY10" fmla="*/ 0 h 347664"/>
                  <a:gd name="connsiteX11" fmla="*/ 347664 w 347664"/>
                  <a:gd name="connsiteY11" fmla="*/ 173832 h 347664"/>
                  <a:gd name="connsiteX12" fmla="*/ 173832 w 347664"/>
                  <a:gd name="connsiteY12" fmla="*/ 347664 h 347664"/>
                  <a:gd name="connsiteX13" fmla="*/ 0 w 347664"/>
                  <a:gd name="connsiteY13" fmla="*/ 173832 h 347664"/>
                  <a:gd name="connsiteX14" fmla="*/ 173832 w 347664"/>
                  <a:gd name="connsiteY14" fmla="*/ 0 h 347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47664" h="347664">
                    <a:moveTo>
                      <a:pt x="173832" y="125412"/>
                    </a:moveTo>
                    <a:cubicBezTo>
                      <a:pt x="200135" y="125412"/>
                      <a:pt x="221457" y="146734"/>
                      <a:pt x="221457" y="173037"/>
                    </a:cubicBezTo>
                    <a:cubicBezTo>
                      <a:pt x="221457" y="199340"/>
                      <a:pt x="200135" y="220662"/>
                      <a:pt x="173832" y="220662"/>
                    </a:cubicBezTo>
                    <a:cubicBezTo>
                      <a:pt x="147529" y="220662"/>
                      <a:pt x="126207" y="199340"/>
                      <a:pt x="126207" y="173037"/>
                    </a:cubicBezTo>
                    <a:cubicBezTo>
                      <a:pt x="126207" y="146734"/>
                      <a:pt x="147529" y="125412"/>
                      <a:pt x="173832" y="125412"/>
                    </a:cubicBezTo>
                    <a:close/>
                    <a:moveTo>
                      <a:pt x="173831" y="69057"/>
                    </a:moveTo>
                    <a:cubicBezTo>
                      <a:pt x="115965" y="69057"/>
                      <a:pt x="69056" y="115966"/>
                      <a:pt x="69056" y="173831"/>
                    </a:cubicBezTo>
                    <a:cubicBezTo>
                      <a:pt x="69056" y="231696"/>
                      <a:pt x="115965" y="278605"/>
                      <a:pt x="173831" y="278605"/>
                    </a:cubicBezTo>
                    <a:cubicBezTo>
                      <a:pt x="231697" y="278605"/>
                      <a:pt x="278606" y="231696"/>
                      <a:pt x="278606" y="173831"/>
                    </a:cubicBezTo>
                    <a:cubicBezTo>
                      <a:pt x="278606" y="115966"/>
                      <a:pt x="231697" y="69057"/>
                      <a:pt x="173831" y="69057"/>
                    </a:cubicBezTo>
                    <a:close/>
                    <a:moveTo>
                      <a:pt x="173832" y="0"/>
                    </a:moveTo>
                    <a:cubicBezTo>
                      <a:pt x="269837" y="0"/>
                      <a:pt x="347664" y="77827"/>
                      <a:pt x="347664" y="173832"/>
                    </a:cubicBezTo>
                    <a:cubicBezTo>
                      <a:pt x="347664" y="269837"/>
                      <a:pt x="269837" y="347664"/>
                      <a:pt x="173832" y="347664"/>
                    </a:cubicBezTo>
                    <a:cubicBezTo>
                      <a:pt x="77827" y="347664"/>
                      <a:pt x="0" y="269837"/>
                      <a:pt x="0" y="173832"/>
                    </a:cubicBezTo>
                    <a:cubicBezTo>
                      <a:pt x="0" y="77827"/>
                      <a:pt x="77827" y="0"/>
                      <a:pt x="173832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rnd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9525" cap="rnd" cmpd="sng" algn="ctr">
                    <a:solidFill>
                      <a:schemeClr val="tx2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 dirty="0" err="1">
                  <a:solidFill>
                    <a:srgbClr val="FFFFFF"/>
                  </a:solidFill>
                </a:endParaRPr>
              </a:p>
            </p:txBody>
          </p:sp>
        </p:grpSp>
      </p:grpSp>
      <p:pic>
        <p:nvPicPr>
          <p:cNvPr id="104" name="Picture 12">
            <a:hlinkClick r:id="rId12"/>
            <a:extLst>
              <a:ext uri="{FF2B5EF4-FFF2-40B4-BE49-F238E27FC236}">
                <a16:creationId xmlns:a16="http://schemas.microsoft.com/office/drawing/2014/main" id="{9229C261-DE6A-4F82-8797-CC7A197FD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114" y="5636963"/>
            <a:ext cx="1312984" cy="31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71E41A0-9F16-4A8E-A2AE-7D156C7A60E9}"/>
              </a:ext>
            </a:extLst>
          </p:cNvPr>
          <p:cNvCxnSpPr>
            <a:stCxn id="100" idx="6"/>
            <a:endCxn id="104" idx="1"/>
          </p:cNvCxnSpPr>
          <p:nvPr/>
        </p:nvCxnSpPr>
        <p:spPr>
          <a:xfrm>
            <a:off x="1872265" y="5784535"/>
            <a:ext cx="1141849" cy="7913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86CDDC60-6B6A-49A2-AB0E-DB9BEC6F922C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4327098" y="5792448"/>
            <a:ext cx="2162940" cy="19180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>
            <a:extLst>
              <a:ext uri="{FF2B5EF4-FFF2-40B4-BE49-F238E27FC236}">
                <a16:creationId xmlns:a16="http://schemas.microsoft.com/office/drawing/2014/main" id="{D30EABE5-4C46-4E63-AF0D-F6536F7B773A}"/>
              </a:ext>
            </a:extLst>
          </p:cNvPr>
          <p:cNvCxnSpPr>
            <a:cxnSpLocks/>
            <a:stCxn id="104" idx="3"/>
          </p:cNvCxnSpPr>
          <p:nvPr/>
        </p:nvCxnSpPr>
        <p:spPr>
          <a:xfrm flipV="1">
            <a:off x="4327098" y="4006642"/>
            <a:ext cx="2067554" cy="1785806"/>
          </a:xfrm>
          <a:prstGeom prst="straightConnector1">
            <a:avLst/>
          </a:prstGeom>
          <a:ln w="9525" cap="rnd">
            <a:solidFill>
              <a:srgbClr val="9A9A9A"/>
            </a:solidFill>
            <a:prstDash val="solid"/>
            <a:round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9D8452E-B23F-4232-9B8E-817BD8BFED72}"/>
              </a:ext>
            </a:extLst>
          </p:cNvPr>
          <p:cNvGrpSpPr/>
          <p:nvPr/>
        </p:nvGrpSpPr>
        <p:grpSpPr>
          <a:xfrm>
            <a:off x="754665" y="2022955"/>
            <a:ext cx="1117600" cy="1117600"/>
            <a:chOff x="687780" y="2272192"/>
            <a:chExt cx="1117600" cy="1117600"/>
          </a:xfrm>
        </p:grpSpPr>
        <p:sp>
          <p:nvSpPr>
            <p:cNvPr id="46" name="ee4pContent1">
              <a:extLst>
                <a:ext uri="{FF2B5EF4-FFF2-40B4-BE49-F238E27FC236}">
                  <a16:creationId xmlns:a16="http://schemas.microsoft.com/office/drawing/2014/main" id="{A3EAF01C-AF29-41B9-A60E-80E276903F13}"/>
                </a:ext>
              </a:extLst>
            </p:cNvPr>
            <p:cNvSpPr txBox="1"/>
            <p:nvPr/>
          </p:nvSpPr>
          <p:spPr>
            <a:xfrm>
              <a:off x="922046" y="2999990"/>
              <a:ext cx="649066" cy="215444"/>
            </a:xfrm>
            <a:prstGeom prst="rect">
              <a:avLst/>
            </a:prstGeom>
            <a:ln cap="rnd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1pPr>
              <a:lvl2pPr marL="324000" lvl="1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2pPr>
              <a:lvl3pPr marL="648000" lvl="2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–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3pPr>
              <a:lvl4pPr marL="0" lvl="3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​"/>
                <a:defRPr sz="2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4pPr>
              <a:lvl5pPr marL="0" lvl="4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Trebuchet MS" panose="020B0603020202020204" pitchFamily="34" charset="0"/>
                <a:buChar char="​"/>
                <a:defRPr sz="2400" b="1">
                  <a:latin typeface="Trebuchet MS" panose="020B0603020202020204" pitchFamily="34" charset="0"/>
                  <a:sym typeface="Trebuchet MS" panose="020B0603020202020204" pitchFamily="34" charset="0"/>
                </a:defRPr>
              </a:lvl5pPr>
              <a:lvl6pPr marL="324000" lvl="5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6pPr>
              <a:lvl7pPr marL="0" lvl="6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5400" baseline="0">
                  <a:latin typeface="Trebuchet MS" panose="020B0603020202020204" pitchFamily="34" charset="0"/>
                  <a:sym typeface="Trebuchet MS" panose="020B0603020202020204" pitchFamily="34" charset="0"/>
                </a:defRPr>
              </a:lvl7pPr>
              <a:lvl8pPr marL="0" lvl="7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66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8pPr>
              <a:lvl9pPr marL="0" lvl="8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4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30C1D7"/>
                  </a:solidFill>
                  <a:latin typeface="+mn-lt"/>
                </a:rPr>
                <a:t>JIT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8F2B03D-939A-4936-8F86-028263574215}"/>
                </a:ext>
              </a:extLst>
            </p:cNvPr>
            <p:cNvSpPr/>
            <p:nvPr/>
          </p:nvSpPr>
          <p:spPr>
            <a:xfrm>
              <a:off x="687780" y="2272192"/>
              <a:ext cx="1117600" cy="1117600"/>
            </a:xfrm>
            <a:prstGeom prst="ellipse">
              <a:avLst/>
            </a:prstGeom>
            <a:solidFill>
              <a:srgbClr val="FFFFFF"/>
            </a:solidFill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48" name="bcgBugs_StopWatch">
              <a:extLst>
                <a:ext uri="{FF2B5EF4-FFF2-40B4-BE49-F238E27FC236}">
                  <a16:creationId xmlns:a16="http://schemas.microsoft.com/office/drawing/2014/main" id="{852E21E4-E066-4625-871A-D09FD07C73D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8202" y="2516247"/>
              <a:ext cx="456753" cy="457200"/>
              <a:chOff x="2818" y="1137"/>
              <a:chExt cx="2044" cy="2046"/>
            </a:xfrm>
          </p:grpSpPr>
          <p:sp>
            <p:nvSpPr>
              <p:cNvPr id="49" name="AutoShape 26">
                <a:extLst>
                  <a:ext uri="{FF2B5EF4-FFF2-40B4-BE49-F238E27FC236}">
                    <a16:creationId xmlns:a16="http://schemas.microsoft.com/office/drawing/2014/main" id="{69AC9424-7A6B-4A9B-8AC6-79BA2C551262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8" y="1137"/>
                <a:ext cx="2044" cy="204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D641243E-1579-4AC4-BDC7-356281E562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7" y="1270"/>
                <a:ext cx="1408" cy="1778"/>
              </a:xfrm>
              <a:custGeom>
                <a:avLst/>
                <a:gdLst>
                  <a:gd name="T0" fmla="*/ 238 w 688"/>
                  <a:gd name="T1" fmla="*/ 103 h 868"/>
                  <a:gd name="T2" fmla="*/ 248 w 688"/>
                  <a:gd name="T3" fmla="*/ 0 h 868"/>
                  <a:gd name="T4" fmla="*/ 447 w 688"/>
                  <a:gd name="T5" fmla="*/ 10 h 868"/>
                  <a:gd name="T6" fmla="*/ 381 w 688"/>
                  <a:gd name="T7" fmla="*/ 103 h 868"/>
                  <a:gd name="T8" fmla="*/ 344 w 688"/>
                  <a:gd name="T9" fmla="*/ 134 h 868"/>
                  <a:gd name="T10" fmla="*/ 305 w 688"/>
                  <a:gd name="T11" fmla="*/ 103 h 868"/>
                  <a:gd name="T12" fmla="*/ 670 w 688"/>
                  <a:gd name="T13" fmla="*/ 227 h 868"/>
                  <a:gd name="T14" fmla="*/ 605 w 688"/>
                  <a:gd name="T15" fmla="*/ 154 h 868"/>
                  <a:gd name="T16" fmla="*/ 554 w 688"/>
                  <a:gd name="T17" fmla="*/ 196 h 868"/>
                  <a:gd name="T18" fmla="*/ 54 w 688"/>
                  <a:gd name="T19" fmla="*/ 264 h 868"/>
                  <a:gd name="T20" fmla="*/ 97 w 688"/>
                  <a:gd name="T21" fmla="*/ 153 h 868"/>
                  <a:gd name="T22" fmla="*/ 19 w 688"/>
                  <a:gd name="T23" fmla="*/ 211 h 868"/>
                  <a:gd name="T24" fmla="*/ 54 w 688"/>
                  <a:gd name="T25" fmla="*/ 264 h 868"/>
                  <a:gd name="T26" fmla="*/ 0 w 688"/>
                  <a:gd name="T27" fmla="*/ 523 h 868"/>
                  <a:gd name="T28" fmla="*/ 688 w 688"/>
                  <a:gd name="T29" fmla="*/ 523 h 868"/>
                  <a:gd name="T30" fmla="*/ 509 w 688"/>
                  <a:gd name="T31" fmla="*/ 438 h 868"/>
                  <a:gd name="T32" fmla="*/ 356 w 688"/>
                  <a:gd name="T33" fmla="*/ 542 h 868"/>
                  <a:gd name="T34" fmla="*/ 353 w 688"/>
                  <a:gd name="T35" fmla="*/ 543 h 868"/>
                  <a:gd name="T36" fmla="*/ 350 w 688"/>
                  <a:gd name="T37" fmla="*/ 544 h 868"/>
                  <a:gd name="T38" fmla="*/ 347 w 688"/>
                  <a:gd name="T39" fmla="*/ 545 h 868"/>
                  <a:gd name="T40" fmla="*/ 344 w 688"/>
                  <a:gd name="T41" fmla="*/ 545 h 868"/>
                  <a:gd name="T42" fmla="*/ 342 w 688"/>
                  <a:gd name="T43" fmla="*/ 545 h 868"/>
                  <a:gd name="T44" fmla="*/ 339 w 688"/>
                  <a:gd name="T45" fmla="*/ 545 h 868"/>
                  <a:gd name="T46" fmla="*/ 337 w 688"/>
                  <a:gd name="T47" fmla="*/ 544 h 868"/>
                  <a:gd name="T48" fmla="*/ 334 w 688"/>
                  <a:gd name="T49" fmla="*/ 543 h 868"/>
                  <a:gd name="T50" fmla="*/ 332 w 688"/>
                  <a:gd name="T51" fmla="*/ 542 h 868"/>
                  <a:gd name="T52" fmla="*/ 330 w 688"/>
                  <a:gd name="T53" fmla="*/ 540 h 868"/>
                  <a:gd name="T54" fmla="*/ 328 w 688"/>
                  <a:gd name="T55" fmla="*/ 538 h 868"/>
                  <a:gd name="T56" fmla="*/ 326 w 688"/>
                  <a:gd name="T57" fmla="*/ 536 h 868"/>
                  <a:gd name="T58" fmla="*/ 326 w 688"/>
                  <a:gd name="T59" fmla="*/ 536 h 868"/>
                  <a:gd name="T60" fmla="*/ 324 w 688"/>
                  <a:gd name="T61" fmla="*/ 532 h 868"/>
                  <a:gd name="T62" fmla="*/ 322 w 688"/>
                  <a:gd name="T63" fmla="*/ 528 h 868"/>
                  <a:gd name="T64" fmla="*/ 322 w 688"/>
                  <a:gd name="T65" fmla="*/ 523 h 868"/>
                  <a:gd name="T66" fmla="*/ 322 w 688"/>
                  <a:gd name="T67" fmla="*/ 264 h 868"/>
                  <a:gd name="T68" fmla="*/ 366 w 688"/>
                  <a:gd name="T69" fmla="*/ 264 h 868"/>
                  <a:gd name="T70" fmla="*/ 485 w 688"/>
                  <a:gd name="T71" fmla="*/ 401 h 868"/>
                  <a:gd name="T72" fmla="*/ 509 w 688"/>
                  <a:gd name="T73" fmla="*/ 438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88" h="868">
                    <a:moveTo>
                      <a:pt x="305" y="103"/>
                    </a:moveTo>
                    <a:cubicBezTo>
                      <a:pt x="238" y="103"/>
                      <a:pt x="238" y="103"/>
                      <a:pt x="238" y="103"/>
                    </a:cubicBezTo>
                    <a:cubicBezTo>
                      <a:pt x="238" y="10"/>
                      <a:pt x="238" y="10"/>
                      <a:pt x="238" y="10"/>
                    </a:cubicBezTo>
                    <a:cubicBezTo>
                      <a:pt x="238" y="4"/>
                      <a:pt x="243" y="0"/>
                      <a:pt x="248" y="0"/>
                    </a:cubicBezTo>
                    <a:cubicBezTo>
                      <a:pt x="437" y="0"/>
                      <a:pt x="437" y="0"/>
                      <a:pt x="437" y="0"/>
                    </a:cubicBezTo>
                    <a:cubicBezTo>
                      <a:pt x="443" y="0"/>
                      <a:pt x="447" y="4"/>
                      <a:pt x="447" y="10"/>
                    </a:cubicBezTo>
                    <a:cubicBezTo>
                      <a:pt x="447" y="103"/>
                      <a:pt x="447" y="103"/>
                      <a:pt x="447" y="103"/>
                    </a:cubicBezTo>
                    <a:cubicBezTo>
                      <a:pt x="381" y="103"/>
                      <a:pt x="381" y="103"/>
                      <a:pt x="381" y="103"/>
                    </a:cubicBezTo>
                    <a:cubicBezTo>
                      <a:pt x="381" y="136"/>
                      <a:pt x="381" y="136"/>
                      <a:pt x="381" y="136"/>
                    </a:cubicBezTo>
                    <a:cubicBezTo>
                      <a:pt x="369" y="134"/>
                      <a:pt x="356" y="134"/>
                      <a:pt x="344" y="134"/>
                    </a:cubicBezTo>
                    <a:cubicBezTo>
                      <a:pt x="331" y="134"/>
                      <a:pt x="318" y="135"/>
                      <a:pt x="305" y="136"/>
                    </a:cubicBezTo>
                    <a:lnTo>
                      <a:pt x="305" y="103"/>
                    </a:lnTo>
                    <a:close/>
                    <a:moveTo>
                      <a:pt x="635" y="265"/>
                    </a:moveTo>
                    <a:cubicBezTo>
                      <a:pt x="670" y="227"/>
                      <a:pt x="670" y="227"/>
                      <a:pt x="670" y="227"/>
                    </a:cubicBezTo>
                    <a:cubicBezTo>
                      <a:pt x="674" y="223"/>
                      <a:pt x="673" y="217"/>
                      <a:pt x="669" y="213"/>
                    </a:cubicBezTo>
                    <a:cubicBezTo>
                      <a:pt x="605" y="154"/>
                      <a:pt x="605" y="154"/>
                      <a:pt x="605" y="154"/>
                    </a:cubicBezTo>
                    <a:cubicBezTo>
                      <a:pt x="601" y="151"/>
                      <a:pt x="595" y="151"/>
                      <a:pt x="591" y="155"/>
                    </a:cubicBezTo>
                    <a:cubicBezTo>
                      <a:pt x="554" y="196"/>
                      <a:pt x="554" y="196"/>
                      <a:pt x="554" y="196"/>
                    </a:cubicBezTo>
                    <a:cubicBezTo>
                      <a:pt x="584" y="215"/>
                      <a:pt x="612" y="238"/>
                      <a:pt x="635" y="265"/>
                    </a:cubicBezTo>
                    <a:close/>
                    <a:moveTo>
                      <a:pt x="54" y="264"/>
                    </a:moveTo>
                    <a:cubicBezTo>
                      <a:pt x="77" y="238"/>
                      <a:pt x="105" y="214"/>
                      <a:pt x="135" y="195"/>
                    </a:cubicBezTo>
                    <a:cubicBezTo>
                      <a:pt x="97" y="153"/>
                      <a:pt x="97" y="153"/>
                      <a:pt x="97" y="153"/>
                    </a:cubicBezTo>
                    <a:cubicBezTo>
                      <a:pt x="93" y="149"/>
                      <a:pt x="87" y="149"/>
                      <a:pt x="83" y="153"/>
                    </a:cubicBezTo>
                    <a:cubicBezTo>
                      <a:pt x="19" y="211"/>
                      <a:pt x="19" y="211"/>
                      <a:pt x="19" y="211"/>
                    </a:cubicBezTo>
                    <a:cubicBezTo>
                      <a:pt x="15" y="215"/>
                      <a:pt x="14" y="221"/>
                      <a:pt x="18" y="225"/>
                    </a:cubicBezTo>
                    <a:lnTo>
                      <a:pt x="54" y="264"/>
                    </a:lnTo>
                    <a:close/>
                    <a:moveTo>
                      <a:pt x="344" y="179"/>
                    </a:moveTo>
                    <a:cubicBezTo>
                      <a:pt x="154" y="179"/>
                      <a:pt x="0" y="333"/>
                      <a:pt x="0" y="523"/>
                    </a:cubicBezTo>
                    <a:cubicBezTo>
                      <a:pt x="0" y="714"/>
                      <a:pt x="154" y="868"/>
                      <a:pt x="344" y="868"/>
                    </a:cubicBezTo>
                    <a:cubicBezTo>
                      <a:pt x="534" y="868"/>
                      <a:pt x="688" y="714"/>
                      <a:pt x="688" y="523"/>
                    </a:cubicBezTo>
                    <a:cubicBezTo>
                      <a:pt x="688" y="333"/>
                      <a:pt x="534" y="179"/>
                      <a:pt x="344" y="179"/>
                    </a:cubicBezTo>
                    <a:close/>
                    <a:moveTo>
                      <a:pt x="509" y="438"/>
                    </a:moveTo>
                    <a:cubicBezTo>
                      <a:pt x="356" y="542"/>
                      <a:pt x="356" y="542"/>
                      <a:pt x="356" y="542"/>
                    </a:cubicBezTo>
                    <a:cubicBezTo>
                      <a:pt x="356" y="542"/>
                      <a:pt x="356" y="542"/>
                      <a:pt x="356" y="542"/>
                    </a:cubicBezTo>
                    <a:cubicBezTo>
                      <a:pt x="356" y="542"/>
                      <a:pt x="355" y="543"/>
                      <a:pt x="354" y="543"/>
                    </a:cubicBezTo>
                    <a:cubicBezTo>
                      <a:pt x="354" y="543"/>
                      <a:pt x="353" y="543"/>
                      <a:pt x="353" y="543"/>
                    </a:cubicBezTo>
                    <a:cubicBezTo>
                      <a:pt x="352" y="544"/>
                      <a:pt x="351" y="544"/>
                      <a:pt x="350" y="544"/>
                    </a:cubicBezTo>
                    <a:cubicBezTo>
                      <a:pt x="350" y="544"/>
                      <a:pt x="350" y="544"/>
                      <a:pt x="350" y="544"/>
                    </a:cubicBezTo>
                    <a:cubicBezTo>
                      <a:pt x="349" y="545"/>
                      <a:pt x="348" y="545"/>
                      <a:pt x="348" y="545"/>
                    </a:cubicBezTo>
                    <a:cubicBezTo>
                      <a:pt x="347" y="545"/>
                      <a:pt x="347" y="545"/>
                      <a:pt x="347" y="545"/>
                    </a:cubicBezTo>
                    <a:cubicBezTo>
                      <a:pt x="346" y="545"/>
                      <a:pt x="345" y="545"/>
                      <a:pt x="344" y="545"/>
                    </a:cubicBezTo>
                    <a:cubicBezTo>
                      <a:pt x="344" y="545"/>
                      <a:pt x="344" y="545"/>
                      <a:pt x="344" y="545"/>
                    </a:cubicBezTo>
                    <a:cubicBezTo>
                      <a:pt x="344" y="545"/>
                      <a:pt x="344" y="545"/>
                      <a:pt x="344" y="545"/>
                    </a:cubicBezTo>
                    <a:cubicBezTo>
                      <a:pt x="343" y="545"/>
                      <a:pt x="342" y="545"/>
                      <a:pt x="342" y="545"/>
                    </a:cubicBezTo>
                    <a:cubicBezTo>
                      <a:pt x="341" y="545"/>
                      <a:pt x="341" y="545"/>
                      <a:pt x="341" y="545"/>
                    </a:cubicBezTo>
                    <a:cubicBezTo>
                      <a:pt x="340" y="545"/>
                      <a:pt x="340" y="545"/>
                      <a:pt x="339" y="545"/>
                    </a:cubicBezTo>
                    <a:cubicBezTo>
                      <a:pt x="339" y="545"/>
                      <a:pt x="339" y="545"/>
                      <a:pt x="338" y="545"/>
                    </a:cubicBezTo>
                    <a:cubicBezTo>
                      <a:pt x="338" y="544"/>
                      <a:pt x="337" y="544"/>
                      <a:pt x="337" y="544"/>
                    </a:cubicBezTo>
                    <a:cubicBezTo>
                      <a:pt x="336" y="544"/>
                      <a:pt x="336" y="544"/>
                      <a:pt x="336" y="544"/>
                    </a:cubicBezTo>
                    <a:cubicBezTo>
                      <a:pt x="335" y="544"/>
                      <a:pt x="335" y="543"/>
                      <a:pt x="334" y="543"/>
                    </a:cubicBezTo>
                    <a:cubicBezTo>
                      <a:pt x="334" y="543"/>
                      <a:pt x="334" y="543"/>
                      <a:pt x="334" y="543"/>
                    </a:cubicBezTo>
                    <a:cubicBezTo>
                      <a:pt x="333" y="542"/>
                      <a:pt x="332" y="542"/>
                      <a:pt x="332" y="542"/>
                    </a:cubicBezTo>
                    <a:cubicBezTo>
                      <a:pt x="331" y="541"/>
                      <a:pt x="331" y="541"/>
                      <a:pt x="331" y="541"/>
                    </a:cubicBezTo>
                    <a:cubicBezTo>
                      <a:pt x="331" y="541"/>
                      <a:pt x="330" y="540"/>
                      <a:pt x="330" y="540"/>
                    </a:cubicBezTo>
                    <a:cubicBezTo>
                      <a:pt x="330" y="540"/>
                      <a:pt x="329" y="540"/>
                      <a:pt x="329" y="539"/>
                    </a:cubicBezTo>
                    <a:cubicBezTo>
                      <a:pt x="329" y="539"/>
                      <a:pt x="328" y="539"/>
                      <a:pt x="328" y="538"/>
                    </a:cubicBezTo>
                    <a:cubicBezTo>
                      <a:pt x="328" y="538"/>
                      <a:pt x="328" y="538"/>
                      <a:pt x="327" y="538"/>
                    </a:cubicBezTo>
                    <a:cubicBezTo>
                      <a:pt x="327" y="537"/>
                      <a:pt x="326" y="536"/>
                      <a:pt x="326" y="536"/>
                    </a:cubicBezTo>
                    <a:cubicBezTo>
                      <a:pt x="326" y="536"/>
                      <a:pt x="326" y="536"/>
                      <a:pt x="326" y="536"/>
                    </a:cubicBezTo>
                    <a:cubicBezTo>
                      <a:pt x="326" y="536"/>
                      <a:pt x="326" y="536"/>
                      <a:pt x="326" y="536"/>
                    </a:cubicBezTo>
                    <a:cubicBezTo>
                      <a:pt x="325" y="535"/>
                      <a:pt x="324" y="533"/>
                      <a:pt x="324" y="532"/>
                    </a:cubicBezTo>
                    <a:cubicBezTo>
                      <a:pt x="324" y="532"/>
                      <a:pt x="324" y="532"/>
                      <a:pt x="324" y="532"/>
                    </a:cubicBezTo>
                    <a:cubicBezTo>
                      <a:pt x="323" y="530"/>
                      <a:pt x="323" y="529"/>
                      <a:pt x="322" y="528"/>
                    </a:cubicBezTo>
                    <a:cubicBezTo>
                      <a:pt x="322" y="528"/>
                      <a:pt x="322" y="528"/>
                      <a:pt x="322" y="528"/>
                    </a:cubicBezTo>
                    <a:cubicBezTo>
                      <a:pt x="322" y="526"/>
                      <a:pt x="322" y="525"/>
                      <a:pt x="322" y="524"/>
                    </a:cubicBezTo>
                    <a:cubicBezTo>
                      <a:pt x="322" y="524"/>
                      <a:pt x="322" y="523"/>
                      <a:pt x="322" y="523"/>
                    </a:cubicBezTo>
                    <a:cubicBezTo>
                      <a:pt x="322" y="523"/>
                      <a:pt x="322" y="523"/>
                      <a:pt x="322" y="523"/>
                    </a:cubicBezTo>
                    <a:cubicBezTo>
                      <a:pt x="322" y="264"/>
                      <a:pt x="322" y="264"/>
                      <a:pt x="322" y="264"/>
                    </a:cubicBezTo>
                    <a:cubicBezTo>
                      <a:pt x="322" y="251"/>
                      <a:pt x="332" y="242"/>
                      <a:pt x="344" y="242"/>
                    </a:cubicBezTo>
                    <a:cubicBezTo>
                      <a:pt x="356" y="242"/>
                      <a:pt x="366" y="251"/>
                      <a:pt x="366" y="264"/>
                    </a:cubicBezTo>
                    <a:cubicBezTo>
                      <a:pt x="366" y="482"/>
                      <a:pt x="366" y="482"/>
                      <a:pt x="366" y="482"/>
                    </a:cubicBezTo>
                    <a:cubicBezTo>
                      <a:pt x="485" y="401"/>
                      <a:pt x="485" y="401"/>
                      <a:pt x="485" y="401"/>
                    </a:cubicBezTo>
                    <a:cubicBezTo>
                      <a:pt x="495" y="394"/>
                      <a:pt x="508" y="397"/>
                      <a:pt x="515" y="407"/>
                    </a:cubicBezTo>
                    <a:cubicBezTo>
                      <a:pt x="522" y="417"/>
                      <a:pt x="519" y="431"/>
                      <a:pt x="509" y="43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D2F593-EC8C-4D76-8EF9-4C96B79C24AF}"/>
              </a:ext>
            </a:extLst>
          </p:cNvPr>
          <p:cNvGrpSpPr/>
          <p:nvPr/>
        </p:nvGrpSpPr>
        <p:grpSpPr>
          <a:xfrm>
            <a:off x="754665" y="3516600"/>
            <a:ext cx="1117600" cy="1117600"/>
            <a:chOff x="687780" y="3671149"/>
            <a:chExt cx="1117600" cy="1117600"/>
          </a:xfrm>
        </p:grpSpPr>
        <p:sp>
          <p:nvSpPr>
            <p:cNvPr id="52" name="ee4pContent1">
              <a:extLst>
                <a:ext uri="{FF2B5EF4-FFF2-40B4-BE49-F238E27FC236}">
                  <a16:creationId xmlns:a16="http://schemas.microsoft.com/office/drawing/2014/main" id="{A531F819-A2A0-4608-A079-7FB34081F327}"/>
                </a:ext>
              </a:extLst>
            </p:cNvPr>
            <p:cNvSpPr txBox="1"/>
            <p:nvPr/>
          </p:nvSpPr>
          <p:spPr>
            <a:xfrm>
              <a:off x="922046" y="4398947"/>
              <a:ext cx="649066" cy="215444"/>
            </a:xfrm>
            <a:prstGeom prst="rect">
              <a:avLst/>
            </a:prstGeom>
            <a:ln cap="rnd">
              <a:noFill/>
            </a:ln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1pPr>
              <a:lvl2pPr marL="324000" lvl="1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2pPr>
              <a:lvl3pPr marL="648000" lvl="2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–"/>
                <a:defRPr sz="2000">
                  <a:latin typeface="Trebuchet MS" panose="020B0603020202020204" pitchFamily="34" charset="0"/>
                  <a:sym typeface="Trebuchet MS" panose="020B0603020202020204" pitchFamily="34" charset="0"/>
                </a:defRPr>
              </a:lvl3pPr>
              <a:lvl4pPr marL="0" lvl="3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​"/>
                <a:defRPr sz="2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4pPr>
              <a:lvl5pPr marL="0" lvl="4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 typeface="Trebuchet MS" panose="020B0603020202020204" pitchFamily="34" charset="0"/>
                <a:buChar char="​"/>
                <a:defRPr sz="2400" b="1">
                  <a:latin typeface="Trebuchet MS" panose="020B0603020202020204" pitchFamily="34" charset="0"/>
                  <a:sym typeface="Trebuchet MS" panose="020B0603020202020204" pitchFamily="34" charset="0"/>
                </a:defRPr>
              </a:lvl5pPr>
              <a:lvl6pPr marL="324000" lvl="5" indent="-21600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tx2"/>
                </a:buClr>
                <a:buFont typeface="Trebuchet MS" panose="020B0603020202020204" pitchFamily="34" charset="0"/>
                <a:buChar char="•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6pPr>
              <a:lvl7pPr marL="0" lvl="6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5400" baseline="0">
                  <a:latin typeface="Trebuchet MS" panose="020B0603020202020204" pitchFamily="34" charset="0"/>
                  <a:sym typeface="Trebuchet MS" panose="020B0603020202020204" pitchFamily="34" charset="0"/>
                </a:defRPr>
              </a:lvl7pPr>
              <a:lvl8pPr marL="0" lvl="7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66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8pPr>
              <a:lvl9pPr marL="0" lvl="8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Trebuchet MS" panose="020B0603020202020204" pitchFamily="34" charset="0"/>
                <a:buChar char="​"/>
                <a:defRPr sz="4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9pPr>
            </a:lstStyle>
            <a:p>
              <a:pPr algn="ctr"/>
              <a:r>
                <a:rPr lang="en-US" sz="1400" dirty="0">
                  <a:solidFill>
                    <a:srgbClr val="30C1D7"/>
                  </a:solidFill>
                  <a:latin typeface="+mn-lt"/>
                </a:rPr>
                <a:t>Leisure 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CBFD5AD-144B-4F5E-A5C9-156C5D600CB3}"/>
                </a:ext>
              </a:extLst>
            </p:cNvPr>
            <p:cNvSpPr/>
            <p:nvPr/>
          </p:nvSpPr>
          <p:spPr>
            <a:xfrm>
              <a:off x="687780" y="3671149"/>
              <a:ext cx="1117600" cy="1117600"/>
            </a:xfrm>
            <a:prstGeom prst="ellipse">
              <a:avLst/>
            </a:prstGeom>
            <a:solidFill>
              <a:srgbClr val="FFFFFF"/>
            </a:solidFill>
            <a:ln w="38100">
              <a:gradFill flip="none" rotWithShape="1">
                <a:gsLst>
                  <a:gs pos="0">
                    <a:schemeClr val="accent5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kern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grpSp>
          <p:nvGrpSpPr>
            <p:cNvPr id="54" name="Group 18">
              <a:extLst>
                <a:ext uri="{FF2B5EF4-FFF2-40B4-BE49-F238E27FC236}">
                  <a16:creationId xmlns:a16="http://schemas.microsoft.com/office/drawing/2014/main" id="{72CE3D43-F1F4-4385-B41E-F6920A19ED7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17755" y="3917201"/>
              <a:ext cx="457200" cy="457200"/>
              <a:chOff x="1465" y="972"/>
              <a:chExt cx="288" cy="288"/>
            </a:xfrm>
          </p:grpSpPr>
          <p:sp>
            <p:nvSpPr>
              <p:cNvPr id="55" name="AutoShape 17">
                <a:extLst>
                  <a:ext uri="{FF2B5EF4-FFF2-40B4-BE49-F238E27FC236}">
                    <a16:creationId xmlns:a16="http://schemas.microsoft.com/office/drawing/2014/main" id="{C2577882-C74F-44DC-B678-835A064E1F57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465" y="972"/>
                <a:ext cx="28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19">
                <a:extLst>
                  <a:ext uri="{FF2B5EF4-FFF2-40B4-BE49-F238E27FC236}">
                    <a16:creationId xmlns:a16="http://schemas.microsoft.com/office/drawing/2014/main" id="{08D96E0E-438D-42D8-96EA-5592C85891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482" y="1003"/>
                <a:ext cx="254" cy="220"/>
              </a:xfrm>
              <a:custGeom>
                <a:avLst/>
                <a:gdLst>
                  <a:gd name="T0" fmla="*/ 418 w 880"/>
                  <a:gd name="T1" fmla="*/ 70 h 764"/>
                  <a:gd name="T2" fmla="*/ 0 w 880"/>
                  <a:gd name="T3" fmla="*/ 659 h 764"/>
                  <a:gd name="T4" fmla="*/ 55 w 880"/>
                  <a:gd name="T5" fmla="*/ 156 h 764"/>
                  <a:gd name="T6" fmla="*/ 371 w 880"/>
                  <a:gd name="T7" fmla="*/ 173 h 764"/>
                  <a:gd name="T8" fmla="*/ 73 w 880"/>
                  <a:gd name="T9" fmla="*/ 190 h 764"/>
                  <a:gd name="T10" fmla="*/ 55 w 880"/>
                  <a:gd name="T11" fmla="*/ 156 h 764"/>
                  <a:gd name="T12" fmla="*/ 55 w 880"/>
                  <a:gd name="T13" fmla="*/ 313 h 764"/>
                  <a:gd name="T14" fmla="*/ 371 w 880"/>
                  <a:gd name="T15" fmla="*/ 330 h 764"/>
                  <a:gd name="T16" fmla="*/ 343 w 880"/>
                  <a:gd name="T17" fmla="*/ 348 h 764"/>
                  <a:gd name="T18" fmla="*/ 45 w 880"/>
                  <a:gd name="T19" fmla="*/ 330 h 764"/>
                  <a:gd name="T20" fmla="*/ 45 w 880"/>
                  <a:gd name="T21" fmla="*/ 488 h 764"/>
                  <a:gd name="T22" fmla="*/ 361 w 880"/>
                  <a:gd name="T23" fmla="*/ 471 h 764"/>
                  <a:gd name="T24" fmla="*/ 343 w 880"/>
                  <a:gd name="T25" fmla="*/ 505 h 764"/>
                  <a:gd name="T26" fmla="*/ 462 w 880"/>
                  <a:gd name="T27" fmla="*/ 70 h 764"/>
                  <a:gd name="T28" fmla="*/ 880 w 880"/>
                  <a:gd name="T29" fmla="*/ 659 h 764"/>
                  <a:gd name="T30" fmla="*/ 462 w 880"/>
                  <a:gd name="T31" fmla="*/ 70 h 764"/>
                  <a:gd name="T32" fmla="*/ 537 w 880"/>
                  <a:gd name="T33" fmla="*/ 505 h 764"/>
                  <a:gd name="T34" fmla="*/ 519 w 880"/>
                  <a:gd name="T35" fmla="*/ 471 h 764"/>
                  <a:gd name="T36" fmla="*/ 835 w 880"/>
                  <a:gd name="T37" fmla="*/ 488 h 764"/>
                  <a:gd name="T38" fmla="*/ 835 w 880"/>
                  <a:gd name="T39" fmla="*/ 330 h 764"/>
                  <a:gd name="T40" fmla="*/ 537 w 880"/>
                  <a:gd name="T41" fmla="*/ 348 h 764"/>
                  <a:gd name="T42" fmla="*/ 509 w 880"/>
                  <a:gd name="T43" fmla="*/ 330 h 764"/>
                  <a:gd name="T44" fmla="*/ 825 w 880"/>
                  <a:gd name="T45" fmla="*/ 313 h 764"/>
                  <a:gd name="T46" fmla="*/ 807 w 880"/>
                  <a:gd name="T47" fmla="*/ 190 h 764"/>
                  <a:gd name="T48" fmla="*/ 509 w 880"/>
                  <a:gd name="T49" fmla="*/ 173 h 764"/>
                  <a:gd name="T50" fmla="*/ 825 w 880"/>
                  <a:gd name="T51" fmla="*/ 156 h 764"/>
                  <a:gd name="T52" fmla="*/ 807 w 880"/>
                  <a:gd name="T53" fmla="*/ 190 h 764"/>
                  <a:gd name="T54" fmla="*/ 484 w 880"/>
                  <a:gd name="T55" fmla="*/ 684 h 764"/>
                  <a:gd name="T56" fmla="*/ 220 w 880"/>
                  <a:gd name="T57" fmla="*/ 641 h 764"/>
                  <a:gd name="T58" fmla="*/ 0 w 880"/>
                  <a:gd name="T59" fmla="*/ 710 h 764"/>
                  <a:gd name="T60" fmla="*/ 396 w 880"/>
                  <a:gd name="T61" fmla="*/ 712 h 764"/>
                  <a:gd name="T62" fmla="*/ 440 w 880"/>
                  <a:gd name="T63" fmla="*/ 764 h 764"/>
                  <a:gd name="T64" fmla="*/ 484 w 880"/>
                  <a:gd name="T65" fmla="*/ 712 h 764"/>
                  <a:gd name="T66" fmla="*/ 880 w 880"/>
                  <a:gd name="T67" fmla="*/ 710 h 764"/>
                  <a:gd name="T68" fmla="*/ 660 w 880"/>
                  <a:gd name="T69" fmla="*/ 641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880" h="764">
                    <a:moveTo>
                      <a:pt x="418" y="646"/>
                    </a:moveTo>
                    <a:cubicBezTo>
                      <a:pt x="418" y="70"/>
                      <a:pt x="418" y="70"/>
                      <a:pt x="418" y="70"/>
                    </a:cubicBezTo>
                    <a:cubicBezTo>
                      <a:pt x="287" y="0"/>
                      <a:pt x="128" y="4"/>
                      <a:pt x="0" y="82"/>
                    </a:cubicBezTo>
                    <a:cubicBezTo>
                      <a:pt x="0" y="659"/>
                      <a:pt x="0" y="659"/>
                      <a:pt x="0" y="659"/>
                    </a:cubicBezTo>
                    <a:cubicBezTo>
                      <a:pt x="128" y="581"/>
                      <a:pt x="287" y="576"/>
                      <a:pt x="418" y="646"/>
                    </a:cubicBezTo>
                    <a:close/>
                    <a:moveTo>
                      <a:pt x="55" y="156"/>
                    </a:moveTo>
                    <a:cubicBezTo>
                      <a:pt x="150" y="102"/>
                      <a:pt x="266" y="102"/>
                      <a:pt x="361" y="156"/>
                    </a:cubicBezTo>
                    <a:cubicBezTo>
                      <a:pt x="368" y="159"/>
                      <a:pt x="371" y="166"/>
                      <a:pt x="371" y="173"/>
                    </a:cubicBezTo>
                    <a:cubicBezTo>
                      <a:pt x="371" y="187"/>
                      <a:pt x="356" y="197"/>
                      <a:pt x="343" y="190"/>
                    </a:cubicBezTo>
                    <a:cubicBezTo>
                      <a:pt x="258" y="149"/>
                      <a:pt x="158" y="149"/>
                      <a:pt x="73" y="190"/>
                    </a:cubicBezTo>
                    <a:cubicBezTo>
                      <a:pt x="60" y="197"/>
                      <a:pt x="45" y="187"/>
                      <a:pt x="45" y="173"/>
                    </a:cubicBezTo>
                    <a:cubicBezTo>
                      <a:pt x="45" y="166"/>
                      <a:pt x="48" y="159"/>
                      <a:pt x="55" y="156"/>
                    </a:cubicBezTo>
                    <a:close/>
                    <a:moveTo>
                      <a:pt x="45" y="330"/>
                    </a:moveTo>
                    <a:cubicBezTo>
                      <a:pt x="45" y="323"/>
                      <a:pt x="48" y="317"/>
                      <a:pt x="55" y="313"/>
                    </a:cubicBezTo>
                    <a:cubicBezTo>
                      <a:pt x="150" y="260"/>
                      <a:pt x="266" y="260"/>
                      <a:pt x="361" y="313"/>
                    </a:cubicBezTo>
                    <a:cubicBezTo>
                      <a:pt x="368" y="317"/>
                      <a:pt x="371" y="323"/>
                      <a:pt x="371" y="330"/>
                    </a:cubicBezTo>
                    <a:cubicBezTo>
                      <a:pt x="371" y="330"/>
                      <a:pt x="371" y="330"/>
                      <a:pt x="371" y="330"/>
                    </a:cubicBezTo>
                    <a:cubicBezTo>
                      <a:pt x="371" y="345"/>
                      <a:pt x="356" y="354"/>
                      <a:pt x="343" y="348"/>
                    </a:cubicBezTo>
                    <a:cubicBezTo>
                      <a:pt x="258" y="307"/>
                      <a:pt x="158" y="307"/>
                      <a:pt x="73" y="348"/>
                    </a:cubicBezTo>
                    <a:cubicBezTo>
                      <a:pt x="60" y="354"/>
                      <a:pt x="45" y="345"/>
                      <a:pt x="45" y="330"/>
                    </a:cubicBezTo>
                    <a:close/>
                    <a:moveTo>
                      <a:pt x="73" y="505"/>
                    </a:moveTo>
                    <a:cubicBezTo>
                      <a:pt x="60" y="512"/>
                      <a:pt x="45" y="502"/>
                      <a:pt x="45" y="488"/>
                    </a:cubicBezTo>
                    <a:cubicBezTo>
                      <a:pt x="45" y="481"/>
                      <a:pt x="48" y="474"/>
                      <a:pt x="55" y="471"/>
                    </a:cubicBezTo>
                    <a:cubicBezTo>
                      <a:pt x="150" y="417"/>
                      <a:pt x="266" y="417"/>
                      <a:pt x="361" y="471"/>
                    </a:cubicBezTo>
                    <a:cubicBezTo>
                      <a:pt x="368" y="474"/>
                      <a:pt x="371" y="481"/>
                      <a:pt x="371" y="488"/>
                    </a:cubicBezTo>
                    <a:cubicBezTo>
                      <a:pt x="371" y="502"/>
                      <a:pt x="356" y="512"/>
                      <a:pt x="343" y="505"/>
                    </a:cubicBezTo>
                    <a:cubicBezTo>
                      <a:pt x="258" y="464"/>
                      <a:pt x="158" y="464"/>
                      <a:pt x="73" y="505"/>
                    </a:cubicBezTo>
                    <a:close/>
                    <a:moveTo>
                      <a:pt x="462" y="70"/>
                    </a:moveTo>
                    <a:cubicBezTo>
                      <a:pt x="462" y="646"/>
                      <a:pt x="462" y="646"/>
                      <a:pt x="462" y="646"/>
                    </a:cubicBezTo>
                    <a:cubicBezTo>
                      <a:pt x="593" y="576"/>
                      <a:pt x="752" y="581"/>
                      <a:pt x="880" y="659"/>
                    </a:cubicBezTo>
                    <a:cubicBezTo>
                      <a:pt x="880" y="82"/>
                      <a:pt x="880" y="82"/>
                      <a:pt x="880" y="82"/>
                    </a:cubicBezTo>
                    <a:cubicBezTo>
                      <a:pt x="752" y="4"/>
                      <a:pt x="593" y="0"/>
                      <a:pt x="462" y="70"/>
                    </a:cubicBezTo>
                    <a:close/>
                    <a:moveTo>
                      <a:pt x="807" y="505"/>
                    </a:moveTo>
                    <a:cubicBezTo>
                      <a:pt x="722" y="464"/>
                      <a:pt x="622" y="464"/>
                      <a:pt x="537" y="505"/>
                    </a:cubicBezTo>
                    <a:cubicBezTo>
                      <a:pt x="524" y="512"/>
                      <a:pt x="509" y="502"/>
                      <a:pt x="509" y="488"/>
                    </a:cubicBezTo>
                    <a:cubicBezTo>
                      <a:pt x="509" y="481"/>
                      <a:pt x="512" y="474"/>
                      <a:pt x="519" y="471"/>
                    </a:cubicBezTo>
                    <a:cubicBezTo>
                      <a:pt x="614" y="417"/>
                      <a:pt x="730" y="417"/>
                      <a:pt x="825" y="471"/>
                    </a:cubicBezTo>
                    <a:cubicBezTo>
                      <a:pt x="832" y="474"/>
                      <a:pt x="835" y="481"/>
                      <a:pt x="835" y="488"/>
                    </a:cubicBezTo>
                    <a:cubicBezTo>
                      <a:pt x="835" y="502"/>
                      <a:pt x="820" y="512"/>
                      <a:pt x="807" y="505"/>
                    </a:cubicBezTo>
                    <a:close/>
                    <a:moveTo>
                      <a:pt x="835" y="330"/>
                    </a:moveTo>
                    <a:cubicBezTo>
                      <a:pt x="835" y="345"/>
                      <a:pt x="820" y="354"/>
                      <a:pt x="807" y="348"/>
                    </a:cubicBezTo>
                    <a:cubicBezTo>
                      <a:pt x="722" y="307"/>
                      <a:pt x="622" y="307"/>
                      <a:pt x="537" y="348"/>
                    </a:cubicBezTo>
                    <a:cubicBezTo>
                      <a:pt x="524" y="354"/>
                      <a:pt x="509" y="345"/>
                      <a:pt x="509" y="330"/>
                    </a:cubicBezTo>
                    <a:cubicBezTo>
                      <a:pt x="509" y="330"/>
                      <a:pt x="509" y="330"/>
                      <a:pt x="509" y="330"/>
                    </a:cubicBezTo>
                    <a:cubicBezTo>
                      <a:pt x="509" y="323"/>
                      <a:pt x="512" y="317"/>
                      <a:pt x="519" y="313"/>
                    </a:cubicBezTo>
                    <a:cubicBezTo>
                      <a:pt x="614" y="260"/>
                      <a:pt x="730" y="260"/>
                      <a:pt x="825" y="313"/>
                    </a:cubicBezTo>
                    <a:cubicBezTo>
                      <a:pt x="832" y="317"/>
                      <a:pt x="835" y="323"/>
                      <a:pt x="835" y="330"/>
                    </a:cubicBezTo>
                    <a:close/>
                    <a:moveTo>
                      <a:pt x="807" y="190"/>
                    </a:moveTo>
                    <a:cubicBezTo>
                      <a:pt x="722" y="149"/>
                      <a:pt x="622" y="149"/>
                      <a:pt x="537" y="190"/>
                    </a:cubicBezTo>
                    <a:cubicBezTo>
                      <a:pt x="524" y="197"/>
                      <a:pt x="509" y="187"/>
                      <a:pt x="509" y="173"/>
                    </a:cubicBezTo>
                    <a:cubicBezTo>
                      <a:pt x="509" y="166"/>
                      <a:pt x="512" y="159"/>
                      <a:pt x="519" y="156"/>
                    </a:cubicBezTo>
                    <a:cubicBezTo>
                      <a:pt x="614" y="102"/>
                      <a:pt x="730" y="102"/>
                      <a:pt x="825" y="156"/>
                    </a:cubicBezTo>
                    <a:cubicBezTo>
                      <a:pt x="832" y="159"/>
                      <a:pt x="835" y="166"/>
                      <a:pt x="835" y="173"/>
                    </a:cubicBezTo>
                    <a:cubicBezTo>
                      <a:pt x="835" y="187"/>
                      <a:pt x="820" y="197"/>
                      <a:pt x="807" y="190"/>
                    </a:cubicBezTo>
                    <a:close/>
                    <a:moveTo>
                      <a:pt x="660" y="641"/>
                    </a:moveTo>
                    <a:cubicBezTo>
                      <a:pt x="599" y="641"/>
                      <a:pt x="538" y="656"/>
                      <a:pt x="484" y="684"/>
                    </a:cubicBezTo>
                    <a:cubicBezTo>
                      <a:pt x="396" y="684"/>
                      <a:pt x="396" y="684"/>
                      <a:pt x="396" y="684"/>
                    </a:cubicBezTo>
                    <a:cubicBezTo>
                      <a:pt x="342" y="656"/>
                      <a:pt x="281" y="641"/>
                      <a:pt x="220" y="641"/>
                    </a:cubicBezTo>
                    <a:cubicBezTo>
                      <a:pt x="150" y="641"/>
                      <a:pt x="82" y="660"/>
                      <a:pt x="23" y="696"/>
                    </a:cubicBezTo>
                    <a:cubicBezTo>
                      <a:pt x="0" y="710"/>
                      <a:pt x="0" y="710"/>
                      <a:pt x="0" y="71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396" y="712"/>
                      <a:pt x="396" y="712"/>
                      <a:pt x="396" y="712"/>
                    </a:cubicBezTo>
                    <a:cubicBezTo>
                      <a:pt x="396" y="720"/>
                      <a:pt x="396" y="720"/>
                      <a:pt x="396" y="720"/>
                    </a:cubicBezTo>
                    <a:cubicBezTo>
                      <a:pt x="396" y="744"/>
                      <a:pt x="416" y="764"/>
                      <a:pt x="440" y="764"/>
                    </a:cubicBezTo>
                    <a:cubicBezTo>
                      <a:pt x="464" y="764"/>
                      <a:pt x="484" y="744"/>
                      <a:pt x="484" y="720"/>
                    </a:cubicBezTo>
                    <a:cubicBezTo>
                      <a:pt x="484" y="712"/>
                      <a:pt x="484" y="712"/>
                      <a:pt x="484" y="712"/>
                    </a:cubicBezTo>
                    <a:cubicBezTo>
                      <a:pt x="880" y="712"/>
                      <a:pt x="880" y="712"/>
                      <a:pt x="880" y="712"/>
                    </a:cubicBezTo>
                    <a:cubicBezTo>
                      <a:pt x="880" y="710"/>
                      <a:pt x="880" y="710"/>
                      <a:pt x="880" y="710"/>
                    </a:cubicBezTo>
                    <a:cubicBezTo>
                      <a:pt x="857" y="696"/>
                      <a:pt x="857" y="696"/>
                      <a:pt x="857" y="696"/>
                    </a:cubicBezTo>
                    <a:cubicBezTo>
                      <a:pt x="798" y="660"/>
                      <a:pt x="730" y="641"/>
                      <a:pt x="660" y="64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7" name="ee4pContent1">
            <a:extLst>
              <a:ext uri="{FF2B5EF4-FFF2-40B4-BE49-F238E27FC236}">
                <a16:creationId xmlns:a16="http://schemas.microsoft.com/office/drawing/2014/main" id="{ACE00685-2CEC-4ABC-87CB-2D12C369D16E}"/>
              </a:ext>
            </a:extLst>
          </p:cNvPr>
          <p:cNvSpPr txBox="1"/>
          <p:nvPr/>
        </p:nvSpPr>
        <p:spPr>
          <a:xfrm>
            <a:off x="867433" y="4218712"/>
            <a:ext cx="892063" cy="215444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/>
            <a:r>
              <a:rPr lang="en-US" sz="1400" dirty="0">
                <a:solidFill>
                  <a:srgbClr val="30C1D7"/>
                </a:solidFill>
                <a:latin typeface="+mn-lt"/>
              </a:rPr>
              <a:t>Leisure</a:t>
            </a:r>
          </a:p>
        </p:txBody>
      </p:sp>
      <p:sp>
        <p:nvSpPr>
          <p:cNvPr id="58" name="ee4pContent1">
            <a:extLst>
              <a:ext uri="{FF2B5EF4-FFF2-40B4-BE49-F238E27FC236}">
                <a16:creationId xmlns:a16="http://schemas.microsoft.com/office/drawing/2014/main" id="{9D91B4F6-F66B-4F54-9290-0BF070F1E0EF}"/>
              </a:ext>
            </a:extLst>
          </p:cNvPr>
          <p:cNvSpPr txBox="1"/>
          <p:nvPr/>
        </p:nvSpPr>
        <p:spPr>
          <a:xfrm>
            <a:off x="867433" y="2774043"/>
            <a:ext cx="892063" cy="215444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algn="ctr"/>
            <a:r>
              <a:rPr lang="en-US" sz="1400" dirty="0">
                <a:solidFill>
                  <a:srgbClr val="30C1D7"/>
                </a:solidFill>
                <a:latin typeface="+mn-lt"/>
              </a:rPr>
              <a:t>JIT</a:t>
            </a:r>
          </a:p>
        </p:txBody>
      </p:sp>
    </p:spTree>
    <p:extLst>
      <p:ext uri="{BB962C8B-B14F-4D97-AF65-F5344CB8AC3E}">
        <p14:creationId xmlns:p14="http://schemas.microsoft.com/office/powerpoint/2010/main" val="3731461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C123A80C-6DAE-48F8-810B-6A04C0C8A05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7936138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75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C123A80C-6DAE-48F8-810B-6A04C0C8A0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" name="ee4pContent1"/>
          <p:cNvSpPr txBox="1"/>
          <p:nvPr/>
        </p:nvSpPr>
        <p:spPr>
          <a:xfrm>
            <a:off x="629400" y="2955600"/>
            <a:ext cx="3123862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latin typeface="+mn-lt"/>
              </a:rPr>
              <a:t>Text</a:t>
            </a:r>
          </a:p>
        </p:txBody>
      </p:sp>
      <p:sp>
        <p:nvSpPr>
          <p:cNvPr id="93" name="ee4pContent2"/>
          <p:cNvSpPr txBox="1"/>
          <p:nvPr/>
        </p:nvSpPr>
        <p:spPr>
          <a:xfrm>
            <a:off x="4533030" y="2955600"/>
            <a:ext cx="3125941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latin typeface="+mn-lt"/>
              </a:rPr>
              <a:t>Text</a:t>
            </a:r>
          </a:p>
        </p:txBody>
      </p:sp>
      <p:sp>
        <p:nvSpPr>
          <p:cNvPr id="92" name="ee4pContent3"/>
          <p:cNvSpPr txBox="1"/>
          <p:nvPr/>
        </p:nvSpPr>
        <p:spPr>
          <a:xfrm>
            <a:off x="8437258" y="2955600"/>
            <a:ext cx="3125941" cy="29124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dirty="0">
                <a:latin typeface="+mn-lt"/>
              </a:rPr>
              <a:t>Text</a:t>
            </a:r>
          </a:p>
        </p:txBody>
      </p:sp>
      <p:sp>
        <p:nvSpPr>
          <p:cNvPr id="17" name="ee4pHeader1"/>
          <p:cNvSpPr txBox="1"/>
          <p:nvPr/>
        </p:nvSpPr>
        <p:spPr>
          <a:xfrm>
            <a:off x="629400" y="2077200"/>
            <a:ext cx="3123862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Finding Things</a:t>
            </a:r>
          </a:p>
        </p:txBody>
      </p:sp>
      <p:sp>
        <p:nvSpPr>
          <p:cNvPr id="15" name="ee4pHeader2"/>
          <p:cNvSpPr txBox="1"/>
          <p:nvPr/>
        </p:nvSpPr>
        <p:spPr>
          <a:xfrm>
            <a:off x="4533030" y="2077200"/>
            <a:ext cx="3125941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Using Things</a:t>
            </a:r>
          </a:p>
        </p:txBody>
      </p:sp>
      <p:sp>
        <p:nvSpPr>
          <p:cNvPr id="13" name="ee4pHeader3"/>
          <p:cNvSpPr txBox="1"/>
          <p:nvPr/>
        </p:nvSpPr>
        <p:spPr>
          <a:xfrm>
            <a:off x="8437258" y="2077200"/>
            <a:ext cx="3125941" cy="759600"/>
          </a:xfrm>
          <a:prstGeom prst="rect">
            <a:avLst/>
          </a:prstGeom>
          <a:noFill/>
          <a:ln cap="rnd">
            <a:noFill/>
          </a:ln>
        </p:spPr>
        <p:txBody>
          <a:bodyPr wrap="square" lIns="0" tIns="0" rIns="0" bIns="0" rtlCol="0" anchor="b" anchorCtr="0">
            <a:noAutofit/>
          </a:bodyPr>
          <a:lstStyle/>
          <a:p>
            <a:pPr marL="0" lvl="3"/>
            <a:r>
              <a:rPr lang="en-US" sz="2400" dirty="0">
                <a:solidFill>
                  <a:schemeClr val="tx2"/>
                </a:solidFill>
              </a:rPr>
              <a:t>Other Considerations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29999" y="622800"/>
            <a:ext cx="11281423" cy="470898"/>
          </a:xfrm>
        </p:spPr>
        <p:txBody>
          <a:bodyPr vert="horz"/>
          <a:lstStyle/>
          <a:p>
            <a:r>
              <a:rPr lang="en-US" dirty="0">
                <a:latin typeface="+mj-lt"/>
              </a:rPr>
              <a:t>These are the most impactful opportunities for us to test</a:t>
            </a:r>
            <a:endParaRPr lang="en-US" dirty="0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16065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F467119-8AD6-4B6D-A7A3-5C5862AC785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589523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41" name="think-cell Slide" r:id="rId4" imgW="410" imgH="409" progId="TCLayout.ActiveDocument.1">
                  <p:embed/>
                </p:oleObj>
              </mc:Choice>
              <mc:Fallback>
                <p:oleObj name="think-cell Slide" r:id="rId4" imgW="410" imgH="40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latin typeface="+mj-lt"/>
              </a:rPr>
              <a:t>How do we test them for most meaningful results?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Overall Objective:</a:t>
            </a:r>
          </a:p>
          <a:p>
            <a:r>
              <a:rPr lang="en-US" dirty="0"/>
              <a:t>Help determine/prioritize what initiatives/moonshots/changes will move the needle* the most.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must be learned from the survey output?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least I need insight on from the survey?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depth of response are we looking for?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C2A430-73CF-430A-AD59-5E8F38B63567}"/>
              </a:ext>
            </a:extLst>
          </p:cNvPr>
          <p:cNvSpPr txBox="1"/>
          <p:nvPr/>
        </p:nvSpPr>
        <p:spPr>
          <a:xfrm>
            <a:off x="72668" y="6396335"/>
            <a:ext cx="5633273" cy="46166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*move the needle = Improve learner's satisfaction with BCG learning platforms.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8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63" name="think-cell Slide" r:id="rId7" imgW="360" imgH="360" progId="TCLayout.ActiveDocument.1">
                  <p:embed/>
                </p:oleObj>
              </mc:Choice>
              <mc:Fallback>
                <p:oleObj name="think-cell Slide" r:id="rId7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400" dirty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DCB34-72B5-5D41-A9F0-5339AA3902E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46" b="588"/>
          <a:stretch/>
        </p:blipFill>
        <p:spPr>
          <a:xfrm>
            <a:off x="2984" y="0"/>
            <a:ext cx="12192000" cy="685800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1621097-65D4-EA4E-AB5F-2D8D17CDB4FC}"/>
              </a:ext>
            </a:extLst>
          </p:cNvPr>
          <p:cNvGrpSpPr/>
          <p:nvPr/>
        </p:nvGrpSpPr>
        <p:grpSpPr>
          <a:xfrm>
            <a:off x="2020425" y="2877159"/>
            <a:ext cx="3509937" cy="169039"/>
            <a:chOff x="2969750" y="3429694"/>
            <a:chExt cx="3509937" cy="16903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F5E5876-31D7-6846-8CD1-47B1F802834C}"/>
                </a:ext>
              </a:extLst>
            </p:cNvPr>
            <p:cNvCxnSpPr>
              <a:cxnSpLocks/>
            </p:cNvCxnSpPr>
            <p:nvPr/>
          </p:nvCxnSpPr>
          <p:spPr>
            <a:xfrm>
              <a:off x="2969750" y="3514213"/>
              <a:ext cx="3509937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946A36-1C64-9F4C-9870-63F790DAE791}"/>
                </a:ext>
              </a:extLst>
            </p:cNvPr>
            <p:cNvSpPr/>
            <p:nvPr/>
          </p:nvSpPr>
          <p:spPr>
            <a:xfrm>
              <a:off x="5089332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C1A1D5-B660-F248-89F4-E02679B16DAF}"/>
              </a:ext>
            </a:extLst>
          </p:cNvPr>
          <p:cNvGrpSpPr/>
          <p:nvPr/>
        </p:nvGrpSpPr>
        <p:grpSpPr>
          <a:xfrm>
            <a:off x="287710" y="2877159"/>
            <a:ext cx="2072122" cy="169039"/>
            <a:chOff x="916360" y="3429694"/>
            <a:chExt cx="2072122" cy="16903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59B25F-64BC-444E-BDC3-E1B0EF7D30D3}"/>
                </a:ext>
              </a:extLst>
            </p:cNvPr>
            <p:cNvCxnSpPr>
              <a:cxnSpLocks/>
            </p:cNvCxnSpPr>
            <p:nvPr/>
          </p:nvCxnSpPr>
          <p:spPr>
            <a:xfrm>
              <a:off x="916360" y="3514213"/>
              <a:ext cx="1903083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8D8D47-71C1-6A48-8ED0-DA0AC2A150E8}"/>
                </a:ext>
              </a:extLst>
            </p:cNvPr>
            <p:cNvSpPr/>
            <p:nvPr/>
          </p:nvSpPr>
          <p:spPr>
            <a:xfrm>
              <a:off x="2819443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747897"/>
          </a:xfrm>
        </p:spPr>
        <p:txBody>
          <a:bodyPr vert="horz"/>
          <a:lstStyle/>
          <a:p>
            <a:r>
              <a:rPr lang="en-US" dirty="0" err="1">
                <a:solidFill>
                  <a:schemeClr val="accent3"/>
                </a:solidFill>
              </a:rPr>
              <a:t>L&amp;D</a:t>
            </a:r>
            <a:r>
              <a:rPr lang="en-US" dirty="0">
                <a:solidFill>
                  <a:schemeClr val="accent3"/>
                </a:solidFill>
              </a:rPr>
              <a:t> Milestones| </a:t>
            </a:r>
            <a:r>
              <a:rPr lang="en-US" dirty="0">
                <a:solidFill>
                  <a:srgbClr val="FFFFFF"/>
                </a:solidFill>
              </a:rPr>
              <a:t>Our path to 2022 digital priorities</a:t>
            </a:r>
            <a:br>
              <a:rPr lang="en-US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D4DF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5832" y="2007369"/>
            <a:ext cx="1393702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Big Room Planning (</a:t>
            </a:r>
            <a:r>
              <a:rPr lang="en-US" dirty="0" err="1">
                <a:solidFill>
                  <a:srgbClr val="D4DF33"/>
                </a:solidFill>
                <a:latin typeface="+mj-lt"/>
                <a:cs typeface="Arial" pitchFamily="34" charset="0"/>
              </a:rPr>
              <a:t>BRP</a:t>
            </a:r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592" y="1989190"/>
            <a:ext cx="137278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Qualitative Insights </a:t>
            </a:r>
          </a:p>
          <a:p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Read-out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863060-BCB4-6141-85F2-316EB39EE938}"/>
              </a:ext>
            </a:extLst>
          </p:cNvPr>
          <p:cNvSpPr/>
          <p:nvPr/>
        </p:nvSpPr>
        <p:spPr>
          <a:xfrm>
            <a:off x="329967" y="3644738"/>
            <a:ext cx="1412768" cy="27921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 dirty="0">
                <a:solidFill>
                  <a:srgbClr val="FFFFFF"/>
                </a:solidFill>
                <a:cs typeface="Arial" pitchFamily="34" charset="0"/>
              </a:rPr>
              <a:t>MERGE* presents findings from customer research to L&amp;D leadership &amp; stakeholders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D80153-F98C-6A49-999E-E8BA9CBBA814}"/>
              </a:ext>
            </a:extLst>
          </p:cNvPr>
          <p:cNvCxnSpPr>
            <a:cxnSpLocks/>
          </p:cNvCxnSpPr>
          <p:nvPr/>
        </p:nvCxnSpPr>
        <p:spPr>
          <a:xfrm>
            <a:off x="10798298" y="2961678"/>
            <a:ext cx="1393702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CDD38C-0A6C-C646-AB24-AD662F087D7E}"/>
              </a:ext>
            </a:extLst>
          </p:cNvPr>
          <p:cNvGrpSpPr/>
          <p:nvPr/>
        </p:nvGrpSpPr>
        <p:grpSpPr>
          <a:xfrm>
            <a:off x="1960" y="2877159"/>
            <a:ext cx="765018" cy="169039"/>
            <a:chOff x="1960" y="3429694"/>
            <a:chExt cx="765018" cy="16903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E28B85-76F4-934F-A08B-DA3968C642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0" y="3514213"/>
              <a:ext cx="765018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8C20A8-2BF8-914C-A5CC-950D54A7819A}"/>
                </a:ext>
              </a:extLst>
            </p:cNvPr>
            <p:cNvSpPr/>
            <p:nvPr/>
          </p:nvSpPr>
          <p:spPr>
            <a:xfrm>
              <a:off x="336161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5B8BB3-B1AC-CC42-9F67-C81BF638035C}"/>
              </a:ext>
            </a:extLst>
          </p:cNvPr>
          <p:cNvGrpSpPr/>
          <p:nvPr/>
        </p:nvGrpSpPr>
        <p:grpSpPr>
          <a:xfrm>
            <a:off x="8295730" y="2877159"/>
            <a:ext cx="2473545" cy="169039"/>
            <a:chOff x="8295730" y="3429694"/>
            <a:chExt cx="2473545" cy="169039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BA0939-AF57-1649-8484-404AB9B90E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5730" y="3514213"/>
              <a:ext cx="2339674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7D7E5F-5C39-B140-B667-7E90A39EEE52}"/>
                </a:ext>
              </a:extLst>
            </p:cNvPr>
            <p:cNvSpPr/>
            <p:nvPr/>
          </p:nvSpPr>
          <p:spPr>
            <a:xfrm>
              <a:off x="10600236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45CFDD4-7452-4790-8D6E-B7A97636CF9B}"/>
              </a:ext>
            </a:extLst>
          </p:cNvPr>
          <p:cNvSpPr txBox="1"/>
          <p:nvPr/>
        </p:nvSpPr>
        <p:spPr>
          <a:xfrm>
            <a:off x="10595832" y="3052660"/>
            <a:ext cx="606101" cy="3064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Nov 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76A60-9323-4B33-A0BE-100DDC294CEE}"/>
              </a:ext>
            </a:extLst>
          </p:cNvPr>
          <p:cNvSpPr txBox="1"/>
          <p:nvPr/>
        </p:nvSpPr>
        <p:spPr>
          <a:xfrm>
            <a:off x="347073" y="3071433"/>
            <a:ext cx="67326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dirty="0">
                <a:solidFill>
                  <a:srgbClr val="D4DF33"/>
                </a:solidFill>
                <a:latin typeface="+mj-lt"/>
                <a:cs typeface="Arial" pitchFamily="34" charset="0"/>
              </a:rPr>
              <a:t>Oct 12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E4BA4-69A8-4155-AF0C-674E96603329}"/>
              </a:ext>
            </a:extLst>
          </p:cNvPr>
          <p:cNvGrpSpPr/>
          <p:nvPr/>
        </p:nvGrpSpPr>
        <p:grpSpPr>
          <a:xfrm>
            <a:off x="2166478" y="2007369"/>
            <a:ext cx="1660850" cy="4441483"/>
            <a:chOff x="6202841" y="2007369"/>
            <a:chExt cx="1660850" cy="444148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8B59D1-3D58-47D7-85B2-9CDA8179601C}"/>
                </a:ext>
              </a:extLst>
            </p:cNvPr>
            <p:cNvSpPr txBox="1"/>
            <p:nvPr/>
          </p:nvSpPr>
          <p:spPr>
            <a:xfrm>
              <a:off x="6202841" y="3054976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EBBA70-BACF-4982-A5D2-C075E9A9562B}"/>
                </a:ext>
              </a:extLst>
            </p:cNvPr>
            <p:cNvSpPr txBox="1"/>
            <p:nvPr/>
          </p:nvSpPr>
          <p:spPr>
            <a:xfrm>
              <a:off x="6230585" y="2007369"/>
              <a:ext cx="1454228" cy="8276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dirty="0" err="1">
                  <a:solidFill>
                    <a:srgbClr val="D4DF33"/>
                  </a:solidFill>
                  <a:latin typeface="+mj-lt"/>
                  <a:cs typeface="Arial" pitchFamily="34" charset="0"/>
                </a:rPr>
                <a:t>ABR</a:t>
              </a:r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 Pre-read Due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2712B1-8C15-4865-8F17-47DF5595BA16}"/>
                </a:ext>
              </a:extLst>
            </p:cNvPr>
            <p:cNvSpPr/>
            <p:nvPr/>
          </p:nvSpPr>
          <p:spPr>
            <a:xfrm>
              <a:off x="6229808" y="3656732"/>
              <a:ext cx="1633883" cy="279212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GB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Focus is on vision &amp; themes for the squads &amp; the tribe as a whole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GB" sz="1400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GB" sz="140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E</a:t>
              </a:r>
              <a:r>
                <a:rPr lang="en-GB" sz="1400" b="0" i="0" u="none" kern="1200" spc="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arly </a:t>
              </a:r>
              <a:r>
                <a:rPr lang="en-GB" sz="1400" b="0" i="0" u="none" kern="1200" spc="0" dirty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VoC</a:t>
              </a:r>
              <a:r>
                <a:rPr lang="en-GB" sz="1400" b="0" i="0" u="none" kern="1200" spc="0" dirty="0">
                  <a:solidFill>
                    <a:schemeClr val="bg1"/>
                  </a:solidFill>
                  <a:latin typeface="Trebuchet MS" panose="020B0603020202020204" pitchFamily="34" charset="0"/>
                </a:rPr>
                <a:t> themes will help guide major focus areas for L&amp;D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GB" sz="1400" dirty="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9DB933-DBE1-442F-AB74-B5D5FC622DFC}"/>
              </a:ext>
            </a:extLst>
          </p:cNvPr>
          <p:cNvGrpSpPr/>
          <p:nvPr/>
        </p:nvGrpSpPr>
        <p:grpSpPr>
          <a:xfrm>
            <a:off x="4144617" y="2007369"/>
            <a:ext cx="1903082" cy="4431524"/>
            <a:chOff x="2252203" y="2007369"/>
            <a:chExt cx="1903082" cy="4431524"/>
          </a:xfrm>
        </p:grpSpPr>
        <p:sp>
          <p:nvSpPr>
            <p:cNvPr id="9" name="TextBox 8"/>
            <p:cNvSpPr txBox="1"/>
            <p:nvPr/>
          </p:nvSpPr>
          <p:spPr>
            <a:xfrm>
              <a:off x="2252203" y="2007369"/>
              <a:ext cx="1562057" cy="3475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dirty="0" err="1">
                  <a:solidFill>
                    <a:srgbClr val="D4DF33"/>
                  </a:solidFill>
                  <a:latin typeface="+mj-lt"/>
                  <a:cs typeface="Arial" pitchFamily="34" charset="0"/>
                </a:rPr>
                <a:t>ABR</a:t>
              </a:r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 Market with 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CF3F85-1119-A64A-AD6D-3F4BE7E103D9}"/>
                </a:ext>
              </a:extLst>
            </p:cNvPr>
            <p:cNvSpPr/>
            <p:nvPr/>
          </p:nvSpPr>
          <p:spPr>
            <a:xfrm>
              <a:off x="2252203" y="3646773"/>
              <a:ext cx="1755643" cy="279212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90-min meeting to discuss HR Tribe high-level direction for all squads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L&amp;D messaging will feature some "moonshots" …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…as well as more evolutionary </a:t>
              </a:r>
              <a:r>
                <a:rPr lang="en-US" sz="1400" dirty="0" err="1">
                  <a:solidFill>
                    <a:srgbClr val="FFFFFF"/>
                  </a:solidFill>
                  <a:cs typeface="Arial" pitchFamily="34" charset="0"/>
                </a:rPr>
                <a:t>inits</a:t>
              </a: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.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Will not discuss at the initiative level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E5E94-1AC6-4499-9D3A-4A4E2C7C9900}"/>
                </a:ext>
              </a:extLst>
            </p:cNvPr>
            <p:cNvSpPr txBox="1"/>
            <p:nvPr/>
          </p:nvSpPr>
          <p:spPr>
            <a:xfrm>
              <a:off x="2252203" y="3052660"/>
              <a:ext cx="1903082" cy="3341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25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5B50D-AADF-1844-A87F-3DA058D42AE6}"/>
              </a:ext>
            </a:extLst>
          </p:cNvPr>
          <p:cNvSpPr/>
          <p:nvPr/>
        </p:nvSpPr>
        <p:spPr>
          <a:xfrm>
            <a:off x="6209158" y="3646773"/>
            <a:ext cx="1893679" cy="27921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 dirty="0">
                <a:solidFill>
                  <a:srgbClr val="FFFFFF"/>
                </a:solidFill>
                <a:cs typeface="Arial" pitchFamily="34" charset="0"/>
              </a:rPr>
              <a:t>Workshop potential solutions &amp; quantify impact (via survey)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 dirty="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 dirty="0">
                <a:solidFill>
                  <a:srgbClr val="FFFFFF"/>
                </a:solidFill>
                <a:cs typeface="Arial" pitchFamily="34" charset="0"/>
              </a:rPr>
              <a:t>Build one-pagers for priority initiatives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 dirty="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 dirty="0">
                <a:solidFill>
                  <a:srgbClr val="FFFFFF"/>
                </a:solidFill>
                <a:cs typeface="Arial" pitchFamily="34" charset="0"/>
              </a:rPr>
              <a:t>Gather priorities from L&amp;D Learning Council (Oct 20)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 dirty="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</a:pPr>
            <a:r>
              <a:rPr lang="en-US" sz="1400" dirty="0">
                <a:solidFill>
                  <a:srgbClr val="FFFFFF"/>
                </a:solidFill>
                <a:cs typeface="Arial" pitchFamily="34" charset="0"/>
              </a:rPr>
              <a:t>Vote on priority initiatives &amp; clarity resourcing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B7D7C-1C4C-4FD8-B5FE-3D341729CEDF}"/>
              </a:ext>
            </a:extLst>
          </p:cNvPr>
          <p:cNvGrpSpPr>
            <a:grpSpLocks noChangeAspect="1"/>
          </p:cNvGrpSpPr>
          <p:nvPr/>
        </p:nvGrpSpPr>
        <p:grpSpPr>
          <a:xfrm>
            <a:off x="352468" y="1554197"/>
            <a:ext cx="306910" cy="306910"/>
            <a:chOff x="5961063" y="3294063"/>
            <a:chExt cx="269875" cy="269875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1401974D-85D7-4A69-9129-6BD4DB29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3294063"/>
              <a:ext cx="269875" cy="269875"/>
            </a:xfrm>
            <a:prstGeom prst="ellipse">
              <a:avLst/>
            </a:pr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77D650F-979D-4625-802A-337A69564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8213" y="3352801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rgbClr val="2093A6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65D384-22C5-435E-8BCD-B32F09A7A520}"/>
              </a:ext>
            </a:extLst>
          </p:cNvPr>
          <p:cNvSpPr txBox="1"/>
          <p:nvPr/>
        </p:nvSpPr>
        <p:spPr>
          <a:xfrm>
            <a:off x="679035" y="1554197"/>
            <a:ext cx="1254733" cy="30549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Today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1A8D05-9BF7-47D5-81DD-8371A3140832}"/>
              </a:ext>
            </a:extLst>
          </p:cNvPr>
          <p:cNvGrpSpPr/>
          <p:nvPr/>
        </p:nvGrpSpPr>
        <p:grpSpPr>
          <a:xfrm>
            <a:off x="6198141" y="1989190"/>
            <a:ext cx="6031574" cy="4441482"/>
            <a:chOff x="1982078" y="2007370"/>
            <a:chExt cx="6031574" cy="4441482"/>
          </a:xfrm>
        </p:grpSpPr>
        <p:sp>
          <p:nvSpPr>
            <p:cNvPr id="10" name="TextBox 9"/>
            <p:cNvSpPr txBox="1"/>
            <p:nvPr/>
          </p:nvSpPr>
          <p:spPr>
            <a:xfrm>
              <a:off x="1982078" y="2025549"/>
              <a:ext cx="147265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Solutioning Workshop &amp; Quant Survey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2BF18-6CD6-6E46-9F84-8ABB54EFD06A}"/>
                </a:ext>
              </a:extLst>
            </p:cNvPr>
            <p:cNvSpPr/>
            <p:nvPr/>
          </p:nvSpPr>
          <p:spPr>
            <a:xfrm>
              <a:off x="4111757" y="3656724"/>
              <a:ext cx="1755643" cy="279211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L&amp;D Leadership to help prioritize potential initiatives from </a:t>
              </a:r>
              <a:r>
                <a:rPr lang="en-US" sz="1400" dirty="0" err="1">
                  <a:solidFill>
                    <a:srgbClr val="FFFFFF"/>
                  </a:solidFill>
                  <a:cs typeface="Arial" pitchFamily="34" charset="0"/>
                </a:rPr>
                <a:t>VoC</a:t>
              </a: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 outcomes (solutioning workshop, quant survey, qualitative insights, etc.)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EAF8CB-C54A-4525-9477-DAA32BF5A2BA}"/>
                </a:ext>
              </a:extLst>
            </p:cNvPr>
            <p:cNvSpPr txBox="1"/>
            <p:nvPr/>
          </p:nvSpPr>
          <p:spPr>
            <a:xfrm>
              <a:off x="1991158" y="3067018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18 – Nov 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5E6E724-52A3-4461-83A3-66A9B988E890}"/>
                </a:ext>
              </a:extLst>
            </p:cNvPr>
            <p:cNvSpPr/>
            <p:nvPr/>
          </p:nvSpPr>
          <p:spPr>
            <a:xfrm>
              <a:off x="6379769" y="3656732"/>
              <a:ext cx="1633883" cy="279212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L&amp;D squads to build initiative-level plan for 2022 based on results from </a:t>
              </a:r>
              <a:r>
                <a:rPr lang="en-US" sz="1400" dirty="0" err="1">
                  <a:solidFill>
                    <a:srgbClr val="FFFFFF"/>
                  </a:solidFill>
                  <a:cs typeface="Arial" pitchFamily="34" charset="0"/>
                </a:rPr>
                <a:t>VoC</a:t>
              </a:r>
              <a:r>
                <a:rPr lang="en-US" sz="1400" dirty="0">
                  <a:solidFill>
                    <a:srgbClr val="FFFFFF"/>
                  </a:solidFill>
                  <a:cs typeface="Arial" pitchFamily="34" charset="0"/>
                </a:rPr>
                <a:t> work (&amp; other priorities, e.g. technical IT  requirements)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0AD833-E64B-4EA7-BEB5-0F6BA71C1FA4}"/>
                </a:ext>
              </a:extLst>
            </p:cNvPr>
            <p:cNvSpPr txBox="1"/>
            <p:nvPr/>
          </p:nvSpPr>
          <p:spPr>
            <a:xfrm>
              <a:off x="4079667" y="3088731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Nov 1 – Nov 15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37C07C-E214-4E65-A68B-A136F94E469A}"/>
                </a:ext>
              </a:extLst>
            </p:cNvPr>
            <p:cNvSpPr txBox="1"/>
            <p:nvPr/>
          </p:nvSpPr>
          <p:spPr>
            <a:xfrm>
              <a:off x="4079667" y="2007370"/>
              <a:ext cx="178773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Prioritization</a:t>
              </a:r>
            </a:p>
            <a:p>
              <a:r>
                <a:rPr lang="en-US" dirty="0">
                  <a:solidFill>
                    <a:srgbClr val="D4DF33"/>
                  </a:solidFill>
                  <a:latin typeface="+mj-lt"/>
                  <a:cs typeface="Arial" pitchFamily="34" charset="0"/>
                </a:rPr>
                <a:t>Workshop with L&amp;D Leadership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BB083F-2400-774F-9B5B-640282DC9DDB}"/>
              </a:ext>
            </a:extLst>
          </p:cNvPr>
          <p:cNvGrpSpPr/>
          <p:nvPr/>
        </p:nvGrpSpPr>
        <p:grpSpPr>
          <a:xfrm>
            <a:off x="5337711" y="2877159"/>
            <a:ext cx="3135156" cy="169039"/>
            <a:chOff x="5312208" y="3458374"/>
            <a:chExt cx="3135156" cy="16903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C6F986D-AE28-DD47-BCF2-EC64C4FD8330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5312208" y="3542893"/>
              <a:ext cx="2966117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7E244E-5377-1649-A12D-D037DC6C0B36}"/>
                </a:ext>
              </a:extLst>
            </p:cNvPr>
            <p:cNvSpPr/>
            <p:nvPr/>
          </p:nvSpPr>
          <p:spPr>
            <a:xfrm>
              <a:off x="8278325" y="345837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724E65-29FC-4164-A830-A938C0A4BD20}"/>
                </a:ext>
              </a:extLst>
            </p:cNvPr>
            <p:cNvSpPr/>
            <p:nvPr/>
          </p:nvSpPr>
          <p:spPr>
            <a:xfrm>
              <a:off x="6181718" y="345837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dirty="0" err="1">
                <a:solidFill>
                  <a:srgbClr val="FFFFFF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A8AEEB-A392-48D7-A5B4-996B5D97463B}"/>
              </a:ext>
            </a:extLst>
          </p:cNvPr>
          <p:cNvSpPr txBox="1"/>
          <p:nvPr/>
        </p:nvSpPr>
        <p:spPr>
          <a:xfrm>
            <a:off x="74042" y="6478310"/>
            <a:ext cx="4708973" cy="2462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rgbClr val="FFFFFF"/>
                </a:solidFill>
              </a:rPr>
              <a:t>*MERGE is our external partner conducting customers' interviews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8392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610C91D-329C-4839-A9DD-534F2719F6F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816339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91" name="think-cell Slide" r:id="rId11" imgW="347" imgH="346" progId="TCLayout.ActiveDocument.1">
                  <p:embed/>
                </p:oleObj>
              </mc:Choice>
              <mc:Fallback>
                <p:oleObj name="think-cell Slide" r:id="rId11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>
                <a:solidFill>
                  <a:srgbClr val="E71C57"/>
                </a:solidFill>
              </a:rPr>
              <a:t>Nov 18</a:t>
            </a:r>
            <a:r>
              <a:rPr lang="en-US" baseline="30000" dirty="0">
                <a:solidFill>
                  <a:srgbClr val="E71C57"/>
                </a:solidFill>
              </a:rPr>
              <a:t>th</a:t>
            </a:r>
            <a:r>
              <a:rPr lang="en-US" dirty="0">
                <a:solidFill>
                  <a:srgbClr val="E71C57"/>
                </a:solidFill>
              </a:rPr>
              <a:t> </a:t>
            </a:r>
            <a:r>
              <a:rPr lang="en-US" dirty="0" err="1">
                <a:solidFill>
                  <a:srgbClr val="E71C57"/>
                </a:solidFill>
              </a:rPr>
              <a:t>BRP</a:t>
            </a:r>
            <a:r>
              <a:rPr lang="en-US" dirty="0">
                <a:solidFill>
                  <a:srgbClr val="E71C57"/>
                </a:solidFill>
              </a:rPr>
              <a:t>| </a:t>
            </a:r>
            <a:r>
              <a:rPr lang="en-US" dirty="0"/>
              <a:t>How do we get there?</a:t>
            </a:r>
          </a:p>
        </p:txBody>
      </p:sp>
      <p:sp>
        <p:nvSpPr>
          <p:cNvPr id="47" name="ValueChainStarter">
            <a:extLst>
              <a:ext uri="{FF2B5EF4-FFF2-40B4-BE49-F238E27FC236}">
                <a16:creationId xmlns:a16="http://schemas.microsoft.com/office/drawing/2014/main" id="{2A692471-2A2B-44F9-827D-E538DF4ECFC7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630000" y="2080800"/>
            <a:ext cx="2232000" cy="874800"/>
          </a:xfrm>
          <a:prstGeom prst="homePlate">
            <a:avLst>
              <a:gd name="adj" fmla="val 12004"/>
            </a:avLst>
          </a:prstGeom>
          <a:solidFill>
            <a:schemeClr val="tx2"/>
          </a:solidFill>
          <a:ln w="38100" cap="rnd" algn="ctr">
            <a:noFill/>
            <a:round/>
            <a:headEnd/>
            <a:tailEnd/>
          </a:ln>
        </p:spPr>
        <p:txBody>
          <a:bodyPr lIns="0" tIns="0" rIns="0" bIns="0" anchor="ctr" anchorCtr="0"/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sym typeface="Trebuchet MS" panose="020B0603020202020204" pitchFamily="34" charset="0"/>
              </a:rPr>
              <a:t>Solutioning Workshop              </a:t>
            </a:r>
          </a:p>
        </p:txBody>
      </p:sp>
      <p:sp>
        <p:nvSpPr>
          <p:cNvPr id="48" name="ValueChainHeader">
            <a:extLst>
              <a:ext uri="{FF2B5EF4-FFF2-40B4-BE49-F238E27FC236}">
                <a16:creationId xmlns:a16="http://schemas.microsoft.com/office/drawing/2014/main" id="{A053B16E-CF98-42E3-A6CB-7FCD62E79DDA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gray">
          <a:xfrm>
            <a:off x="2877338" y="2080800"/>
            <a:ext cx="2232000" cy="874800"/>
          </a:xfrm>
          <a:prstGeom prst="chevron">
            <a:avLst>
              <a:gd name="adj" fmla="val 12004"/>
            </a:avLst>
          </a:prstGeom>
          <a:solidFill>
            <a:schemeClr val="tx2"/>
          </a:solidFill>
          <a:ln w="38100" cap="rnd" algn="ctr">
            <a:noFill/>
            <a:round/>
            <a:headEnd/>
            <a:tailEnd/>
          </a:ln>
        </p:spPr>
        <p:txBody>
          <a:bodyPr lIns="0" tIns="0" rIns="0" bIns="0" anchor="ctr" anchorCtr="0"/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sym typeface="Trebuchet MS" panose="020B0603020202020204" pitchFamily="34" charset="0"/>
              </a:rPr>
              <a:t>Finalize &amp; Send quant Survey</a:t>
            </a:r>
          </a:p>
        </p:txBody>
      </p:sp>
      <p:sp>
        <p:nvSpPr>
          <p:cNvPr id="49" name="ValueChainHeader">
            <a:extLst>
              <a:ext uri="{FF2B5EF4-FFF2-40B4-BE49-F238E27FC236}">
                <a16:creationId xmlns:a16="http://schemas.microsoft.com/office/drawing/2014/main" id="{9EDBAAC8-EDB9-4D48-82A8-B16096433EC3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124676" y="2080800"/>
            <a:ext cx="2232000" cy="874800"/>
          </a:xfrm>
          <a:prstGeom prst="chevron">
            <a:avLst>
              <a:gd name="adj" fmla="val 12004"/>
            </a:avLst>
          </a:prstGeom>
          <a:solidFill>
            <a:schemeClr val="tx2"/>
          </a:solidFill>
          <a:ln w="38100" cap="rnd" algn="ctr">
            <a:noFill/>
            <a:round/>
            <a:headEnd/>
            <a:tailEnd/>
          </a:ln>
        </p:spPr>
        <p:txBody>
          <a:bodyPr lIns="0" tIns="0" rIns="0" bIns="0" anchor="ctr" anchorCtr="0"/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sym typeface="Trebuchet MS" panose="020B0603020202020204" pitchFamily="34" charset="0"/>
              </a:rPr>
              <a:t>Analyze quant results &amp; write initiatives</a:t>
            </a:r>
          </a:p>
        </p:txBody>
      </p:sp>
      <p:sp>
        <p:nvSpPr>
          <p:cNvPr id="50" name="ValueChainHeader">
            <a:extLst>
              <a:ext uri="{FF2B5EF4-FFF2-40B4-BE49-F238E27FC236}">
                <a16:creationId xmlns:a16="http://schemas.microsoft.com/office/drawing/2014/main" id="{555AAEED-AEB4-436E-8CE3-7314816078C6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7372014" y="2080800"/>
            <a:ext cx="2232000" cy="874800"/>
          </a:xfrm>
          <a:prstGeom prst="chevron">
            <a:avLst>
              <a:gd name="adj" fmla="val 12004"/>
            </a:avLst>
          </a:prstGeom>
          <a:solidFill>
            <a:schemeClr val="tx2"/>
          </a:solidFill>
          <a:ln w="38100" cap="rnd" algn="ctr">
            <a:noFill/>
            <a:round/>
            <a:headEnd/>
            <a:tailEnd/>
          </a:ln>
        </p:spPr>
        <p:txBody>
          <a:bodyPr lIns="0" tIns="0" rIns="0" bIns="0" anchor="ctr" anchorCtr="0"/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sym typeface="Trebuchet MS" panose="020B0603020202020204" pitchFamily="34" charset="0"/>
              </a:rPr>
              <a:t>Prioritization Workshop w/ L&amp;D Leadership</a:t>
            </a:r>
          </a:p>
        </p:txBody>
      </p:sp>
      <p:sp>
        <p:nvSpPr>
          <p:cNvPr id="51" name="ValueChainHeader">
            <a:extLst>
              <a:ext uri="{FF2B5EF4-FFF2-40B4-BE49-F238E27FC236}">
                <a16:creationId xmlns:a16="http://schemas.microsoft.com/office/drawing/2014/main" id="{D04DF212-F206-4E72-B3A5-FA52BA0624B3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9619350" y="2080800"/>
            <a:ext cx="2232000" cy="874800"/>
          </a:xfrm>
          <a:prstGeom prst="chevron">
            <a:avLst>
              <a:gd name="adj" fmla="val 12004"/>
            </a:avLst>
          </a:prstGeom>
          <a:solidFill>
            <a:schemeClr val="tx2"/>
          </a:solidFill>
          <a:ln w="38100" cap="rnd" algn="ctr">
            <a:noFill/>
            <a:round/>
            <a:headEnd/>
            <a:tailEnd/>
          </a:ln>
        </p:spPr>
        <p:txBody>
          <a:bodyPr lIns="0" tIns="0" rIns="0" bIns="0" anchor="ctr" anchorCtr="0"/>
          <a:lstStyle/>
          <a:p>
            <a:pPr algn="ctr" eaLnBrk="0" hangingPunct="0"/>
            <a:r>
              <a:rPr lang="en-US" sz="2000" dirty="0">
                <a:solidFill>
                  <a:schemeClr val="bg1"/>
                </a:solidFill>
                <a:sym typeface="Trebuchet MS" panose="020B0603020202020204" pitchFamily="34" charset="0"/>
              </a:rPr>
              <a:t>Big Room Planning</a:t>
            </a:r>
          </a:p>
        </p:txBody>
      </p:sp>
      <p:sp>
        <p:nvSpPr>
          <p:cNvPr id="52" name="ee4pContent1">
            <a:extLst>
              <a:ext uri="{FF2B5EF4-FFF2-40B4-BE49-F238E27FC236}">
                <a16:creationId xmlns:a16="http://schemas.microsoft.com/office/drawing/2014/main" id="{AD215790-5ACA-480A-BC8E-CEFD50FF097D}"/>
              </a:ext>
            </a:extLst>
          </p:cNvPr>
          <p:cNvSpPr txBox="1"/>
          <p:nvPr/>
        </p:nvSpPr>
        <p:spPr>
          <a:xfrm>
            <a:off x="629999" y="3376800"/>
            <a:ext cx="2232001" cy="2123658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Objective: </a:t>
            </a:r>
            <a:r>
              <a:rPr lang="en-US" sz="1400" dirty="0">
                <a:latin typeface="+mn-lt"/>
              </a:rPr>
              <a:t>Brainstorm potential solutions for most impactful root causes identified by MERGE and ways to quantify/prioritize them.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Audience &amp; Format: </a:t>
            </a:r>
            <a:r>
              <a:rPr lang="en-US" sz="1400" dirty="0" err="1">
                <a:latin typeface="+mn-lt"/>
              </a:rPr>
              <a:t>VoC</a:t>
            </a:r>
            <a:r>
              <a:rPr lang="en-US" sz="1400" dirty="0">
                <a:latin typeface="+mn-lt"/>
              </a:rPr>
              <a:t> Project Team; 2-hour virtual session.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dirty="0">
              <a:latin typeface="+mn-lt"/>
            </a:endParaRPr>
          </a:p>
        </p:txBody>
      </p:sp>
      <p:sp>
        <p:nvSpPr>
          <p:cNvPr id="53" name="ee4pContent2">
            <a:extLst>
              <a:ext uri="{FF2B5EF4-FFF2-40B4-BE49-F238E27FC236}">
                <a16:creationId xmlns:a16="http://schemas.microsoft.com/office/drawing/2014/main" id="{9EA30C9A-2116-4B00-836C-5F6E6CAD09C9}"/>
              </a:ext>
            </a:extLst>
          </p:cNvPr>
          <p:cNvSpPr txBox="1"/>
          <p:nvPr/>
        </p:nvSpPr>
        <p:spPr>
          <a:xfrm>
            <a:off x="2877336" y="3376800"/>
            <a:ext cx="2231999" cy="203320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Objective: </a:t>
            </a:r>
            <a:r>
              <a:rPr lang="en-US" sz="1400" dirty="0">
                <a:latin typeface="+mn-lt"/>
              </a:rPr>
              <a:t>Align</a:t>
            </a:r>
            <a:r>
              <a:rPr lang="en-US" sz="1400" b="1" dirty="0">
                <a:latin typeface="+mn-lt"/>
              </a:rPr>
              <a:t>, w</a:t>
            </a:r>
            <a:r>
              <a:rPr lang="en-US" sz="1400" dirty="0">
                <a:latin typeface="+mn-lt"/>
              </a:rPr>
              <a:t>rite and send additional questions based on solutioning workshop to help quantifying and ranking initiatives.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Audience &amp; Format: </a:t>
            </a:r>
            <a:r>
              <a:rPr lang="en-US" sz="1400" dirty="0">
                <a:latin typeface="+mn-lt"/>
              </a:rPr>
              <a:t>Ashley, Kate, Jean, Freddie, Thiago &amp; </a:t>
            </a:r>
            <a:r>
              <a:rPr lang="en-US" sz="1400" dirty="0" err="1">
                <a:latin typeface="+mn-lt"/>
              </a:rPr>
              <a:t>EIP</a:t>
            </a:r>
            <a:r>
              <a:rPr lang="en-US" sz="1400" dirty="0">
                <a:latin typeface="+mn-lt"/>
              </a:rPr>
              <a:t>; Survey Due Date: Oct 29</a:t>
            </a:r>
            <a:r>
              <a:rPr lang="en-US" sz="1400" baseline="30000" dirty="0">
                <a:latin typeface="+mn-lt"/>
              </a:rPr>
              <a:t>th</a:t>
            </a:r>
            <a:r>
              <a:rPr lang="en-US" sz="1400" dirty="0">
                <a:latin typeface="+mn-lt"/>
              </a:rPr>
              <a:t>.</a:t>
            </a:r>
          </a:p>
        </p:txBody>
      </p:sp>
      <p:sp>
        <p:nvSpPr>
          <p:cNvPr id="54" name="ee4pContent3">
            <a:extLst>
              <a:ext uri="{FF2B5EF4-FFF2-40B4-BE49-F238E27FC236}">
                <a16:creationId xmlns:a16="http://schemas.microsoft.com/office/drawing/2014/main" id="{CA778AE7-071C-48CE-B66E-1A4911E3C60A}"/>
              </a:ext>
            </a:extLst>
          </p:cNvPr>
          <p:cNvSpPr txBox="1"/>
          <p:nvPr/>
        </p:nvSpPr>
        <p:spPr>
          <a:xfrm>
            <a:off x="5124674" y="3376800"/>
            <a:ext cx="2231998" cy="203320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Objective: </a:t>
            </a:r>
            <a:r>
              <a:rPr lang="en-US" sz="1400" dirty="0">
                <a:latin typeface="+mn-lt"/>
              </a:rPr>
              <a:t>Analyze and rank solutions based on additional data, and refine plans as needed.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Audience &amp; Format: </a:t>
            </a:r>
            <a:r>
              <a:rPr lang="en-US" sz="1400" dirty="0" err="1">
                <a:latin typeface="+mn-lt"/>
              </a:rPr>
              <a:t>VoC</a:t>
            </a:r>
            <a:r>
              <a:rPr lang="en-US" sz="1400" dirty="0">
                <a:latin typeface="+mn-lt"/>
              </a:rPr>
              <a:t> Project Team; 2 full working sessions + Time with POs separately.</a:t>
            </a:r>
          </a:p>
        </p:txBody>
      </p:sp>
      <p:sp>
        <p:nvSpPr>
          <p:cNvPr id="55" name="ee4pContent4">
            <a:extLst>
              <a:ext uri="{FF2B5EF4-FFF2-40B4-BE49-F238E27FC236}">
                <a16:creationId xmlns:a16="http://schemas.microsoft.com/office/drawing/2014/main" id="{72158749-90FA-40C4-A1DD-D069CC7A82CC}"/>
              </a:ext>
            </a:extLst>
          </p:cNvPr>
          <p:cNvSpPr txBox="1"/>
          <p:nvPr/>
        </p:nvSpPr>
        <p:spPr>
          <a:xfrm>
            <a:off x="7372010" y="3376800"/>
            <a:ext cx="2231997" cy="2123658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Objective: </a:t>
            </a:r>
            <a:r>
              <a:rPr lang="en-US" sz="1400" dirty="0">
                <a:latin typeface="+mn-lt"/>
              </a:rPr>
              <a:t>Prioritize and link deliverables to values and strategic direction of the L&amp;D squad.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Audience &amp; Format: </a:t>
            </a:r>
            <a:r>
              <a:rPr lang="en-US" sz="1400" dirty="0">
                <a:latin typeface="+mn-lt"/>
              </a:rPr>
              <a:t>Ashley, Kate, Jean, Freddie, Thiago, Tom, Ulrike, and Lidia.</a:t>
            </a:r>
          </a:p>
        </p:txBody>
      </p:sp>
      <p:sp>
        <p:nvSpPr>
          <p:cNvPr id="56" name="ee4pContent5">
            <a:extLst>
              <a:ext uri="{FF2B5EF4-FFF2-40B4-BE49-F238E27FC236}">
                <a16:creationId xmlns:a16="http://schemas.microsoft.com/office/drawing/2014/main" id="{BE80F870-E622-4D0A-82AC-B2551E25B1EF}"/>
              </a:ext>
            </a:extLst>
          </p:cNvPr>
          <p:cNvSpPr txBox="1"/>
          <p:nvPr/>
        </p:nvSpPr>
        <p:spPr>
          <a:xfrm>
            <a:off x="9619350" y="3376800"/>
            <a:ext cx="2232000" cy="2033202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Objective: </a:t>
            </a:r>
            <a:r>
              <a:rPr lang="en-US" sz="1400" dirty="0">
                <a:latin typeface="+mn-lt"/>
              </a:rPr>
              <a:t>Present 1-pager initiative-level plan for L&amp;D 2022 based on qual and quant outcomes from </a:t>
            </a:r>
            <a:r>
              <a:rPr lang="en-US" sz="1400" dirty="0" err="1">
                <a:latin typeface="+mn-lt"/>
              </a:rPr>
              <a:t>VoC.</a:t>
            </a:r>
            <a:endParaRPr lang="en-US" sz="14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+mn-lt"/>
              </a:rPr>
              <a:t>Audience &amp; Format: </a:t>
            </a:r>
            <a:r>
              <a:rPr lang="en-US" sz="1400" dirty="0">
                <a:latin typeface="+mn-lt"/>
              </a:rPr>
              <a:t>HR Tribe Leadership, POs; 90-min.</a:t>
            </a:r>
            <a:endParaRPr lang="en-US" sz="1400" b="1" dirty="0">
              <a:latin typeface="+mn-lt"/>
            </a:endParaRPr>
          </a:p>
        </p:txBody>
      </p:sp>
      <p:sp>
        <p:nvSpPr>
          <p:cNvPr id="57" name="ee4pHeader1">
            <a:extLst>
              <a:ext uri="{FF2B5EF4-FFF2-40B4-BE49-F238E27FC236}">
                <a16:creationId xmlns:a16="http://schemas.microsoft.com/office/drawing/2014/main" id="{DE835329-FE98-462F-AB10-C3C9E88BAFA2}"/>
              </a:ext>
            </a:extLst>
          </p:cNvPr>
          <p:cNvSpPr txBox="1"/>
          <p:nvPr/>
        </p:nvSpPr>
        <p:spPr>
          <a:xfrm>
            <a:off x="630000" y="2986799"/>
            <a:ext cx="934551" cy="307777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Oct 21</a:t>
            </a:r>
            <a:r>
              <a:rPr lang="en-US" sz="2000" baseline="30000" dirty="0">
                <a:solidFill>
                  <a:schemeClr val="tx2"/>
                </a:solidFill>
              </a:rPr>
              <a:t>st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8" name="ee4pHeader2">
            <a:extLst>
              <a:ext uri="{FF2B5EF4-FFF2-40B4-BE49-F238E27FC236}">
                <a16:creationId xmlns:a16="http://schemas.microsoft.com/office/drawing/2014/main" id="{14EC6590-1B03-436A-A323-6407BFED6907}"/>
              </a:ext>
            </a:extLst>
          </p:cNvPr>
          <p:cNvSpPr txBox="1"/>
          <p:nvPr/>
        </p:nvSpPr>
        <p:spPr>
          <a:xfrm>
            <a:off x="2877337" y="2986799"/>
            <a:ext cx="926536" cy="307777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Oct 22</a:t>
            </a:r>
            <a:r>
              <a:rPr lang="en-US" sz="2000" baseline="30000" dirty="0">
                <a:solidFill>
                  <a:schemeClr val="tx2"/>
                </a:solidFill>
              </a:rPr>
              <a:t>nd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9" name="ee4pHeader3">
            <a:extLst>
              <a:ext uri="{FF2B5EF4-FFF2-40B4-BE49-F238E27FC236}">
                <a16:creationId xmlns:a16="http://schemas.microsoft.com/office/drawing/2014/main" id="{D65DD6C3-F084-469D-99DC-E542342F5496}"/>
              </a:ext>
            </a:extLst>
          </p:cNvPr>
          <p:cNvSpPr txBox="1"/>
          <p:nvPr/>
        </p:nvSpPr>
        <p:spPr>
          <a:xfrm>
            <a:off x="5124675" y="2986799"/>
            <a:ext cx="1852495" cy="307777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none" lIns="0" tIns="0" rIns="0" bIns="0" rtlCol="0" anchor="b" anchorCtr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Week of Nov 1</a:t>
            </a:r>
            <a:r>
              <a:rPr lang="en-US" sz="2000" baseline="30000" dirty="0">
                <a:solidFill>
                  <a:schemeClr val="tx2"/>
                </a:solidFill>
              </a:rPr>
              <a:t>st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0" name="ee4pHeader4">
            <a:extLst>
              <a:ext uri="{FF2B5EF4-FFF2-40B4-BE49-F238E27FC236}">
                <a16:creationId xmlns:a16="http://schemas.microsoft.com/office/drawing/2014/main" id="{38414866-63D4-45A6-B0F7-188AC0728125}"/>
              </a:ext>
            </a:extLst>
          </p:cNvPr>
          <p:cNvSpPr txBox="1"/>
          <p:nvPr/>
        </p:nvSpPr>
        <p:spPr>
          <a:xfrm>
            <a:off x="7372013" y="2986799"/>
            <a:ext cx="926536" cy="307777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Nov 11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1" name="ee4pHeader5">
            <a:extLst>
              <a:ext uri="{FF2B5EF4-FFF2-40B4-BE49-F238E27FC236}">
                <a16:creationId xmlns:a16="http://schemas.microsoft.com/office/drawing/2014/main" id="{778A85C4-8121-4102-A1F8-D17CCF8CA291}"/>
              </a:ext>
            </a:extLst>
          </p:cNvPr>
          <p:cNvSpPr txBox="1"/>
          <p:nvPr/>
        </p:nvSpPr>
        <p:spPr>
          <a:xfrm>
            <a:off x="9619350" y="2986799"/>
            <a:ext cx="926536" cy="307777"/>
          </a:xfrm>
          <a:prstGeom prst="rect">
            <a:avLst/>
          </a:prstGeom>
          <a:noFill/>
          <a:ln cap="rnd">
            <a:noFill/>
            <a:round/>
          </a:ln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Nov 18</a:t>
            </a:r>
            <a:r>
              <a:rPr lang="en-US" sz="2000" baseline="30000" dirty="0">
                <a:solidFill>
                  <a:schemeClr val="tx2"/>
                </a:solidFill>
              </a:rPr>
              <a:t>th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0A514A3-548B-4663-BE77-F14C47CDAFF7}"/>
              </a:ext>
            </a:extLst>
          </p:cNvPr>
          <p:cNvSpPr txBox="1"/>
          <p:nvPr/>
        </p:nvSpPr>
        <p:spPr>
          <a:xfrm>
            <a:off x="58005" y="5907398"/>
            <a:ext cx="8430009" cy="83099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575757"/>
                </a:solidFill>
                <a:latin typeface="+mn-lt"/>
              </a:rPr>
              <a:t>Initial Questions for Solutioning Workshop: </a:t>
            </a:r>
          </a:p>
          <a:p>
            <a:pPr marL="495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latin typeface="+mn-lt"/>
              </a:rPr>
              <a:t>What are all the ideas we already have based on qualitative insights (visionary and non-visionary)?</a:t>
            </a:r>
          </a:p>
          <a:p>
            <a:pPr marL="495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latin typeface="+mn-lt"/>
              </a:rPr>
              <a:t>What are the intersections between </a:t>
            </a:r>
            <a:r>
              <a:rPr lang="en-US" sz="1200" dirty="0" err="1">
                <a:solidFill>
                  <a:srgbClr val="575757"/>
                </a:solidFill>
                <a:latin typeface="+mn-lt"/>
              </a:rPr>
              <a:t>VoC</a:t>
            </a:r>
            <a:r>
              <a:rPr lang="en-US" sz="1200" dirty="0">
                <a:solidFill>
                  <a:srgbClr val="575757"/>
                </a:solidFill>
                <a:latin typeface="+mn-lt"/>
              </a:rPr>
              <a:t> &amp; Portal assessment?</a:t>
            </a:r>
          </a:p>
          <a:p>
            <a:pPr marL="495450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latin typeface="+mn-lt"/>
              </a:rPr>
              <a:t>What about personalization we want to solve for and how? 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8505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4" name="think-cell Slide" r:id="rId6" imgW="352" imgH="355" progId="TCLayout.ActiveDocument.1">
                  <p:embed/>
                </p:oleObj>
              </mc:Choice>
              <mc:Fallback>
                <p:oleObj name="think-cell Slide" r:id="rId6" imgW="352" imgH="355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4CE92-60D6-4A9F-9988-6C887B6296DB}"/>
              </a:ext>
            </a:extLst>
          </p:cNvPr>
          <p:cNvSpPr/>
          <p:nvPr/>
        </p:nvSpPr>
        <p:spPr>
          <a:xfrm>
            <a:off x="11404344" y="3697821"/>
            <a:ext cx="759081" cy="2988729"/>
          </a:xfrm>
          <a:prstGeom prst="rect">
            <a:avLst/>
          </a:prstGeom>
          <a:solidFill>
            <a:srgbClr val="F2F2F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79CFEA1C-F461-4A6F-A376-5D38819DF070}"/>
              </a:ext>
            </a:extLst>
          </p:cNvPr>
          <p:cNvSpPr txBox="1">
            <a:spLocks/>
          </p:cNvSpPr>
          <p:nvPr/>
        </p:nvSpPr>
        <p:spPr>
          <a:xfrm>
            <a:off x="548865" y="2722652"/>
            <a:ext cx="3127881" cy="141269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dirty="0">
                <a:solidFill>
                  <a:srgbClr val="575757"/>
                </a:solidFill>
              </a:rPr>
              <a:t>Some guardrails for a productive discussion</a:t>
            </a:r>
          </a:p>
        </p:txBody>
      </p:sp>
      <p:sp>
        <p:nvSpPr>
          <p:cNvPr id="51" name="ee4pContent1">
            <a:extLst>
              <a:ext uri="{FF2B5EF4-FFF2-40B4-BE49-F238E27FC236}">
                <a16:creationId xmlns:a16="http://schemas.microsoft.com/office/drawing/2014/main" id="{A51293C3-CBD9-42A5-BF6C-E530C7B7306F}"/>
              </a:ext>
            </a:extLst>
          </p:cNvPr>
          <p:cNvSpPr txBox="1"/>
          <p:nvPr/>
        </p:nvSpPr>
        <p:spPr>
          <a:xfrm>
            <a:off x="4588395" y="332880"/>
            <a:ext cx="7603605" cy="518538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2200" dirty="0">
                <a:latin typeface="+mn-lt"/>
              </a:rPr>
              <a:t>1. Basics: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EAD92"/>
                </a:solidFill>
                <a:latin typeface="+mn-lt"/>
              </a:rPr>
              <a:t>We'd love to see you! </a:t>
            </a:r>
            <a:r>
              <a:rPr lang="en-US" dirty="0">
                <a:latin typeface="+mn-lt"/>
              </a:rPr>
              <a:t>Use video, please. </a:t>
            </a:r>
            <a:r>
              <a:rPr lang="en-US" dirty="0">
                <a:latin typeface="+mn-lt"/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EAD92"/>
                </a:solidFill>
                <a:latin typeface="+mn-lt"/>
              </a:rPr>
              <a:t>What's that noise? </a:t>
            </a:r>
            <a:r>
              <a:rPr lang="en-US" dirty="0">
                <a:solidFill>
                  <a:srgbClr val="575757"/>
                </a:solidFill>
                <a:latin typeface="+mn-lt"/>
              </a:rPr>
              <a:t>M</a:t>
            </a:r>
            <a:r>
              <a:rPr lang="en-US" dirty="0">
                <a:latin typeface="+mn-lt"/>
              </a:rPr>
              <a:t>ute yourself when not speaking.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D92"/>
                </a:solidFill>
                <a:latin typeface="+mn-lt"/>
              </a:rPr>
              <a:t>Ask away! </a:t>
            </a:r>
            <a:r>
              <a:rPr lang="en-US" sz="2000" dirty="0">
                <a:solidFill>
                  <a:srgbClr val="575757"/>
                </a:solidFill>
                <a:latin typeface="+mn-lt"/>
              </a:rPr>
              <a:t>Post</a:t>
            </a:r>
            <a:r>
              <a:rPr lang="en-US" sz="2000" dirty="0">
                <a:solidFill>
                  <a:srgbClr val="3EAD92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them in the Zoom chat.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EAD92"/>
                </a:solidFill>
                <a:latin typeface="+mn-lt"/>
              </a:rPr>
              <a:t>This is an interactive session: </a:t>
            </a:r>
            <a:r>
              <a:rPr lang="en-US" sz="2000" dirty="0">
                <a:latin typeface="+mn-lt"/>
              </a:rPr>
              <a:t>Your participation is key.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EAD92"/>
                </a:solidFill>
                <a:latin typeface="+mn-lt"/>
              </a:rPr>
              <a:t>The session will be recorded:</a:t>
            </a:r>
            <a:r>
              <a:rPr lang="en-US" dirty="0">
                <a:latin typeface="+mn-lt"/>
              </a:rPr>
              <a:t> Please raise if any concerns</a:t>
            </a:r>
            <a:endParaRPr lang="en-US" sz="2000" dirty="0">
              <a:latin typeface="+mn-lt"/>
            </a:endParaRPr>
          </a:p>
          <a:p>
            <a:pPr>
              <a:buNone/>
            </a:pPr>
            <a:endParaRPr lang="en-US" sz="2200" dirty="0">
              <a:latin typeface="+mn-lt"/>
            </a:endParaRPr>
          </a:p>
          <a:p>
            <a:pPr>
              <a:buNone/>
            </a:pPr>
            <a:r>
              <a:rPr lang="en-US" sz="2200" dirty="0">
                <a:latin typeface="+mn-lt"/>
              </a:rPr>
              <a:t>2.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8B21C"/>
                </a:solidFill>
                <a:latin typeface="+mn-lt"/>
              </a:rPr>
              <a:t>Focus on what the user has said! </a:t>
            </a:r>
            <a:r>
              <a:rPr lang="en-US" dirty="0">
                <a:solidFill>
                  <a:srgbClr val="575757"/>
                </a:solidFill>
                <a:latin typeface="+mn-lt"/>
              </a:rPr>
              <a:t>That's why we're here.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8B21C"/>
                </a:solidFill>
                <a:latin typeface="+mn-lt"/>
              </a:rPr>
              <a:t>Brainstorm with no limits:</a:t>
            </a:r>
            <a:r>
              <a:rPr lang="en-US" dirty="0">
                <a:solidFill>
                  <a:srgbClr val="575757"/>
                </a:solidFill>
                <a:latin typeface="+mn-lt"/>
              </a:rPr>
              <a:t> Go blue-sky &amp; leave bias behind.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A8B21C"/>
                </a:solidFill>
                <a:latin typeface="+mn-lt"/>
              </a:rPr>
              <a:t>We are not locking anything today: </a:t>
            </a:r>
            <a:r>
              <a:rPr lang="en-US" dirty="0">
                <a:solidFill>
                  <a:srgbClr val="575757"/>
                </a:solidFill>
                <a:latin typeface="+mn-lt"/>
              </a:rPr>
              <a:t>We're just getting started.</a:t>
            </a:r>
            <a:endParaRPr lang="en-US" sz="2400" dirty="0">
              <a:solidFill>
                <a:srgbClr val="575757"/>
              </a:solidFill>
              <a:latin typeface="+mn-lt"/>
            </a:endParaRPr>
          </a:p>
          <a:p>
            <a:pPr>
              <a:buNone/>
            </a:pPr>
            <a:endParaRPr lang="en-US" sz="2200" dirty="0">
              <a:solidFill>
                <a:srgbClr val="575757"/>
              </a:solidFill>
              <a:latin typeface="+mn-lt"/>
            </a:endParaRPr>
          </a:p>
          <a:p>
            <a:pPr>
              <a:buNone/>
            </a:pPr>
            <a:r>
              <a:rPr lang="en-US" sz="2200" dirty="0">
                <a:solidFill>
                  <a:srgbClr val="575757"/>
                </a:solidFill>
                <a:latin typeface="+mn-lt"/>
              </a:rPr>
              <a:t>3. Process: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We'll start with slides, then use Trello.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Review the learner journeys E2E and where pain points belong.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Breakout rooms will be used for Design Thinking.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We'll vote on priority using the DF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In scope: Primary focus on L&amp;D digital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95E7E"/>
                </a:solidFill>
                <a:latin typeface="+mn-lt"/>
              </a:rPr>
              <a:t>Output: Priority solutions for digital tools to test with learners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295E7E"/>
              </a:solidFill>
              <a:latin typeface="+mn-lt"/>
            </a:endParaRPr>
          </a:p>
          <a:p>
            <a:pPr marL="342900" indent="-342900"/>
            <a:endParaRPr lang="en-US" dirty="0">
              <a:solidFill>
                <a:srgbClr val="295E7E"/>
              </a:solidFill>
              <a:latin typeface="+mn-lt"/>
            </a:endParaRPr>
          </a:p>
          <a:p>
            <a:pPr marL="342900" indent="-342900"/>
            <a:endParaRPr lang="en-US" dirty="0">
              <a:solidFill>
                <a:srgbClr val="295E7E"/>
              </a:solidFill>
              <a:latin typeface="+mn-lt"/>
            </a:endParaRPr>
          </a:p>
          <a:p>
            <a:pPr>
              <a:buNone/>
            </a:pPr>
            <a:endParaRPr lang="en-US" sz="2400" dirty="0">
              <a:latin typeface="+mn-lt"/>
            </a:endParaRPr>
          </a:p>
          <a:p>
            <a:pPr>
              <a:buNone/>
            </a:pPr>
            <a:endParaRPr lang="en-US" sz="2400" dirty="0">
              <a:latin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97447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v="urn:schemas-microsoft-com:vml" xmlns:a14="http://schemas.microsoft.com/office/drawing/2010/main" xmlns:a16="http://schemas.microsoft.com/office/drawing/2014/main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EF50DF5-5B1C-475C-8F6C-7EC61A98199F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2873163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98" name="think-cell Slide" r:id="rId6" imgW="473" imgH="473" progId="TCLayout.ActiveDocument.1">
                  <p:embed/>
                </p:oleObj>
              </mc:Choice>
              <mc:Fallback>
                <p:oleObj name="think-cell Slide" r:id="rId6" imgW="473" imgH="473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EF50DF5-5B1C-475C-8F6C-7EC61A9819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Today's Attendees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76A180-4169-4724-A807-849E999A21C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/>
          <a:stretch/>
        </p:blipFill>
        <p:spPr>
          <a:xfrm>
            <a:off x="5313126" y="3944651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104C2D-D8E9-42AF-A58C-2525CD24152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/>
          <a:stretch/>
        </p:blipFill>
        <p:spPr>
          <a:xfrm>
            <a:off x="7654689" y="1410767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C829DC-5E28-4632-A425-07087BADA1F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/>
          <a:stretch/>
        </p:blipFill>
        <p:spPr>
          <a:xfrm>
            <a:off x="2971563" y="3944651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3CE98D-3E52-4F4C-BE50-85A1A79682B7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7654689" y="3944651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DB3900-9DB4-4A6F-AEEE-7A1BE17E0A3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9" b="71"/>
          <a:stretch/>
        </p:blipFill>
        <p:spPr>
          <a:xfrm>
            <a:off x="630000" y="1410767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AA370-6989-4043-9E8E-44567310DBB5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/>
          <a:stretch/>
        </p:blipFill>
        <p:spPr>
          <a:xfrm>
            <a:off x="630000" y="3944651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FDBA2D9-F691-45EA-8325-1F11FEFF5855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313126" y="1410767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67C69D-66AE-47CA-9A9B-16FB99631C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t="72" b="72"/>
          <a:stretch/>
        </p:blipFill>
        <p:spPr>
          <a:xfrm>
            <a:off x="2971563" y="1410767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sp>
        <p:nvSpPr>
          <p:cNvPr id="14" name="ee4pContent1">
            <a:extLst>
              <a:ext uri="{FF2B5EF4-FFF2-40B4-BE49-F238E27FC236}">
                <a16:creationId xmlns:a16="http://schemas.microsoft.com/office/drawing/2014/main" id="{BC4917BE-513E-417D-9957-B473F780EB06}"/>
              </a:ext>
            </a:extLst>
          </p:cNvPr>
          <p:cNvSpPr txBox="1"/>
          <p:nvPr/>
        </p:nvSpPr>
        <p:spPr>
          <a:xfrm>
            <a:off x="630000" y="2893483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US" sz="1200" dirty="0">
                <a:latin typeface="+mn-lt"/>
              </a:rPr>
              <a:t>Ashley Egan</a:t>
            </a:r>
          </a:p>
          <a:p>
            <a:r>
              <a:rPr lang="en-US" sz="1200" dirty="0">
                <a:latin typeface="+mn-lt"/>
              </a:rPr>
              <a:t>Director, Tribe Lead</a:t>
            </a:r>
          </a:p>
          <a:p>
            <a:r>
              <a:rPr lang="en-US" sz="1200" dirty="0">
                <a:latin typeface="+mn-lt"/>
              </a:rPr>
              <a:t>HR Digital Products</a:t>
            </a:r>
          </a:p>
        </p:txBody>
      </p:sp>
      <p:sp>
        <p:nvSpPr>
          <p:cNvPr id="15" name="ee4pContent1">
            <a:extLst>
              <a:ext uri="{FF2B5EF4-FFF2-40B4-BE49-F238E27FC236}">
                <a16:creationId xmlns:a16="http://schemas.microsoft.com/office/drawing/2014/main" id="{43615120-A073-453C-84EE-0001859EA27D}"/>
              </a:ext>
            </a:extLst>
          </p:cNvPr>
          <p:cNvSpPr txBox="1"/>
          <p:nvPr/>
        </p:nvSpPr>
        <p:spPr>
          <a:xfrm>
            <a:off x="2971563" y="2893483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Kate Venier</a:t>
            </a:r>
          </a:p>
          <a:p>
            <a:r>
              <a:rPr lang="en-GB" sz="1200" dirty="0">
                <a:latin typeface="+mn-lt"/>
              </a:rPr>
              <a:t>Product Owner - Senior Manager</a:t>
            </a:r>
            <a:endParaRPr lang="en-US" sz="1200" dirty="0">
              <a:latin typeface="+mn-lt"/>
            </a:endParaRPr>
          </a:p>
        </p:txBody>
      </p:sp>
      <p:sp>
        <p:nvSpPr>
          <p:cNvPr id="16" name="ee4pContent1">
            <a:extLst>
              <a:ext uri="{FF2B5EF4-FFF2-40B4-BE49-F238E27FC236}">
                <a16:creationId xmlns:a16="http://schemas.microsoft.com/office/drawing/2014/main" id="{B5F8F128-0A2D-4F06-8184-7E879243552D}"/>
              </a:ext>
            </a:extLst>
          </p:cNvPr>
          <p:cNvSpPr txBox="1"/>
          <p:nvPr/>
        </p:nvSpPr>
        <p:spPr>
          <a:xfrm>
            <a:off x="5307926" y="2895013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Max Duggan</a:t>
            </a:r>
          </a:p>
          <a:p>
            <a:r>
              <a:rPr lang="en-GB" sz="1200" dirty="0" err="1">
                <a:latin typeface="+mn-lt"/>
              </a:rPr>
              <a:t>UX</a:t>
            </a:r>
            <a:r>
              <a:rPr lang="en-GB" sz="1200" dirty="0">
                <a:latin typeface="+mn-lt"/>
              </a:rPr>
              <a:t> Designer</a:t>
            </a:r>
            <a:endParaRPr lang="en-US" sz="1200" dirty="0">
              <a:latin typeface="+mn-lt"/>
            </a:endParaRPr>
          </a:p>
        </p:txBody>
      </p:sp>
      <p:sp>
        <p:nvSpPr>
          <p:cNvPr id="17" name="ee4pContent1">
            <a:extLst>
              <a:ext uri="{FF2B5EF4-FFF2-40B4-BE49-F238E27FC236}">
                <a16:creationId xmlns:a16="http://schemas.microsoft.com/office/drawing/2014/main" id="{4D400D50-0AA7-4073-9D47-8EC0F5796601}"/>
              </a:ext>
            </a:extLst>
          </p:cNvPr>
          <p:cNvSpPr txBox="1"/>
          <p:nvPr/>
        </p:nvSpPr>
        <p:spPr>
          <a:xfrm>
            <a:off x="7654689" y="2889382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Freddie Winter</a:t>
            </a:r>
          </a:p>
          <a:p>
            <a:r>
              <a:rPr lang="en-GB" sz="1200" dirty="0">
                <a:latin typeface="+mn-lt"/>
              </a:rPr>
              <a:t>Global L&amp;D Analytics Lead</a:t>
            </a:r>
            <a:endParaRPr lang="en-US" sz="1200" dirty="0">
              <a:latin typeface="+mn-lt"/>
            </a:endParaRPr>
          </a:p>
        </p:txBody>
      </p:sp>
      <p:sp>
        <p:nvSpPr>
          <p:cNvPr id="18" name="ee4pContent1">
            <a:extLst>
              <a:ext uri="{FF2B5EF4-FFF2-40B4-BE49-F238E27FC236}">
                <a16:creationId xmlns:a16="http://schemas.microsoft.com/office/drawing/2014/main" id="{2C05D3C6-62FD-4B49-B98B-BF8D59F6E7C2}"/>
              </a:ext>
            </a:extLst>
          </p:cNvPr>
          <p:cNvSpPr txBox="1"/>
          <p:nvPr/>
        </p:nvSpPr>
        <p:spPr>
          <a:xfrm>
            <a:off x="624800" y="5448520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Thiago Oliveira</a:t>
            </a:r>
          </a:p>
          <a:p>
            <a:r>
              <a:rPr lang="en-GB" sz="1200" dirty="0">
                <a:latin typeface="+mn-lt"/>
              </a:rPr>
              <a:t>Operational Innovations</a:t>
            </a:r>
          </a:p>
          <a:p>
            <a:r>
              <a:rPr lang="en-GB" sz="1200" dirty="0">
                <a:latin typeface="+mn-lt"/>
              </a:rPr>
              <a:t>Senior Analyst</a:t>
            </a:r>
            <a:endParaRPr lang="en-US" sz="1200" dirty="0">
              <a:latin typeface="+mn-lt"/>
            </a:endParaRPr>
          </a:p>
        </p:txBody>
      </p:sp>
      <p:sp>
        <p:nvSpPr>
          <p:cNvPr id="19" name="ee4pContent1">
            <a:extLst>
              <a:ext uri="{FF2B5EF4-FFF2-40B4-BE49-F238E27FC236}">
                <a16:creationId xmlns:a16="http://schemas.microsoft.com/office/drawing/2014/main" id="{A4F10753-4A9E-4410-9BBB-284C056F5CE5}"/>
              </a:ext>
            </a:extLst>
          </p:cNvPr>
          <p:cNvSpPr txBox="1"/>
          <p:nvPr/>
        </p:nvSpPr>
        <p:spPr>
          <a:xfrm>
            <a:off x="2966363" y="5448520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Rebecca Fell</a:t>
            </a:r>
          </a:p>
          <a:p>
            <a:r>
              <a:rPr lang="en-GB" sz="1200" dirty="0">
                <a:latin typeface="+mn-lt"/>
              </a:rPr>
              <a:t>Global L&amp;D Learning </a:t>
            </a:r>
          </a:p>
          <a:p>
            <a:r>
              <a:rPr lang="en-GB" sz="1200" dirty="0">
                <a:latin typeface="+mn-lt"/>
              </a:rPr>
              <a:t>Experience Manager</a:t>
            </a:r>
            <a:endParaRPr lang="en-US" sz="1200" dirty="0">
              <a:latin typeface="+mn-lt"/>
            </a:endParaRPr>
          </a:p>
        </p:txBody>
      </p:sp>
      <p:sp>
        <p:nvSpPr>
          <p:cNvPr id="20" name="ee4pContent1">
            <a:extLst>
              <a:ext uri="{FF2B5EF4-FFF2-40B4-BE49-F238E27FC236}">
                <a16:creationId xmlns:a16="http://schemas.microsoft.com/office/drawing/2014/main" id="{7DB37672-7625-4B0A-9CBC-421DAE071FE3}"/>
              </a:ext>
            </a:extLst>
          </p:cNvPr>
          <p:cNvSpPr txBox="1"/>
          <p:nvPr/>
        </p:nvSpPr>
        <p:spPr>
          <a:xfrm>
            <a:off x="5307926" y="5448520"/>
            <a:ext cx="2186812" cy="72994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Barbara Thompson</a:t>
            </a:r>
          </a:p>
          <a:p>
            <a:r>
              <a:rPr lang="en-GB" sz="1200" dirty="0">
                <a:latin typeface="+mn-lt"/>
              </a:rPr>
              <a:t>Learning Innovation Manager</a:t>
            </a:r>
            <a:endParaRPr lang="en-US" sz="1200" dirty="0">
              <a:latin typeface="+mn-lt"/>
            </a:endParaRPr>
          </a:p>
        </p:txBody>
      </p:sp>
      <p:sp>
        <p:nvSpPr>
          <p:cNvPr id="21" name="ee4pContent1">
            <a:extLst>
              <a:ext uri="{FF2B5EF4-FFF2-40B4-BE49-F238E27FC236}">
                <a16:creationId xmlns:a16="http://schemas.microsoft.com/office/drawing/2014/main" id="{85186BE2-F425-4E28-9DFE-3AB5CB6DBFF1}"/>
              </a:ext>
            </a:extLst>
          </p:cNvPr>
          <p:cNvSpPr txBox="1"/>
          <p:nvPr/>
        </p:nvSpPr>
        <p:spPr>
          <a:xfrm>
            <a:off x="7644289" y="5447233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Nick Raine</a:t>
            </a:r>
          </a:p>
          <a:p>
            <a:r>
              <a:rPr lang="en-US" sz="1200" dirty="0">
                <a:latin typeface="+mn-lt"/>
              </a:rPr>
              <a:t>Global L&amp;D Learning Experience Designer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3DBBF63-F35C-4BA0-9085-53FDC90EC6A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996253" y="1410767"/>
            <a:ext cx="1427163" cy="1427163"/>
          </a:xfrm>
          <a:prstGeom prst="ellipse">
            <a:avLst/>
          </a:prstGeom>
          <a:grpFill/>
          <a:ln w="38100">
            <a:gradFill flip="none" rotWithShape="1">
              <a:gsLst>
                <a:gs pos="0">
                  <a:schemeClr val="accent2"/>
                </a:gs>
                <a:gs pos="100000">
                  <a:schemeClr val="tx2"/>
                </a:gs>
              </a:gsLst>
              <a:lin ang="2700000" scaled="1"/>
              <a:tileRect/>
            </a:gradFill>
          </a:ln>
        </p:spPr>
      </p:pic>
      <p:sp>
        <p:nvSpPr>
          <p:cNvPr id="26" name="ee4pContent1">
            <a:extLst>
              <a:ext uri="{FF2B5EF4-FFF2-40B4-BE49-F238E27FC236}">
                <a16:creationId xmlns:a16="http://schemas.microsoft.com/office/drawing/2014/main" id="{15429565-0E24-40C1-A70C-D54E52AB0B33}"/>
              </a:ext>
            </a:extLst>
          </p:cNvPr>
          <p:cNvSpPr txBox="1"/>
          <p:nvPr/>
        </p:nvSpPr>
        <p:spPr>
          <a:xfrm>
            <a:off x="9999988" y="2889381"/>
            <a:ext cx="2192012" cy="731227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r>
              <a:rPr lang="en-GB" sz="1200" dirty="0">
                <a:latin typeface="+mn-lt"/>
              </a:rPr>
              <a:t>Justin </a:t>
            </a:r>
            <a:r>
              <a:rPr lang="en-GB" sz="1200" dirty="0" err="1">
                <a:latin typeface="+mn-lt"/>
              </a:rPr>
              <a:t>Straz</a:t>
            </a:r>
            <a:endParaRPr lang="en-GB" sz="1200" dirty="0">
              <a:latin typeface="+mn-lt"/>
            </a:endParaRPr>
          </a:p>
          <a:p>
            <a:r>
              <a:rPr lang="en-GB" sz="1200" dirty="0">
                <a:latin typeface="+mn-lt"/>
              </a:rPr>
              <a:t>Global L&amp;D Learning </a:t>
            </a:r>
          </a:p>
          <a:p>
            <a:r>
              <a:rPr lang="en-GB" sz="1200" dirty="0">
                <a:latin typeface="+mn-lt"/>
              </a:rPr>
              <a:t>Experience Product Manager</a:t>
            </a:r>
            <a:endParaRPr lang="en-US" sz="1200" dirty="0">
              <a:latin typeface="+mn-lt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756635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288452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71" name="think-cell Slide" r:id="rId6" imgW="305" imgH="303" progId="TCLayout.ActiveDocument.1">
                  <p:embed/>
                </p:oleObj>
              </mc:Choice>
              <mc:Fallback>
                <p:oleObj name="think-cell Slide" r:id="rId6" imgW="305" imgH="303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576A90"/>
          </a:solidFill>
          <a:ln w="9525" cap="rnd" cmpd="sng" algn="ctr">
            <a:solidFill>
              <a:srgbClr val="576A9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2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075611" cy="6858000"/>
          </a:xfrm>
          <a:prstGeom prst="rect">
            <a:avLst/>
          </a:prstGeom>
        </p:spPr>
      </p:pic>
      <p:sp>
        <p:nvSpPr>
          <p:cNvPr id="54" name="Overlay"/>
          <p:cNvSpPr/>
          <p:nvPr>
            <p:custDataLst>
              <p:tags r:id="rId4"/>
            </p:custDataLst>
          </p:nvPr>
        </p:nvSpPr>
        <p:spPr>
          <a:xfrm>
            <a:off x="0" y="0"/>
            <a:ext cx="4075611" cy="6858000"/>
          </a:xfrm>
          <a:prstGeom prst="rect">
            <a:avLst/>
          </a:prstGeom>
          <a:solidFill>
            <a:srgbClr val="000000">
              <a:alpha val="38000"/>
            </a:srgbClr>
          </a:solidFill>
          <a:ln w="952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30000" y="2681103"/>
            <a:ext cx="3290565" cy="1506148"/>
          </a:xfrm>
        </p:spPr>
        <p:txBody>
          <a:bodyPr vert="horz"/>
          <a:lstStyle/>
          <a:p>
            <a:r>
              <a:rPr lang="en-US" dirty="0">
                <a:solidFill>
                  <a:srgbClr val="FFFFFF"/>
                </a:solidFill>
              </a:rPr>
              <a:t>Today's Objective &amp; next steps</a:t>
            </a:r>
            <a:endParaRPr lang="en-US" dirty="0"/>
          </a:p>
        </p:txBody>
      </p:sp>
      <p:sp>
        <p:nvSpPr>
          <p:cNvPr id="8" name="Freeform 5"/>
          <p:cNvSpPr>
            <a:spLocks/>
          </p:cNvSpPr>
          <p:nvPr/>
        </p:nvSpPr>
        <p:spPr bwMode="auto">
          <a:xfrm>
            <a:off x="6230614" y="1684807"/>
            <a:ext cx="2647095" cy="1978718"/>
          </a:xfrm>
          <a:custGeom>
            <a:avLst/>
            <a:gdLst>
              <a:gd name="T0" fmla="*/ 747 w 974"/>
              <a:gd name="T1" fmla="*/ 58 h 728"/>
              <a:gd name="T2" fmla="*/ 480 w 974"/>
              <a:gd name="T3" fmla="*/ 25 h 728"/>
              <a:gd name="T4" fmla="*/ 372 w 974"/>
              <a:gd name="T5" fmla="*/ 75 h 728"/>
              <a:gd name="T6" fmla="*/ 267 w 974"/>
              <a:gd name="T7" fmla="*/ 190 h 728"/>
              <a:gd name="T8" fmla="*/ 0 w 974"/>
              <a:gd name="T9" fmla="*/ 659 h 728"/>
              <a:gd name="T10" fmla="*/ 43 w 974"/>
              <a:gd name="T11" fmla="*/ 643 h 728"/>
              <a:gd name="T12" fmla="*/ 399 w 974"/>
              <a:gd name="T13" fmla="*/ 670 h 728"/>
              <a:gd name="T14" fmla="*/ 666 w 974"/>
              <a:gd name="T15" fmla="*/ 703 h 728"/>
              <a:gd name="T16" fmla="*/ 774 w 974"/>
              <a:gd name="T17" fmla="*/ 653 h 728"/>
              <a:gd name="T18" fmla="*/ 879 w 974"/>
              <a:gd name="T19" fmla="*/ 538 h 728"/>
              <a:gd name="T20" fmla="*/ 879 w 974"/>
              <a:gd name="T21" fmla="*/ 537 h 728"/>
              <a:gd name="T22" fmla="*/ 747 w 974"/>
              <a:gd name="T23" fmla="*/ 58 h 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74" h="728">
                <a:moveTo>
                  <a:pt x="747" y="58"/>
                </a:moveTo>
                <a:cubicBezTo>
                  <a:pt x="665" y="12"/>
                  <a:pt x="571" y="0"/>
                  <a:pt x="480" y="25"/>
                </a:cubicBezTo>
                <a:cubicBezTo>
                  <a:pt x="441" y="36"/>
                  <a:pt x="405" y="52"/>
                  <a:pt x="372" y="75"/>
                </a:cubicBezTo>
                <a:cubicBezTo>
                  <a:pt x="329" y="105"/>
                  <a:pt x="293" y="144"/>
                  <a:pt x="267" y="190"/>
                </a:cubicBezTo>
                <a:cubicBezTo>
                  <a:pt x="0" y="659"/>
                  <a:pt x="0" y="659"/>
                  <a:pt x="0" y="659"/>
                </a:cubicBezTo>
                <a:cubicBezTo>
                  <a:pt x="43" y="643"/>
                  <a:pt x="43" y="643"/>
                  <a:pt x="43" y="643"/>
                </a:cubicBezTo>
                <a:cubicBezTo>
                  <a:pt x="160" y="598"/>
                  <a:pt x="290" y="607"/>
                  <a:pt x="399" y="670"/>
                </a:cubicBezTo>
                <a:cubicBezTo>
                  <a:pt x="480" y="716"/>
                  <a:pt x="575" y="728"/>
                  <a:pt x="666" y="703"/>
                </a:cubicBezTo>
                <a:cubicBezTo>
                  <a:pt x="705" y="692"/>
                  <a:pt x="741" y="675"/>
                  <a:pt x="774" y="653"/>
                </a:cubicBezTo>
                <a:cubicBezTo>
                  <a:pt x="817" y="623"/>
                  <a:pt x="852" y="584"/>
                  <a:pt x="879" y="538"/>
                </a:cubicBezTo>
                <a:cubicBezTo>
                  <a:pt x="879" y="537"/>
                  <a:pt x="879" y="537"/>
                  <a:pt x="879" y="537"/>
                </a:cubicBezTo>
                <a:cubicBezTo>
                  <a:pt x="974" y="369"/>
                  <a:pt x="915" y="154"/>
                  <a:pt x="747" y="58"/>
                </a:cubicBezTo>
                <a:close/>
              </a:path>
            </a:pathLst>
          </a:custGeom>
          <a:solidFill>
            <a:srgbClr val="29BA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6"/>
          <p:cNvSpPr>
            <a:spLocks noChangeArrowheads="1"/>
          </p:cNvSpPr>
          <p:nvPr/>
        </p:nvSpPr>
        <p:spPr bwMode="auto">
          <a:xfrm>
            <a:off x="7090617" y="1976285"/>
            <a:ext cx="1394496" cy="139576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7"/>
          <p:cNvSpPr>
            <a:spLocks/>
          </p:cNvSpPr>
          <p:nvPr/>
        </p:nvSpPr>
        <p:spPr bwMode="auto">
          <a:xfrm>
            <a:off x="5790772" y="3486669"/>
            <a:ext cx="2432342" cy="1906367"/>
          </a:xfrm>
          <a:custGeom>
            <a:avLst/>
            <a:gdLst>
              <a:gd name="T0" fmla="*/ 859 w 895"/>
              <a:gd name="T1" fmla="*/ 672 h 701"/>
              <a:gd name="T2" fmla="*/ 705 w 895"/>
              <a:gd name="T3" fmla="*/ 350 h 701"/>
              <a:gd name="T4" fmla="*/ 600 w 895"/>
              <a:gd name="T5" fmla="*/ 102 h 701"/>
              <a:gd name="T6" fmla="*/ 502 w 895"/>
              <a:gd name="T7" fmla="*/ 34 h 701"/>
              <a:gd name="T8" fmla="*/ 351 w 895"/>
              <a:gd name="T9" fmla="*/ 1 h 701"/>
              <a:gd name="T10" fmla="*/ 350 w 895"/>
              <a:gd name="T11" fmla="*/ 1 h 701"/>
              <a:gd name="T12" fmla="*/ 1 w 895"/>
              <a:gd name="T13" fmla="*/ 354 h 701"/>
              <a:gd name="T14" fmla="*/ 106 w 895"/>
              <a:gd name="T15" fmla="*/ 602 h 701"/>
              <a:gd name="T16" fmla="*/ 203 w 895"/>
              <a:gd name="T17" fmla="*/ 671 h 701"/>
              <a:gd name="T18" fmla="*/ 355 w 895"/>
              <a:gd name="T19" fmla="*/ 701 h 701"/>
              <a:gd name="T20" fmla="*/ 895 w 895"/>
              <a:gd name="T21" fmla="*/ 701 h 701"/>
              <a:gd name="T22" fmla="*/ 859 w 895"/>
              <a:gd name="T23" fmla="*/ 67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95" h="701">
                <a:moveTo>
                  <a:pt x="859" y="672"/>
                </a:moveTo>
                <a:cubicBezTo>
                  <a:pt x="762" y="593"/>
                  <a:pt x="705" y="476"/>
                  <a:pt x="705" y="350"/>
                </a:cubicBezTo>
                <a:cubicBezTo>
                  <a:pt x="704" y="256"/>
                  <a:pt x="667" y="168"/>
                  <a:pt x="600" y="102"/>
                </a:cubicBezTo>
                <a:cubicBezTo>
                  <a:pt x="571" y="74"/>
                  <a:pt x="538" y="51"/>
                  <a:pt x="502" y="34"/>
                </a:cubicBezTo>
                <a:cubicBezTo>
                  <a:pt x="455" y="11"/>
                  <a:pt x="404" y="0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156" y="2"/>
                  <a:pt x="0" y="161"/>
                  <a:pt x="1" y="354"/>
                </a:cubicBezTo>
                <a:cubicBezTo>
                  <a:pt x="2" y="448"/>
                  <a:pt x="39" y="536"/>
                  <a:pt x="106" y="602"/>
                </a:cubicBezTo>
                <a:cubicBezTo>
                  <a:pt x="134" y="631"/>
                  <a:pt x="167" y="654"/>
                  <a:pt x="203" y="671"/>
                </a:cubicBezTo>
                <a:cubicBezTo>
                  <a:pt x="251" y="693"/>
                  <a:pt x="302" y="701"/>
                  <a:pt x="355" y="701"/>
                </a:cubicBezTo>
                <a:cubicBezTo>
                  <a:pt x="895" y="701"/>
                  <a:pt x="895" y="701"/>
                  <a:pt x="895" y="701"/>
                </a:cubicBezTo>
                <a:lnTo>
                  <a:pt x="859" y="672"/>
                </a:lnTo>
                <a:close/>
              </a:path>
            </a:pathLst>
          </a:custGeom>
          <a:solidFill>
            <a:srgbClr val="0352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Oval 8"/>
          <p:cNvSpPr>
            <a:spLocks noChangeArrowheads="1"/>
          </p:cNvSpPr>
          <p:nvPr/>
        </p:nvSpPr>
        <p:spPr bwMode="auto">
          <a:xfrm>
            <a:off x="6055895" y="3749496"/>
            <a:ext cx="1394496" cy="139449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7839543" y="2709192"/>
            <a:ext cx="1924743" cy="2841177"/>
          </a:xfrm>
          <a:custGeom>
            <a:avLst/>
            <a:gdLst>
              <a:gd name="T0" fmla="*/ 705 w 708"/>
              <a:gd name="T1" fmla="*/ 614 h 1045"/>
              <a:gd name="T2" fmla="*/ 658 w 708"/>
              <a:gd name="T3" fmla="*/ 466 h 1045"/>
              <a:gd name="T4" fmla="*/ 385 w 708"/>
              <a:gd name="T5" fmla="*/ 0 h 1045"/>
              <a:gd name="T6" fmla="*/ 378 w 708"/>
              <a:gd name="T7" fmla="*/ 45 h 1045"/>
              <a:gd name="T8" fmla="*/ 176 w 708"/>
              <a:gd name="T9" fmla="*/ 340 h 1045"/>
              <a:gd name="T10" fmla="*/ 14 w 708"/>
              <a:gd name="T11" fmla="*/ 555 h 1045"/>
              <a:gd name="T12" fmla="*/ 3 w 708"/>
              <a:gd name="T13" fmla="*/ 673 h 1045"/>
              <a:gd name="T14" fmla="*/ 50 w 708"/>
              <a:gd name="T15" fmla="*/ 821 h 1045"/>
              <a:gd name="T16" fmla="*/ 51 w 708"/>
              <a:gd name="T17" fmla="*/ 822 h 1045"/>
              <a:gd name="T18" fmla="*/ 532 w 708"/>
              <a:gd name="T19" fmla="*/ 947 h 1045"/>
              <a:gd name="T20" fmla="*/ 694 w 708"/>
              <a:gd name="T21" fmla="*/ 733 h 1045"/>
              <a:gd name="T22" fmla="*/ 705 w 708"/>
              <a:gd name="T23" fmla="*/ 614 h 1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8" h="1045">
                <a:moveTo>
                  <a:pt x="705" y="614"/>
                </a:moveTo>
                <a:cubicBezTo>
                  <a:pt x="700" y="562"/>
                  <a:pt x="684" y="512"/>
                  <a:pt x="658" y="466"/>
                </a:cubicBezTo>
                <a:cubicBezTo>
                  <a:pt x="385" y="0"/>
                  <a:pt x="385" y="0"/>
                  <a:pt x="385" y="0"/>
                </a:cubicBezTo>
                <a:cubicBezTo>
                  <a:pt x="378" y="45"/>
                  <a:pt x="378" y="45"/>
                  <a:pt x="378" y="45"/>
                </a:cubicBezTo>
                <a:cubicBezTo>
                  <a:pt x="358" y="169"/>
                  <a:pt x="285" y="277"/>
                  <a:pt x="176" y="340"/>
                </a:cubicBezTo>
                <a:cubicBezTo>
                  <a:pt x="95" y="387"/>
                  <a:pt x="38" y="464"/>
                  <a:pt x="14" y="555"/>
                </a:cubicBezTo>
                <a:cubicBezTo>
                  <a:pt x="4" y="594"/>
                  <a:pt x="0" y="634"/>
                  <a:pt x="3" y="673"/>
                </a:cubicBezTo>
                <a:cubicBezTo>
                  <a:pt x="8" y="726"/>
                  <a:pt x="23" y="775"/>
                  <a:pt x="50" y="821"/>
                </a:cubicBezTo>
                <a:cubicBezTo>
                  <a:pt x="51" y="822"/>
                  <a:pt x="51" y="822"/>
                  <a:pt x="51" y="822"/>
                </a:cubicBezTo>
                <a:cubicBezTo>
                  <a:pt x="149" y="989"/>
                  <a:pt x="365" y="1045"/>
                  <a:pt x="532" y="947"/>
                </a:cubicBezTo>
                <a:cubicBezTo>
                  <a:pt x="613" y="900"/>
                  <a:pt x="670" y="824"/>
                  <a:pt x="694" y="733"/>
                </a:cubicBezTo>
                <a:cubicBezTo>
                  <a:pt x="704" y="694"/>
                  <a:pt x="708" y="654"/>
                  <a:pt x="705" y="614"/>
                </a:cubicBezTo>
                <a:close/>
              </a:path>
            </a:pathLst>
          </a:custGeom>
          <a:solidFill>
            <a:srgbClr val="A7AF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Oval 10"/>
          <p:cNvSpPr>
            <a:spLocks noChangeArrowheads="1"/>
          </p:cNvSpPr>
          <p:nvPr/>
        </p:nvSpPr>
        <p:spPr bwMode="auto">
          <a:xfrm>
            <a:off x="8106902" y="3751733"/>
            <a:ext cx="1395766" cy="1395764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777130" y="702424"/>
            <a:ext cx="6124826" cy="923330"/>
          </a:xfrm>
          <a:prstGeom prst="rect">
            <a:avLst/>
          </a:prstGeom>
          <a:ln w="12700" cap="flat" cmpd="sng" algn="ctr">
            <a:solidFill>
              <a:srgbClr val="E71C57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anchor="b">
            <a:spAutoFit/>
          </a:bodyPr>
          <a:lstStyle/>
          <a:p>
            <a:pPr lvl="0" algn="ctr">
              <a:defRPr/>
            </a:pPr>
            <a:r>
              <a:rPr lang="en-US" dirty="0"/>
              <a:t>Based on the results from the Merge qualitative research, (a) </a:t>
            </a:r>
            <a:r>
              <a:rPr lang="en-US" dirty="0">
                <a:solidFill>
                  <a:schemeClr val="accent6"/>
                </a:solidFill>
              </a:rPr>
              <a:t>identify improvements that will help us move the needle the most, and (b) vote on their priority 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227991" y="3978187"/>
            <a:ext cx="2065965" cy="923330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>
              <a:defRPr/>
            </a:pPr>
            <a:r>
              <a:rPr lang="en-US" dirty="0">
                <a:solidFill>
                  <a:srgbClr val="29BA74"/>
                </a:solidFill>
              </a:rPr>
              <a:t>Align</a:t>
            </a:r>
            <a:r>
              <a:rPr lang="en-US" dirty="0">
                <a:solidFill>
                  <a:schemeClr val="tx1">
                    <a:lumMod val="100000"/>
                  </a:schemeClr>
                </a:solidFill>
              </a:rPr>
              <a:t> with L&amp;D leadership &amp; </a:t>
            </a:r>
            <a:r>
              <a:rPr lang="en-US" dirty="0">
                <a:solidFill>
                  <a:schemeClr val="accent6"/>
                </a:solidFill>
              </a:rPr>
              <a:t>get ready </a:t>
            </a:r>
            <a:r>
              <a:rPr lang="en-US" dirty="0">
                <a:solidFill>
                  <a:srgbClr val="575757"/>
                </a:solidFill>
              </a:rPr>
              <a:t>for </a:t>
            </a:r>
            <a:r>
              <a:rPr lang="en-US" dirty="0" err="1">
                <a:solidFill>
                  <a:srgbClr val="575757"/>
                </a:solidFill>
              </a:rPr>
              <a:t>BRP</a:t>
            </a:r>
            <a:endParaRPr lang="en-US" dirty="0">
              <a:solidFill>
                <a:srgbClr val="575757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069779" y="5519077"/>
            <a:ext cx="3069456" cy="1200329"/>
          </a:xfrm>
          <a:prstGeom prst="rect">
            <a:avLst/>
          </a:prstGeom>
          <a:solidFill>
            <a:srgbClr val="F2F2F2"/>
          </a:solidFill>
        </p:spPr>
        <p:txBody>
          <a:bodyPr wrap="square" anchor="t">
            <a:spAutoFit/>
          </a:bodyPr>
          <a:lstStyle/>
          <a:p>
            <a:pPr algn="r">
              <a:buSzPct val="100000"/>
              <a:buFont typeface="Trebuchet MS" panose="020B0603020202020204" pitchFamily="34" charset="0"/>
              <a:buChar char="​"/>
              <a:defRPr/>
            </a:pPr>
            <a:r>
              <a:rPr lang="en-US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Help </a:t>
            </a:r>
            <a:r>
              <a:rPr lang="en-US" dirty="0">
                <a:solidFill>
                  <a:schemeClr val="accent6"/>
                </a:solidFill>
                <a:latin typeface="Trebuchet MS" panose="020B0603020202020204" pitchFamily="34" charset="0"/>
              </a:rPr>
              <a:t>define hypothesis </a:t>
            </a:r>
            <a:r>
              <a:rPr lang="en-US" dirty="0">
                <a:solidFill>
                  <a:srgbClr val="575757"/>
                </a:solidFill>
                <a:latin typeface="Trebuchet MS" panose="020B0603020202020204" pitchFamily="34" charset="0"/>
              </a:rPr>
              <a:t>from workshop outcomes </a:t>
            </a:r>
            <a:r>
              <a:rPr lang="en-US" dirty="0">
                <a:solidFill>
                  <a:schemeClr val="tx1">
                    <a:lumMod val="100000"/>
                  </a:schemeClr>
                </a:solidFill>
                <a:latin typeface="Trebuchet MS" panose="020B0603020202020204" pitchFamily="34" charset="0"/>
              </a:rPr>
              <a:t>and </a:t>
            </a:r>
            <a:r>
              <a:rPr lang="en-US" dirty="0">
                <a:solidFill>
                  <a:schemeClr val="accent6"/>
                </a:solidFill>
                <a:latin typeface="Trebuchet MS" panose="020B0603020202020204" pitchFamily="34" charset="0"/>
              </a:rPr>
              <a:t>how to test for most meaningful results</a:t>
            </a:r>
          </a:p>
        </p:txBody>
      </p:sp>
      <p:grpSp>
        <p:nvGrpSpPr>
          <p:cNvPr id="34" name="bcgIcons_FeetRightDirection">
            <a:extLst>
              <a:ext uri="{FF2B5EF4-FFF2-40B4-BE49-F238E27FC236}">
                <a16:creationId xmlns:a16="http://schemas.microsoft.com/office/drawing/2014/main" id="{6F7DEDD8-F00F-44E1-947A-707786C3724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241125" y="3941336"/>
            <a:ext cx="968296" cy="969194"/>
            <a:chOff x="1628" y="0"/>
            <a:chExt cx="4316" cy="4320"/>
          </a:xfrm>
        </p:grpSpPr>
        <p:sp>
          <p:nvSpPr>
            <p:cNvPr id="35" name="AutoShape 33">
              <a:extLst>
                <a:ext uri="{FF2B5EF4-FFF2-40B4-BE49-F238E27FC236}">
                  <a16:creationId xmlns:a16="http://schemas.microsoft.com/office/drawing/2014/main" id="{2191B3B1-CAE2-4510-B5AE-88F3D617FB7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28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8FC1B8B0-2033-4ED5-A52C-86E2D0A283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45" y="1924"/>
              <a:ext cx="3222" cy="1942"/>
            </a:xfrm>
            <a:custGeom>
              <a:avLst/>
              <a:gdLst>
                <a:gd name="T0" fmla="*/ 152 w 1720"/>
                <a:gd name="T1" fmla="*/ 1036 h 1036"/>
                <a:gd name="T2" fmla="*/ 68 w 1720"/>
                <a:gd name="T3" fmla="*/ 1006 h 1036"/>
                <a:gd name="T4" fmla="*/ 2 w 1720"/>
                <a:gd name="T5" fmla="*/ 877 h 1036"/>
                <a:gd name="T6" fmla="*/ 139 w 1720"/>
                <a:gd name="T7" fmla="*/ 651 h 1036"/>
                <a:gd name="T8" fmla="*/ 163 w 1720"/>
                <a:gd name="T9" fmla="*/ 652 h 1036"/>
                <a:gd name="T10" fmla="*/ 371 w 1720"/>
                <a:gd name="T11" fmla="*/ 810 h 1036"/>
                <a:gd name="T12" fmla="*/ 378 w 1720"/>
                <a:gd name="T13" fmla="*/ 836 h 1036"/>
                <a:gd name="T14" fmla="*/ 194 w 1720"/>
                <a:gd name="T15" fmla="*/ 1030 h 1036"/>
                <a:gd name="T16" fmla="*/ 152 w 1720"/>
                <a:gd name="T17" fmla="*/ 1036 h 1036"/>
                <a:gd name="T18" fmla="*/ 149 w 1720"/>
                <a:gd name="T19" fmla="*/ 697 h 1036"/>
                <a:gd name="T20" fmla="*/ 46 w 1720"/>
                <a:gd name="T21" fmla="*/ 879 h 1036"/>
                <a:gd name="T22" fmla="*/ 95 w 1720"/>
                <a:gd name="T23" fmla="*/ 972 h 1036"/>
                <a:gd name="T24" fmla="*/ 182 w 1720"/>
                <a:gd name="T25" fmla="*/ 988 h 1036"/>
                <a:gd name="T26" fmla="*/ 330 w 1720"/>
                <a:gd name="T27" fmla="*/ 834 h 1036"/>
                <a:gd name="T28" fmla="*/ 149 w 1720"/>
                <a:gd name="T29" fmla="*/ 697 h 1036"/>
                <a:gd name="T30" fmla="*/ 445 w 1720"/>
                <a:gd name="T31" fmla="*/ 753 h 1036"/>
                <a:gd name="T32" fmla="*/ 425 w 1720"/>
                <a:gd name="T33" fmla="*/ 741 h 1036"/>
                <a:gd name="T34" fmla="*/ 254 w 1720"/>
                <a:gd name="T35" fmla="*/ 559 h 1036"/>
                <a:gd name="T36" fmla="*/ 245 w 1720"/>
                <a:gd name="T37" fmla="*/ 531 h 1036"/>
                <a:gd name="T38" fmla="*/ 635 w 1720"/>
                <a:gd name="T39" fmla="*/ 189 h 1036"/>
                <a:gd name="T40" fmla="*/ 802 w 1720"/>
                <a:gd name="T41" fmla="*/ 244 h 1036"/>
                <a:gd name="T42" fmla="*/ 675 w 1720"/>
                <a:gd name="T43" fmla="*/ 641 h 1036"/>
                <a:gd name="T44" fmla="*/ 451 w 1720"/>
                <a:gd name="T45" fmla="*/ 752 h 1036"/>
                <a:gd name="T46" fmla="*/ 445 w 1720"/>
                <a:gd name="T47" fmla="*/ 753 h 1036"/>
                <a:gd name="T48" fmla="*/ 293 w 1720"/>
                <a:gd name="T49" fmla="*/ 532 h 1036"/>
                <a:gd name="T50" fmla="*/ 457 w 1720"/>
                <a:gd name="T51" fmla="*/ 705 h 1036"/>
                <a:gd name="T52" fmla="*/ 645 w 1720"/>
                <a:gd name="T53" fmla="*/ 609 h 1036"/>
                <a:gd name="T54" fmla="*/ 768 w 1720"/>
                <a:gd name="T55" fmla="*/ 272 h 1036"/>
                <a:gd name="T56" fmla="*/ 641 w 1720"/>
                <a:gd name="T57" fmla="*/ 233 h 1036"/>
                <a:gd name="T58" fmla="*/ 293 w 1720"/>
                <a:gd name="T59" fmla="*/ 532 h 1036"/>
                <a:gd name="T60" fmla="*/ 1017 w 1720"/>
                <a:gd name="T61" fmla="*/ 925 h 1036"/>
                <a:gd name="T62" fmla="*/ 891 w 1720"/>
                <a:gd name="T63" fmla="*/ 858 h 1036"/>
                <a:gd name="T64" fmla="*/ 868 w 1720"/>
                <a:gd name="T65" fmla="*/ 732 h 1036"/>
                <a:gd name="T66" fmla="*/ 1063 w 1720"/>
                <a:gd name="T67" fmla="*/ 549 h 1036"/>
                <a:gd name="T68" fmla="*/ 1089 w 1720"/>
                <a:gd name="T69" fmla="*/ 556 h 1036"/>
                <a:gd name="T70" fmla="*/ 1246 w 1720"/>
                <a:gd name="T71" fmla="*/ 764 h 1036"/>
                <a:gd name="T72" fmla="*/ 1247 w 1720"/>
                <a:gd name="T73" fmla="*/ 788 h 1036"/>
                <a:gd name="T74" fmla="*/ 1021 w 1720"/>
                <a:gd name="T75" fmla="*/ 924 h 1036"/>
                <a:gd name="T76" fmla="*/ 1017 w 1720"/>
                <a:gd name="T77" fmla="*/ 925 h 1036"/>
                <a:gd name="T78" fmla="*/ 1065 w 1720"/>
                <a:gd name="T79" fmla="*/ 597 h 1036"/>
                <a:gd name="T80" fmla="*/ 911 w 1720"/>
                <a:gd name="T81" fmla="*/ 745 h 1036"/>
                <a:gd name="T82" fmla="*/ 926 w 1720"/>
                <a:gd name="T83" fmla="*/ 831 h 1036"/>
                <a:gd name="T84" fmla="*/ 1019 w 1720"/>
                <a:gd name="T85" fmla="*/ 881 h 1036"/>
                <a:gd name="T86" fmla="*/ 1201 w 1720"/>
                <a:gd name="T87" fmla="*/ 778 h 1036"/>
                <a:gd name="T88" fmla="*/ 1065 w 1720"/>
                <a:gd name="T89" fmla="*/ 597 h 1036"/>
                <a:gd name="T90" fmla="*/ 1358 w 1720"/>
                <a:gd name="T91" fmla="*/ 684 h 1036"/>
                <a:gd name="T92" fmla="*/ 1339 w 1720"/>
                <a:gd name="T93" fmla="*/ 674 h 1036"/>
                <a:gd name="T94" fmla="*/ 1158 w 1720"/>
                <a:gd name="T95" fmla="*/ 501 h 1036"/>
                <a:gd name="T96" fmla="*/ 1147 w 1720"/>
                <a:gd name="T97" fmla="*/ 476 h 1036"/>
                <a:gd name="T98" fmla="*/ 1259 w 1720"/>
                <a:gd name="T99" fmla="*/ 252 h 1036"/>
                <a:gd name="T100" fmla="*/ 1656 w 1720"/>
                <a:gd name="T101" fmla="*/ 126 h 1036"/>
                <a:gd name="T102" fmla="*/ 1710 w 1720"/>
                <a:gd name="T103" fmla="*/ 294 h 1036"/>
                <a:gd name="T104" fmla="*/ 1367 w 1720"/>
                <a:gd name="T105" fmla="*/ 682 h 1036"/>
                <a:gd name="T106" fmla="*/ 1358 w 1720"/>
                <a:gd name="T107" fmla="*/ 684 h 1036"/>
                <a:gd name="T108" fmla="*/ 1194 w 1720"/>
                <a:gd name="T109" fmla="*/ 471 h 1036"/>
                <a:gd name="T110" fmla="*/ 1366 w 1720"/>
                <a:gd name="T111" fmla="*/ 634 h 1036"/>
                <a:gd name="T112" fmla="*/ 1667 w 1720"/>
                <a:gd name="T113" fmla="*/ 288 h 1036"/>
                <a:gd name="T114" fmla="*/ 1628 w 1720"/>
                <a:gd name="T115" fmla="*/ 160 h 1036"/>
                <a:gd name="T116" fmla="*/ 1291 w 1720"/>
                <a:gd name="T117" fmla="*/ 282 h 1036"/>
                <a:gd name="T118" fmla="*/ 1194 w 1720"/>
                <a:gd name="T119" fmla="*/ 471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0" h="1036">
                  <a:moveTo>
                    <a:pt x="152" y="1036"/>
                  </a:moveTo>
                  <a:cubicBezTo>
                    <a:pt x="122" y="1036"/>
                    <a:pt x="94" y="1026"/>
                    <a:pt x="68" y="1006"/>
                  </a:cubicBezTo>
                  <a:cubicBezTo>
                    <a:pt x="23" y="971"/>
                    <a:pt x="0" y="913"/>
                    <a:pt x="2" y="877"/>
                  </a:cubicBezTo>
                  <a:cubicBezTo>
                    <a:pt x="5" y="820"/>
                    <a:pt x="70" y="690"/>
                    <a:pt x="139" y="651"/>
                  </a:cubicBezTo>
                  <a:cubicBezTo>
                    <a:pt x="147" y="647"/>
                    <a:pt x="156" y="647"/>
                    <a:pt x="163" y="652"/>
                  </a:cubicBezTo>
                  <a:cubicBezTo>
                    <a:pt x="371" y="810"/>
                    <a:pt x="371" y="810"/>
                    <a:pt x="371" y="810"/>
                  </a:cubicBezTo>
                  <a:cubicBezTo>
                    <a:pt x="379" y="816"/>
                    <a:pt x="382" y="827"/>
                    <a:pt x="378" y="836"/>
                  </a:cubicBezTo>
                  <a:cubicBezTo>
                    <a:pt x="375" y="843"/>
                    <a:pt x="307" y="996"/>
                    <a:pt x="194" y="1030"/>
                  </a:cubicBezTo>
                  <a:cubicBezTo>
                    <a:pt x="180" y="1034"/>
                    <a:pt x="166" y="1036"/>
                    <a:pt x="152" y="1036"/>
                  </a:cubicBezTo>
                  <a:close/>
                  <a:moveTo>
                    <a:pt x="149" y="697"/>
                  </a:moveTo>
                  <a:cubicBezTo>
                    <a:pt x="99" y="736"/>
                    <a:pt x="48" y="837"/>
                    <a:pt x="46" y="879"/>
                  </a:cubicBezTo>
                  <a:cubicBezTo>
                    <a:pt x="45" y="901"/>
                    <a:pt x="61" y="945"/>
                    <a:pt x="95" y="972"/>
                  </a:cubicBezTo>
                  <a:cubicBezTo>
                    <a:pt x="121" y="992"/>
                    <a:pt x="150" y="997"/>
                    <a:pt x="182" y="988"/>
                  </a:cubicBezTo>
                  <a:cubicBezTo>
                    <a:pt x="256" y="965"/>
                    <a:pt x="311" y="871"/>
                    <a:pt x="330" y="834"/>
                  </a:cubicBezTo>
                  <a:lnTo>
                    <a:pt x="149" y="697"/>
                  </a:lnTo>
                  <a:close/>
                  <a:moveTo>
                    <a:pt x="445" y="753"/>
                  </a:moveTo>
                  <a:cubicBezTo>
                    <a:pt x="437" y="753"/>
                    <a:pt x="429" y="749"/>
                    <a:pt x="425" y="741"/>
                  </a:cubicBezTo>
                  <a:cubicBezTo>
                    <a:pt x="374" y="633"/>
                    <a:pt x="255" y="560"/>
                    <a:pt x="254" y="559"/>
                  </a:cubicBezTo>
                  <a:cubicBezTo>
                    <a:pt x="244" y="553"/>
                    <a:pt x="241" y="541"/>
                    <a:pt x="245" y="531"/>
                  </a:cubicBezTo>
                  <a:cubicBezTo>
                    <a:pt x="339" y="319"/>
                    <a:pt x="508" y="206"/>
                    <a:pt x="635" y="189"/>
                  </a:cubicBezTo>
                  <a:cubicBezTo>
                    <a:pt x="706" y="180"/>
                    <a:pt x="766" y="199"/>
                    <a:pt x="802" y="244"/>
                  </a:cubicBezTo>
                  <a:cubicBezTo>
                    <a:pt x="928" y="399"/>
                    <a:pt x="701" y="616"/>
                    <a:pt x="675" y="641"/>
                  </a:cubicBezTo>
                  <a:cubicBezTo>
                    <a:pt x="600" y="710"/>
                    <a:pt x="457" y="751"/>
                    <a:pt x="451" y="752"/>
                  </a:cubicBezTo>
                  <a:cubicBezTo>
                    <a:pt x="449" y="753"/>
                    <a:pt x="447" y="753"/>
                    <a:pt x="445" y="753"/>
                  </a:cubicBezTo>
                  <a:close/>
                  <a:moveTo>
                    <a:pt x="293" y="532"/>
                  </a:moveTo>
                  <a:cubicBezTo>
                    <a:pt x="328" y="556"/>
                    <a:pt x="409" y="618"/>
                    <a:pt x="457" y="705"/>
                  </a:cubicBezTo>
                  <a:cubicBezTo>
                    <a:pt x="496" y="692"/>
                    <a:pt x="592" y="658"/>
                    <a:pt x="645" y="609"/>
                  </a:cubicBezTo>
                  <a:cubicBezTo>
                    <a:pt x="654" y="600"/>
                    <a:pt x="870" y="397"/>
                    <a:pt x="768" y="272"/>
                  </a:cubicBezTo>
                  <a:cubicBezTo>
                    <a:pt x="742" y="239"/>
                    <a:pt x="696" y="225"/>
                    <a:pt x="641" y="233"/>
                  </a:cubicBezTo>
                  <a:cubicBezTo>
                    <a:pt x="530" y="248"/>
                    <a:pt x="381" y="346"/>
                    <a:pt x="293" y="532"/>
                  </a:cubicBezTo>
                  <a:close/>
                  <a:moveTo>
                    <a:pt x="1017" y="925"/>
                  </a:moveTo>
                  <a:cubicBezTo>
                    <a:pt x="980" y="925"/>
                    <a:pt x="926" y="902"/>
                    <a:pt x="891" y="858"/>
                  </a:cubicBezTo>
                  <a:cubicBezTo>
                    <a:pt x="863" y="821"/>
                    <a:pt x="855" y="777"/>
                    <a:pt x="868" y="732"/>
                  </a:cubicBezTo>
                  <a:cubicBezTo>
                    <a:pt x="903" y="619"/>
                    <a:pt x="1056" y="552"/>
                    <a:pt x="1063" y="549"/>
                  </a:cubicBezTo>
                  <a:cubicBezTo>
                    <a:pt x="1072" y="545"/>
                    <a:pt x="1083" y="548"/>
                    <a:pt x="1089" y="556"/>
                  </a:cubicBezTo>
                  <a:cubicBezTo>
                    <a:pt x="1246" y="764"/>
                    <a:pt x="1246" y="764"/>
                    <a:pt x="1246" y="764"/>
                  </a:cubicBezTo>
                  <a:cubicBezTo>
                    <a:pt x="1251" y="771"/>
                    <a:pt x="1252" y="780"/>
                    <a:pt x="1247" y="788"/>
                  </a:cubicBezTo>
                  <a:cubicBezTo>
                    <a:pt x="1208" y="857"/>
                    <a:pt x="1078" y="922"/>
                    <a:pt x="1021" y="924"/>
                  </a:cubicBezTo>
                  <a:cubicBezTo>
                    <a:pt x="1019" y="925"/>
                    <a:pt x="1018" y="925"/>
                    <a:pt x="1017" y="925"/>
                  </a:cubicBezTo>
                  <a:close/>
                  <a:moveTo>
                    <a:pt x="1065" y="597"/>
                  </a:moveTo>
                  <a:cubicBezTo>
                    <a:pt x="1027" y="616"/>
                    <a:pt x="933" y="670"/>
                    <a:pt x="911" y="745"/>
                  </a:cubicBezTo>
                  <a:cubicBezTo>
                    <a:pt x="901" y="776"/>
                    <a:pt x="906" y="805"/>
                    <a:pt x="926" y="831"/>
                  </a:cubicBezTo>
                  <a:cubicBezTo>
                    <a:pt x="953" y="865"/>
                    <a:pt x="997" y="882"/>
                    <a:pt x="1019" y="881"/>
                  </a:cubicBezTo>
                  <a:cubicBezTo>
                    <a:pt x="1061" y="878"/>
                    <a:pt x="1162" y="828"/>
                    <a:pt x="1201" y="778"/>
                  </a:cubicBezTo>
                  <a:lnTo>
                    <a:pt x="1065" y="597"/>
                  </a:lnTo>
                  <a:close/>
                  <a:moveTo>
                    <a:pt x="1358" y="684"/>
                  </a:moveTo>
                  <a:cubicBezTo>
                    <a:pt x="1351" y="684"/>
                    <a:pt x="1343" y="680"/>
                    <a:pt x="1339" y="674"/>
                  </a:cubicBezTo>
                  <a:cubicBezTo>
                    <a:pt x="1338" y="672"/>
                    <a:pt x="1265" y="553"/>
                    <a:pt x="1158" y="501"/>
                  </a:cubicBezTo>
                  <a:cubicBezTo>
                    <a:pt x="1149" y="497"/>
                    <a:pt x="1144" y="486"/>
                    <a:pt x="1147" y="476"/>
                  </a:cubicBezTo>
                  <a:cubicBezTo>
                    <a:pt x="1148" y="470"/>
                    <a:pt x="1189" y="327"/>
                    <a:pt x="1259" y="252"/>
                  </a:cubicBezTo>
                  <a:cubicBezTo>
                    <a:pt x="1283" y="226"/>
                    <a:pt x="1502" y="0"/>
                    <a:pt x="1656" y="126"/>
                  </a:cubicBezTo>
                  <a:cubicBezTo>
                    <a:pt x="1701" y="163"/>
                    <a:pt x="1720" y="222"/>
                    <a:pt x="1710" y="294"/>
                  </a:cubicBezTo>
                  <a:cubicBezTo>
                    <a:pt x="1693" y="420"/>
                    <a:pt x="1580" y="589"/>
                    <a:pt x="1367" y="682"/>
                  </a:cubicBezTo>
                  <a:cubicBezTo>
                    <a:pt x="1364" y="684"/>
                    <a:pt x="1361" y="684"/>
                    <a:pt x="1358" y="684"/>
                  </a:cubicBezTo>
                  <a:close/>
                  <a:moveTo>
                    <a:pt x="1194" y="471"/>
                  </a:moveTo>
                  <a:cubicBezTo>
                    <a:pt x="1280" y="518"/>
                    <a:pt x="1342" y="599"/>
                    <a:pt x="1366" y="634"/>
                  </a:cubicBezTo>
                  <a:cubicBezTo>
                    <a:pt x="1553" y="547"/>
                    <a:pt x="1651" y="399"/>
                    <a:pt x="1667" y="288"/>
                  </a:cubicBezTo>
                  <a:cubicBezTo>
                    <a:pt x="1674" y="232"/>
                    <a:pt x="1661" y="187"/>
                    <a:pt x="1628" y="160"/>
                  </a:cubicBezTo>
                  <a:cubicBezTo>
                    <a:pt x="1503" y="58"/>
                    <a:pt x="1300" y="273"/>
                    <a:pt x="1291" y="282"/>
                  </a:cubicBezTo>
                  <a:cubicBezTo>
                    <a:pt x="1242" y="335"/>
                    <a:pt x="1207" y="431"/>
                    <a:pt x="1194" y="47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71769063-0CC4-4669-910E-3E9B506BC4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10" y="392"/>
              <a:ext cx="1739" cy="1607"/>
            </a:xfrm>
            <a:custGeom>
              <a:avLst/>
              <a:gdLst>
                <a:gd name="T0" fmla="*/ 377 w 928"/>
                <a:gd name="T1" fmla="*/ 656 h 857"/>
                <a:gd name="T2" fmla="*/ 194 w 928"/>
                <a:gd name="T3" fmla="*/ 850 h 857"/>
                <a:gd name="T4" fmla="*/ 152 w 928"/>
                <a:gd name="T5" fmla="*/ 857 h 857"/>
                <a:gd name="T6" fmla="*/ 68 w 928"/>
                <a:gd name="T7" fmla="*/ 827 h 857"/>
                <a:gd name="T8" fmla="*/ 2 w 928"/>
                <a:gd name="T9" fmla="*/ 697 h 857"/>
                <a:gd name="T10" fmla="*/ 139 w 928"/>
                <a:gd name="T11" fmla="*/ 471 h 857"/>
                <a:gd name="T12" fmla="*/ 163 w 928"/>
                <a:gd name="T13" fmla="*/ 473 h 857"/>
                <a:gd name="T14" fmla="*/ 370 w 928"/>
                <a:gd name="T15" fmla="*/ 630 h 857"/>
                <a:gd name="T16" fmla="*/ 377 w 928"/>
                <a:gd name="T17" fmla="*/ 656 h 857"/>
                <a:gd name="T18" fmla="*/ 802 w 928"/>
                <a:gd name="T19" fmla="*/ 64 h 857"/>
                <a:gd name="T20" fmla="*/ 635 w 928"/>
                <a:gd name="T21" fmla="*/ 10 h 857"/>
                <a:gd name="T22" fmla="*/ 245 w 928"/>
                <a:gd name="T23" fmla="*/ 352 h 857"/>
                <a:gd name="T24" fmla="*/ 254 w 928"/>
                <a:gd name="T25" fmla="*/ 379 h 857"/>
                <a:gd name="T26" fmla="*/ 425 w 928"/>
                <a:gd name="T27" fmla="*/ 561 h 857"/>
                <a:gd name="T28" fmla="*/ 445 w 928"/>
                <a:gd name="T29" fmla="*/ 574 h 857"/>
                <a:gd name="T30" fmla="*/ 451 w 928"/>
                <a:gd name="T31" fmla="*/ 573 h 857"/>
                <a:gd name="T32" fmla="*/ 675 w 928"/>
                <a:gd name="T33" fmla="*/ 461 h 857"/>
                <a:gd name="T34" fmla="*/ 802 w 928"/>
                <a:gd name="T35" fmla="*/ 64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28" h="857">
                  <a:moveTo>
                    <a:pt x="377" y="656"/>
                  </a:moveTo>
                  <a:cubicBezTo>
                    <a:pt x="374" y="663"/>
                    <a:pt x="307" y="816"/>
                    <a:pt x="194" y="850"/>
                  </a:cubicBezTo>
                  <a:cubicBezTo>
                    <a:pt x="180" y="854"/>
                    <a:pt x="166" y="857"/>
                    <a:pt x="152" y="857"/>
                  </a:cubicBezTo>
                  <a:cubicBezTo>
                    <a:pt x="122" y="857"/>
                    <a:pt x="93" y="846"/>
                    <a:pt x="68" y="827"/>
                  </a:cubicBezTo>
                  <a:cubicBezTo>
                    <a:pt x="23" y="791"/>
                    <a:pt x="0" y="733"/>
                    <a:pt x="2" y="697"/>
                  </a:cubicBezTo>
                  <a:cubicBezTo>
                    <a:pt x="5" y="640"/>
                    <a:pt x="70" y="511"/>
                    <a:pt x="139" y="471"/>
                  </a:cubicBezTo>
                  <a:cubicBezTo>
                    <a:pt x="147" y="467"/>
                    <a:pt x="156" y="467"/>
                    <a:pt x="163" y="473"/>
                  </a:cubicBezTo>
                  <a:cubicBezTo>
                    <a:pt x="370" y="630"/>
                    <a:pt x="370" y="630"/>
                    <a:pt x="370" y="630"/>
                  </a:cubicBezTo>
                  <a:cubicBezTo>
                    <a:pt x="379" y="636"/>
                    <a:pt x="381" y="647"/>
                    <a:pt x="377" y="656"/>
                  </a:cubicBezTo>
                  <a:close/>
                  <a:moveTo>
                    <a:pt x="802" y="64"/>
                  </a:moveTo>
                  <a:cubicBezTo>
                    <a:pt x="766" y="19"/>
                    <a:pt x="706" y="0"/>
                    <a:pt x="635" y="10"/>
                  </a:cubicBezTo>
                  <a:cubicBezTo>
                    <a:pt x="508" y="27"/>
                    <a:pt x="339" y="139"/>
                    <a:pt x="245" y="352"/>
                  </a:cubicBezTo>
                  <a:cubicBezTo>
                    <a:pt x="241" y="362"/>
                    <a:pt x="244" y="374"/>
                    <a:pt x="254" y="379"/>
                  </a:cubicBezTo>
                  <a:cubicBezTo>
                    <a:pt x="255" y="380"/>
                    <a:pt x="374" y="454"/>
                    <a:pt x="425" y="561"/>
                  </a:cubicBezTo>
                  <a:cubicBezTo>
                    <a:pt x="429" y="569"/>
                    <a:pt x="437" y="574"/>
                    <a:pt x="445" y="574"/>
                  </a:cubicBezTo>
                  <a:cubicBezTo>
                    <a:pt x="447" y="574"/>
                    <a:pt x="449" y="573"/>
                    <a:pt x="451" y="573"/>
                  </a:cubicBezTo>
                  <a:cubicBezTo>
                    <a:pt x="457" y="571"/>
                    <a:pt x="600" y="531"/>
                    <a:pt x="675" y="461"/>
                  </a:cubicBezTo>
                  <a:cubicBezTo>
                    <a:pt x="701" y="437"/>
                    <a:pt x="928" y="219"/>
                    <a:pt x="802" y="64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accent3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2" name="bcgIcons_Prioritization">
            <a:extLst>
              <a:ext uri="{FF2B5EF4-FFF2-40B4-BE49-F238E27FC236}">
                <a16:creationId xmlns:a16="http://schemas.microsoft.com/office/drawing/2014/main" id="{0ED5FE2F-D162-4EE5-9F04-E3CF523D0D8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273021" y="2153178"/>
            <a:ext cx="1029688" cy="1030642"/>
            <a:chOff x="1682" y="0"/>
            <a:chExt cx="4316" cy="4320"/>
          </a:xfrm>
        </p:grpSpPr>
        <p:sp>
          <p:nvSpPr>
            <p:cNvPr id="43" name="AutoShape 3">
              <a:extLst>
                <a:ext uri="{FF2B5EF4-FFF2-40B4-BE49-F238E27FC236}">
                  <a16:creationId xmlns:a16="http://schemas.microsoft.com/office/drawing/2014/main" id="{E4F7D3EE-75D4-4E1C-B8B2-84673B9E8AE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682" y="0"/>
              <a:ext cx="431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4A3B866F-3D7C-482E-915C-754A72EC5D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1183"/>
              <a:ext cx="2587" cy="2400"/>
            </a:xfrm>
            <a:custGeom>
              <a:avLst/>
              <a:gdLst>
                <a:gd name="T0" fmla="*/ 348 w 1381"/>
                <a:gd name="T1" fmla="*/ 370 h 1280"/>
                <a:gd name="T2" fmla="*/ 22 w 1381"/>
                <a:gd name="T3" fmla="*/ 370 h 1280"/>
                <a:gd name="T4" fmla="*/ 0 w 1381"/>
                <a:gd name="T5" fmla="*/ 348 h 1280"/>
                <a:gd name="T6" fmla="*/ 0 w 1381"/>
                <a:gd name="T7" fmla="*/ 22 h 1280"/>
                <a:gd name="T8" fmla="*/ 22 w 1381"/>
                <a:gd name="T9" fmla="*/ 0 h 1280"/>
                <a:gd name="T10" fmla="*/ 348 w 1381"/>
                <a:gd name="T11" fmla="*/ 0 h 1280"/>
                <a:gd name="T12" fmla="*/ 370 w 1381"/>
                <a:gd name="T13" fmla="*/ 22 h 1280"/>
                <a:gd name="T14" fmla="*/ 370 w 1381"/>
                <a:gd name="T15" fmla="*/ 348 h 1280"/>
                <a:gd name="T16" fmla="*/ 348 w 1381"/>
                <a:gd name="T17" fmla="*/ 370 h 1280"/>
                <a:gd name="T18" fmla="*/ 44 w 1381"/>
                <a:gd name="T19" fmla="*/ 326 h 1280"/>
                <a:gd name="T20" fmla="*/ 326 w 1381"/>
                <a:gd name="T21" fmla="*/ 326 h 1280"/>
                <a:gd name="T22" fmla="*/ 326 w 1381"/>
                <a:gd name="T23" fmla="*/ 44 h 1280"/>
                <a:gd name="T24" fmla="*/ 44 w 1381"/>
                <a:gd name="T25" fmla="*/ 44 h 1280"/>
                <a:gd name="T26" fmla="*/ 44 w 1381"/>
                <a:gd name="T27" fmla="*/ 326 h 1280"/>
                <a:gd name="T28" fmla="*/ 348 w 1381"/>
                <a:gd name="T29" fmla="*/ 1280 h 1280"/>
                <a:gd name="T30" fmla="*/ 22 w 1381"/>
                <a:gd name="T31" fmla="*/ 1280 h 1280"/>
                <a:gd name="T32" fmla="*/ 0 w 1381"/>
                <a:gd name="T33" fmla="*/ 1258 h 1280"/>
                <a:gd name="T34" fmla="*/ 0 w 1381"/>
                <a:gd name="T35" fmla="*/ 932 h 1280"/>
                <a:gd name="T36" fmla="*/ 22 w 1381"/>
                <a:gd name="T37" fmla="*/ 910 h 1280"/>
                <a:gd name="T38" fmla="*/ 348 w 1381"/>
                <a:gd name="T39" fmla="*/ 910 h 1280"/>
                <a:gd name="T40" fmla="*/ 370 w 1381"/>
                <a:gd name="T41" fmla="*/ 932 h 1280"/>
                <a:gd name="T42" fmla="*/ 370 w 1381"/>
                <a:gd name="T43" fmla="*/ 1258 h 1280"/>
                <a:gd name="T44" fmla="*/ 348 w 1381"/>
                <a:gd name="T45" fmla="*/ 1280 h 1280"/>
                <a:gd name="T46" fmla="*/ 44 w 1381"/>
                <a:gd name="T47" fmla="*/ 1236 h 1280"/>
                <a:gd name="T48" fmla="*/ 326 w 1381"/>
                <a:gd name="T49" fmla="*/ 1236 h 1280"/>
                <a:gd name="T50" fmla="*/ 326 w 1381"/>
                <a:gd name="T51" fmla="*/ 954 h 1280"/>
                <a:gd name="T52" fmla="*/ 44 w 1381"/>
                <a:gd name="T53" fmla="*/ 954 h 1280"/>
                <a:gd name="T54" fmla="*/ 44 w 1381"/>
                <a:gd name="T55" fmla="*/ 1236 h 1280"/>
                <a:gd name="T56" fmla="*/ 1381 w 1381"/>
                <a:gd name="T57" fmla="*/ 185 h 1280"/>
                <a:gd name="T58" fmla="*/ 1359 w 1381"/>
                <a:gd name="T59" fmla="*/ 163 h 1280"/>
                <a:gd name="T60" fmla="*/ 557 w 1381"/>
                <a:gd name="T61" fmla="*/ 163 h 1280"/>
                <a:gd name="T62" fmla="*/ 535 w 1381"/>
                <a:gd name="T63" fmla="*/ 185 h 1280"/>
                <a:gd name="T64" fmla="*/ 557 w 1381"/>
                <a:gd name="T65" fmla="*/ 207 h 1280"/>
                <a:gd name="T66" fmla="*/ 1359 w 1381"/>
                <a:gd name="T67" fmla="*/ 207 h 1280"/>
                <a:gd name="T68" fmla="*/ 1381 w 1381"/>
                <a:gd name="T69" fmla="*/ 185 h 1280"/>
                <a:gd name="T70" fmla="*/ 1381 w 1381"/>
                <a:gd name="T71" fmla="*/ 1095 h 1280"/>
                <a:gd name="T72" fmla="*/ 1359 w 1381"/>
                <a:gd name="T73" fmla="*/ 1073 h 1280"/>
                <a:gd name="T74" fmla="*/ 557 w 1381"/>
                <a:gd name="T75" fmla="*/ 1073 h 1280"/>
                <a:gd name="T76" fmla="*/ 535 w 1381"/>
                <a:gd name="T77" fmla="*/ 1095 h 1280"/>
                <a:gd name="T78" fmla="*/ 557 w 1381"/>
                <a:gd name="T79" fmla="*/ 1117 h 1280"/>
                <a:gd name="T80" fmla="*/ 1359 w 1381"/>
                <a:gd name="T81" fmla="*/ 1117 h 1280"/>
                <a:gd name="T82" fmla="*/ 1381 w 1381"/>
                <a:gd name="T83" fmla="*/ 1095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1" h="1280">
                  <a:moveTo>
                    <a:pt x="348" y="370"/>
                  </a:moveTo>
                  <a:cubicBezTo>
                    <a:pt x="22" y="370"/>
                    <a:pt x="22" y="370"/>
                    <a:pt x="22" y="370"/>
                  </a:cubicBezTo>
                  <a:cubicBezTo>
                    <a:pt x="10" y="370"/>
                    <a:pt x="0" y="360"/>
                    <a:pt x="0" y="34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60" y="0"/>
                    <a:pt x="370" y="10"/>
                    <a:pt x="370" y="22"/>
                  </a:cubicBezTo>
                  <a:cubicBezTo>
                    <a:pt x="370" y="348"/>
                    <a:pt x="370" y="348"/>
                    <a:pt x="370" y="348"/>
                  </a:cubicBezTo>
                  <a:cubicBezTo>
                    <a:pt x="370" y="360"/>
                    <a:pt x="360" y="370"/>
                    <a:pt x="348" y="370"/>
                  </a:cubicBezTo>
                  <a:close/>
                  <a:moveTo>
                    <a:pt x="44" y="326"/>
                  </a:moveTo>
                  <a:cubicBezTo>
                    <a:pt x="326" y="326"/>
                    <a:pt x="326" y="326"/>
                    <a:pt x="326" y="326"/>
                  </a:cubicBezTo>
                  <a:cubicBezTo>
                    <a:pt x="326" y="44"/>
                    <a:pt x="326" y="44"/>
                    <a:pt x="326" y="44"/>
                  </a:cubicBezTo>
                  <a:cubicBezTo>
                    <a:pt x="44" y="44"/>
                    <a:pt x="44" y="44"/>
                    <a:pt x="44" y="44"/>
                  </a:cubicBezTo>
                  <a:lnTo>
                    <a:pt x="44" y="326"/>
                  </a:lnTo>
                  <a:close/>
                  <a:moveTo>
                    <a:pt x="348" y="1280"/>
                  </a:moveTo>
                  <a:cubicBezTo>
                    <a:pt x="22" y="1280"/>
                    <a:pt x="22" y="1280"/>
                    <a:pt x="22" y="1280"/>
                  </a:cubicBezTo>
                  <a:cubicBezTo>
                    <a:pt x="10" y="1280"/>
                    <a:pt x="0" y="1270"/>
                    <a:pt x="0" y="1258"/>
                  </a:cubicBezTo>
                  <a:cubicBezTo>
                    <a:pt x="0" y="932"/>
                    <a:pt x="0" y="932"/>
                    <a:pt x="0" y="932"/>
                  </a:cubicBezTo>
                  <a:cubicBezTo>
                    <a:pt x="0" y="920"/>
                    <a:pt x="10" y="910"/>
                    <a:pt x="22" y="910"/>
                  </a:cubicBezTo>
                  <a:cubicBezTo>
                    <a:pt x="348" y="910"/>
                    <a:pt x="348" y="910"/>
                    <a:pt x="348" y="910"/>
                  </a:cubicBezTo>
                  <a:cubicBezTo>
                    <a:pt x="360" y="910"/>
                    <a:pt x="370" y="920"/>
                    <a:pt x="370" y="932"/>
                  </a:cubicBezTo>
                  <a:cubicBezTo>
                    <a:pt x="370" y="1258"/>
                    <a:pt x="370" y="1258"/>
                    <a:pt x="370" y="1258"/>
                  </a:cubicBezTo>
                  <a:cubicBezTo>
                    <a:pt x="370" y="1270"/>
                    <a:pt x="360" y="1280"/>
                    <a:pt x="348" y="1280"/>
                  </a:cubicBezTo>
                  <a:close/>
                  <a:moveTo>
                    <a:pt x="44" y="1236"/>
                  </a:moveTo>
                  <a:cubicBezTo>
                    <a:pt x="326" y="1236"/>
                    <a:pt x="326" y="1236"/>
                    <a:pt x="326" y="1236"/>
                  </a:cubicBezTo>
                  <a:cubicBezTo>
                    <a:pt x="326" y="954"/>
                    <a:pt x="326" y="954"/>
                    <a:pt x="326" y="954"/>
                  </a:cubicBezTo>
                  <a:cubicBezTo>
                    <a:pt x="44" y="954"/>
                    <a:pt x="44" y="954"/>
                    <a:pt x="44" y="954"/>
                  </a:cubicBezTo>
                  <a:lnTo>
                    <a:pt x="44" y="1236"/>
                  </a:lnTo>
                  <a:close/>
                  <a:moveTo>
                    <a:pt x="1381" y="185"/>
                  </a:moveTo>
                  <a:cubicBezTo>
                    <a:pt x="1381" y="172"/>
                    <a:pt x="1371" y="163"/>
                    <a:pt x="1359" y="163"/>
                  </a:cubicBezTo>
                  <a:cubicBezTo>
                    <a:pt x="557" y="163"/>
                    <a:pt x="557" y="163"/>
                    <a:pt x="557" y="163"/>
                  </a:cubicBezTo>
                  <a:cubicBezTo>
                    <a:pt x="545" y="163"/>
                    <a:pt x="535" y="172"/>
                    <a:pt x="535" y="185"/>
                  </a:cubicBezTo>
                  <a:cubicBezTo>
                    <a:pt x="535" y="197"/>
                    <a:pt x="545" y="207"/>
                    <a:pt x="557" y="207"/>
                  </a:cubicBezTo>
                  <a:cubicBezTo>
                    <a:pt x="1359" y="207"/>
                    <a:pt x="1359" y="207"/>
                    <a:pt x="1359" y="207"/>
                  </a:cubicBezTo>
                  <a:cubicBezTo>
                    <a:pt x="1371" y="207"/>
                    <a:pt x="1381" y="197"/>
                    <a:pt x="1381" y="185"/>
                  </a:cubicBezTo>
                  <a:close/>
                  <a:moveTo>
                    <a:pt x="1381" y="1095"/>
                  </a:moveTo>
                  <a:cubicBezTo>
                    <a:pt x="1381" y="1083"/>
                    <a:pt x="1371" y="1073"/>
                    <a:pt x="1359" y="1073"/>
                  </a:cubicBezTo>
                  <a:cubicBezTo>
                    <a:pt x="557" y="1073"/>
                    <a:pt x="557" y="1073"/>
                    <a:pt x="557" y="1073"/>
                  </a:cubicBezTo>
                  <a:cubicBezTo>
                    <a:pt x="545" y="1073"/>
                    <a:pt x="535" y="1083"/>
                    <a:pt x="535" y="1095"/>
                  </a:cubicBezTo>
                  <a:cubicBezTo>
                    <a:pt x="535" y="1107"/>
                    <a:pt x="545" y="1117"/>
                    <a:pt x="557" y="1117"/>
                  </a:cubicBezTo>
                  <a:cubicBezTo>
                    <a:pt x="1359" y="1117"/>
                    <a:pt x="1359" y="1117"/>
                    <a:pt x="1359" y="1117"/>
                  </a:cubicBezTo>
                  <a:cubicBezTo>
                    <a:pt x="1371" y="1117"/>
                    <a:pt x="1381" y="1107"/>
                    <a:pt x="1381" y="109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CE048F6C-238D-4D55-A270-7CBA9BD367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74" y="737"/>
              <a:ext cx="3536" cy="1993"/>
            </a:xfrm>
            <a:custGeom>
              <a:avLst/>
              <a:gdLst>
                <a:gd name="T0" fmla="*/ 370 w 1888"/>
                <a:gd name="T1" fmla="*/ 715 h 1063"/>
                <a:gd name="T2" fmla="*/ 370 w 1888"/>
                <a:gd name="T3" fmla="*/ 1041 h 1063"/>
                <a:gd name="T4" fmla="*/ 348 w 1888"/>
                <a:gd name="T5" fmla="*/ 1063 h 1063"/>
                <a:gd name="T6" fmla="*/ 22 w 1888"/>
                <a:gd name="T7" fmla="*/ 1063 h 1063"/>
                <a:gd name="T8" fmla="*/ 0 w 1888"/>
                <a:gd name="T9" fmla="*/ 1041 h 1063"/>
                <a:gd name="T10" fmla="*/ 0 w 1888"/>
                <a:gd name="T11" fmla="*/ 715 h 1063"/>
                <a:gd name="T12" fmla="*/ 22 w 1888"/>
                <a:gd name="T13" fmla="*/ 693 h 1063"/>
                <a:gd name="T14" fmla="*/ 348 w 1888"/>
                <a:gd name="T15" fmla="*/ 693 h 1063"/>
                <a:gd name="T16" fmla="*/ 370 w 1888"/>
                <a:gd name="T17" fmla="*/ 715 h 1063"/>
                <a:gd name="T18" fmla="*/ 1496 w 1888"/>
                <a:gd name="T19" fmla="*/ 116 h 1063"/>
                <a:gd name="T20" fmla="*/ 1202 w 1888"/>
                <a:gd name="T21" fmla="*/ 116 h 1063"/>
                <a:gd name="T22" fmla="*/ 1279 w 1888"/>
                <a:gd name="T23" fmla="*/ 40 h 1063"/>
                <a:gd name="T24" fmla="*/ 1279 w 1888"/>
                <a:gd name="T25" fmla="*/ 8 h 1063"/>
                <a:gd name="T26" fmla="*/ 1248 w 1888"/>
                <a:gd name="T27" fmla="*/ 8 h 1063"/>
                <a:gd name="T28" fmla="*/ 1134 w 1888"/>
                <a:gd name="T29" fmla="*/ 123 h 1063"/>
                <a:gd name="T30" fmla="*/ 1127 w 1888"/>
                <a:gd name="T31" fmla="*/ 138 h 1063"/>
                <a:gd name="T32" fmla="*/ 1134 w 1888"/>
                <a:gd name="T33" fmla="*/ 154 h 1063"/>
                <a:gd name="T34" fmla="*/ 1248 w 1888"/>
                <a:gd name="T35" fmla="*/ 268 h 1063"/>
                <a:gd name="T36" fmla="*/ 1263 w 1888"/>
                <a:gd name="T37" fmla="*/ 274 h 1063"/>
                <a:gd name="T38" fmla="*/ 1279 w 1888"/>
                <a:gd name="T39" fmla="*/ 268 h 1063"/>
                <a:gd name="T40" fmla="*/ 1279 w 1888"/>
                <a:gd name="T41" fmla="*/ 237 h 1063"/>
                <a:gd name="T42" fmla="*/ 1202 w 1888"/>
                <a:gd name="T43" fmla="*/ 160 h 1063"/>
                <a:gd name="T44" fmla="*/ 1496 w 1888"/>
                <a:gd name="T45" fmla="*/ 160 h 1063"/>
                <a:gd name="T46" fmla="*/ 1844 w 1888"/>
                <a:gd name="T47" fmla="*/ 508 h 1063"/>
                <a:gd name="T48" fmla="*/ 1496 w 1888"/>
                <a:gd name="T49" fmla="*/ 856 h 1063"/>
                <a:gd name="T50" fmla="*/ 557 w 1888"/>
                <a:gd name="T51" fmla="*/ 856 h 1063"/>
                <a:gd name="T52" fmla="*/ 535 w 1888"/>
                <a:gd name="T53" fmla="*/ 878 h 1063"/>
                <a:gd name="T54" fmla="*/ 557 w 1888"/>
                <a:gd name="T55" fmla="*/ 900 h 1063"/>
                <a:gd name="T56" fmla="*/ 1496 w 1888"/>
                <a:gd name="T57" fmla="*/ 900 h 1063"/>
                <a:gd name="T58" fmla="*/ 1888 w 1888"/>
                <a:gd name="T59" fmla="*/ 508 h 1063"/>
                <a:gd name="T60" fmla="*/ 1496 w 1888"/>
                <a:gd name="T61" fmla="*/ 116 h 10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88" h="1063">
                  <a:moveTo>
                    <a:pt x="370" y="715"/>
                  </a:moveTo>
                  <a:cubicBezTo>
                    <a:pt x="370" y="1041"/>
                    <a:pt x="370" y="1041"/>
                    <a:pt x="370" y="1041"/>
                  </a:cubicBezTo>
                  <a:cubicBezTo>
                    <a:pt x="370" y="1053"/>
                    <a:pt x="360" y="1063"/>
                    <a:pt x="348" y="1063"/>
                  </a:cubicBezTo>
                  <a:cubicBezTo>
                    <a:pt x="22" y="1063"/>
                    <a:pt x="22" y="1063"/>
                    <a:pt x="22" y="1063"/>
                  </a:cubicBezTo>
                  <a:cubicBezTo>
                    <a:pt x="10" y="1063"/>
                    <a:pt x="0" y="1053"/>
                    <a:pt x="0" y="1041"/>
                  </a:cubicBezTo>
                  <a:cubicBezTo>
                    <a:pt x="0" y="715"/>
                    <a:pt x="0" y="715"/>
                    <a:pt x="0" y="715"/>
                  </a:cubicBezTo>
                  <a:cubicBezTo>
                    <a:pt x="0" y="703"/>
                    <a:pt x="10" y="693"/>
                    <a:pt x="22" y="693"/>
                  </a:cubicBezTo>
                  <a:cubicBezTo>
                    <a:pt x="348" y="693"/>
                    <a:pt x="348" y="693"/>
                    <a:pt x="348" y="693"/>
                  </a:cubicBezTo>
                  <a:cubicBezTo>
                    <a:pt x="360" y="693"/>
                    <a:pt x="370" y="703"/>
                    <a:pt x="370" y="715"/>
                  </a:cubicBezTo>
                  <a:close/>
                  <a:moveTo>
                    <a:pt x="1496" y="116"/>
                  </a:moveTo>
                  <a:cubicBezTo>
                    <a:pt x="1202" y="116"/>
                    <a:pt x="1202" y="116"/>
                    <a:pt x="1202" y="116"/>
                  </a:cubicBezTo>
                  <a:cubicBezTo>
                    <a:pt x="1279" y="40"/>
                    <a:pt x="1279" y="40"/>
                    <a:pt x="1279" y="40"/>
                  </a:cubicBezTo>
                  <a:cubicBezTo>
                    <a:pt x="1287" y="31"/>
                    <a:pt x="1287" y="17"/>
                    <a:pt x="1279" y="8"/>
                  </a:cubicBezTo>
                  <a:cubicBezTo>
                    <a:pt x="1270" y="0"/>
                    <a:pt x="1256" y="0"/>
                    <a:pt x="1248" y="8"/>
                  </a:cubicBezTo>
                  <a:cubicBezTo>
                    <a:pt x="1134" y="123"/>
                    <a:pt x="1134" y="123"/>
                    <a:pt x="1134" y="123"/>
                  </a:cubicBezTo>
                  <a:cubicBezTo>
                    <a:pt x="1129" y="127"/>
                    <a:pt x="1127" y="132"/>
                    <a:pt x="1127" y="138"/>
                  </a:cubicBezTo>
                  <a:cubicBezTo>
                    <a:pt x="1127" y="144"/>
                    <a:pt x="1129" y="150"/>
                    <a:pt x="1134" y="154"/>
                  </a:cubicBezTo>
                  <a:cubicBezTo>
                    <a:pt x="1248" y="268"/>
                    <a:pt x="1248" y="268"/>
                    <a:pt x="1248" y="268"/>
                  </a:cubicBezTo>
                  <a:cubicBezTo>
                    <a:pt x="1252" y="272"/>
                    <a:pt x="1258" y="274"/>
                    <a:pt x="1263" y="274"/>
                  </a:cubicBezTo>
                  <a:cubicBezTo>
                    <a:pt x="1269" y="274"/>
                    <a:pt x="1275" y="272"/>
                    <a:pt x="1279" y="268"/>
                  </a:cubicBezTo>
                  <a:cubicBezTo>
                    <a:pt x="1287" y="259"/>
                    <a:pt x="1287" y="245"/>
                    <a:pt x="1279" y="237"/>
                  </a:cubicBezTo>
                  <a:cubicBezTo>
                    <a:pt x="1202" y="160"/>
                    <a:pt x="1202" y="160"/>
                    <a:pt x="1202" y="160"/>
                  </a:cubicBezTo>
                  <a:cubicBezTo>
                    <a:pt x="1496" y="160"/>
                    <a:pt x="1496" y="160"/>
                    <a:pt x="1496" y="160"/>
                  </a:cubicBezTo>
                  <a:cubicBezTo>
                    <a:pt x="1688" y="160"/>
                    <a:pt x="1844" y="316"/>
                    <a:pt x="1844" y="508"/>
                  </a:cubicBezTo>
                  <a:cubicBezTo>
                    <a:pt x="1844" y="700"/>
                    <a:pt x="1688" y="856"/>
                    <a:pt x="1496" y="856"/>
                  </a:cubicBezTo>
                  <a:cubicBezTo>
                    <a:pt x="557" y="856"/>
                    <a:pt x="557" y="856"/>
                    <a:pt x="557" y="856"/>
                  </a:cubicBezTo>
                  <a:cubicBezTo>
                    <a:pt x="545" y="856"/>
                    <a:pt x="535" y="866"/>
                    <a:pt x="535" y="878"/>
                  </a:cubicBezTo>
                  <a:cubicBezTo>
                    <a:pt x="535" y="890"/>
                    <a:pt x="545" y="900"/>
                    <a:pt x="557" y="900"/>
                  </a:cubicBezTo>
                  <a:cubicBezTo>
                    <a:pt x="1496" y="900"/>
                    <a:pt x="1496" y="900"/>
                    <a:pt x="1496" y="900"/>
                  </a:cubicBezTo>
                  <a:cubicBezTo>
                    <a:pt x="1712" y="900"/>
                    <a:pt x="1888" y="724"/>
                    <a:pt x="1888" y="508"/>
                  </a:cubicBezTo>
                  <a:cubicBezTo>
                    <a:pt x="1888" y="292"/>
                    <a:pt x="1712" y="116"/>
                    <a:pt x="1496" y="11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4731AF2-8E05-4D96-A33D-D962ED456346}"/>
              </a:ext>
            </a:extLst>
          </p:cNvPr>
          <p:cNvGrpSpPr>
            <a:grpSpLocks noChangeAspect="1"/>
          </p:cNvGrpSpPr>
          <p:nvPr/>
        </p:nvGrpSpPr>
        <p:grpSpPr>
          <a:xfrm>
            <a:off x="6218596" y="3905305"/>
            <a:ext cx="1069093" cy="1069093"/>
            <a:chOff x="1983582" y="2081213"/>
            <a:chExt cx="1647825" cy="1647825"/>
          </a:xfrm>
        </p:grpSpPr>
        <p:sp>
          <p:nvSpPr>
            <p:cNvPr id="47" name="AutoShape 48">
              <a:extLst>
                <a:ext uri="{FF2B5EF4-FFF2-40B4-BE49-F238E27FC236}">
                  <a16:creationId xmlns:a16="http://schemas.microsoft.com/office/drawing/2014/main" id="{2639BCC6-7323-4584-B666-1FB4FEB2E9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983582" y="2081213"/>
              <a:ext cx="1647825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21EE36-737E-464A-BC11-06FFA7AA4B5C}"/>
                </a:ext>
              </a:extLst>
            </p:cNvPr>
            <p:cNvGrpSpPr/>
            <p:nvPr/>
          </p:nvGrpSpPr>
          <p:grpSpPr>
            <a:xfrm>
              <a:off x="2523672" y="2254814"/>
              <a:ext cx="567645" cy="1300624"/>
              <a:chOff x="2523672" y="2254814"/>
              <a:chExt cx="567645" cy="1300624"/>
            </a:xfrm>
          </p:grpSpPr>
          <p:sp>
            <p:nvSpPr>
              <p:cNvPr id="55" name="Freeform 50">
                <a:extLst>
                  <a:ext uri="{FF2B5EF4-FFF2-40B4-BE49-F238E27FC236}">
                    <a16:creationId xmlns:a16="http://schemas.microsoft.com/office/drawing/2014/main" id="{C24901E8-8F7B-46F6-B70E-A28864DAB9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3672" y="2254814"/>
                <a:ext cx="567645" cy="1300624"/>
              </a:xfrm>
              <a:custGeom>
                <a:avLst/>
                <a:gdLst>
                  <a:gd name="T0" fmla="*/ 689 w 792"/>
                  <a:gd name="T1" fmla="*/ 0 h 1820"/>
                  <a:gd name="T2" fmla="*/ 103 w 792"/>
                  <a:gd name="T3" fmla="*/ 0 h 1820"/>
                  <a:gd name="T4" fmla="*/ 0 w 792"/>
                  <a:gd name="T5" fmla="*/ 103 h 1820"/>
                  <a:gd name="T6" fmla="*/ 103 w 792"/>
                  <a:gd name="T7" fmla="*/ 206 h 1820"/>
                  <a:gd name="T8" fmla="*/ 106 w 792"/>
                  <a:gd name="T9" fmla="*/ 206 h 1820"/>
                  <a:gd name="T10" fmla="*/ 106 w 792"/>
                  <a:gd name="T11" fmla="*/ 1529 h 1820"/>
                  <a:gd name="T12" fmla="*/ 396 w 792"/>
                  <a:gd name="T13" fmla="*/ 1820 h 1820"/>
                  <a:gd name="T14" fmla="*/ 686 w 792"/>
                  <a:gd name="T15" fmla="*/ 1529 h 1820"/>
                  <a:gd name="T16" fmla="*/ 686 w 792"/>
                  <a:gd name="T17" fmla="*/ 206 h 1820"/>
                  <a:gd name="T18" fmla="*/ 689 w 792"/>
                  <a:gd name="T19" fmla="*/ 206 h 1820"/>
                  <a:gd name="T20" fmla="*/ 792 w 792"/>
                  <a:gd name="T21" fmla="*/ 103 h 1820"/>
                  <a:gd name="T22" fmla="*/ 689 w 792"/>
                  <a:gd name="T23" fmla="*/ 0 h 1820"/>
                  <a:gd name="T24" fmla="*/ 689 w 792"/>
                  <a:gd name="T25" fmla="*/ 163 h 1820"/>
                  <a:gd name="T26" fmla="*/ 643 w 792"/>
                  <a:gd name="T27" fmla="*/ 163 h 1820"/>
                  <a:gd name="T28" fmla="*/ 643 w 792"/>
                  <a:gd name="T29" fmla="*/ 1529 h 1820"/>
                  <a:gd name="T30" fmla="*/ 396 w 792"/>
                  <a:gd name="T31" fmla="*/ 1776 h 1820"/>
                  <a:gd name="T32" fmla="*/ 396 w 792"/>
                  <a:gd name="T33" fmla="*/ 1776 h 1820"/>
                  <a:gd name="T34" fmla="*/ 149 w 792"/>
                  <a:gd name="T35" fmla="*/ 1529 h 1820"/>
                  <a:gd name="T36" fmla="*/ 149 w 792"/>
                  <a:gd name="T37" fmla="*/ 163 h 1820"/>
                  <a:gd name="T38" fmla="*/ 103 w 792"/>
                  <a:gd name="T39" fmla="*/ 163 h 1820"/>
                  <a:gd name="T40" fmla="*/ 44 w 792"/>
                  <a:gd name="T41" fmla="*/ 103 h 1820"/>
                  <a:gd name="T42" fmla="*/ 103 w 792"/>
                  <a:gd name="T43" fmla="*/ 44 h 1820"/>
                  <a:gd name="T44" fmla="*/ 689 w 792"/>
                  <a:gd name="T45" fmla="*/ 44 h 1820"/>
                  <a:gd name="T46" fmla="*/ 748 w 792"/>
                  <a:gd name="T47" fmla="*/ 103 h 1820"/>
                  <a:gd name="T48" fmla="*/ 689 w 792"/>
                  <a:gd name="T49" fmla="*/ 163 h 1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92" h="1820">
                    <a:moveTo>
                      <a:pt x="689" y="0"/>
                    </a:moveTo>
                    <a:cubicBezTo>
                      <a:pt x="103" y="0"/>
                      <a:pt x="103" y="0"/>
                      <a:pt x="103" y="0"/>
                    </a:cubicBezTo>
                    <a:cubicBezTo>
                      <a:pt x="47" y="0"/>
                      <a:pt x="0" y="47"/>
                      <a:pt x="0" y="103"/>
                    </a:cubicBezTo>
                    <a:cubicBezTo>
                      <a:pt x="0" y="161"/>
                      <a:pt x="47" y="206"/>
                      <a:pt x="103" y="206"/>
                    </a:cubicBezTo>
                    <a:cubicBezTo>
                      <a:pt x="106" y="206"/>
                      <a:pt x="106" y="206"/>
                      <a:pt x="106" y="206"/>
                    </a:cubicBezTo>
                    <a:cubicBezTo>
                      <a:pt x="106" y="1529"/>
                      <a:pt x="106" y="1529"/>
                      <a:pt x="106" y="1529"/>
                    </a:cubicBezTo>
                    <a:cubicBezTo>
                      <a:pt x="106" y="1689"/>
                      <a:pt x="236" y="1820"/>
                      <a:pt x="396" y="1820"/>
                    </a:cubicBezTo>
                    <a:cubicBezTo>
                      <a:pt x="556" y="1820"/>
                      <a:pt x="686" y="1689"/>
                      <a:pt x="686" y="1529"/>
                    </a:cubicBezTo>
                    <a:cubicBezTo>
                      <a:pt x="686" y="206"/>
                      <a:pt x="686" y="206"/>
                      <a:pt x="686" y="206"/>
                    </a:cubicBezTo>
                    <a:cubicBezTo>
                      <a:pt x="689" y="206"/>
                      <a:pt x="689" y="206"/>
                      <a:pt x="689" y="206"/>
                    </a:cubicBezTo>
                    <a:cubicBezTo>
                      <a:pt x="745" y="206"/>
                      <a:pt x="792" y="161"/>
                      <a:pt x="792" y="103"/>
                    </a:cubicBezTo>
                    <a:cubicBezTo>
                      <a:pt x="792" y="47"/>
                      <a:pt x="745" y="0"/>
                      <a:pt x="689" y="0"/>
                    </a:cubicBezTo>
                    <a:close/>
                    <a:moveTo>
                      <a:pt x="689" y="163"/>
                    </a:moveTo>
                    <a:cubicBezTo>
                      <a:pt x="643" y="163"/>
                      <a:pt x="643" y="163"/>
                      <a:pt x="643" y="163"/>
                    </a:cubicBezTo>
                    <a:cubicBezTo>
                      <a:pt x="643" y="1529"/>
                      <a:pt x="643" y="1529"/>
                      <a:pt x="643" y="1529"/>
                    </a:cubicBezTo>
                    <a:cubicBezTo>
                      <a:pt x="643" y="1665"/>
                      <a:pt x="533" y="1776"/>
                      <a:pt x="396" y="1776"/>
                    </a:cubicBezTo>
                    <a:cubicBezTo>
                      <a:pt x="396" y="1776"/>
                      <a:pt x="396" y="1776"/>
                      <a:pt x="396" y="1776"/>
                    </a:cubicBezTo>
                    <a:cubicBezTo>
                      <a:pt x="259" y="1776"/>
                      <a:pt x="149" y="1665"/>
                      <a:pt x="149" y="1529"/>
                    </a:cubicBezTo>
                    <a:cubicBezTo>
                      <a:pt x="149" y="163"/>
                      <a:pt x="149" y="163"/>
                      <a:pt x="149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70" y="163"/>
                      <a:pt x="44" y="136"/>
                      <a:pt x="44" y="103"/>
                    </a:cubicBezTo>
                    <a:cubicBezTo>
                      <a:pt x="44" y="70"/>
                      <a:pt x="70" y="44"/>
                      <a:pt x="103" y="44"/>
                    </a:cubicBezTo>
                    <a:cubicBezTo>
                      <a:pt x="689" y="44"/>
                      <a:pt x="689" y="44"/>
                      <a:pt x="689" y="44"/>
                    </a:cubicBezTo>
                    <a:cubicBezTo>
                      <a:pt x="722" y="44"/>
                      <a:pt x="748" y="70"/>
                      <a:pt x="748" y="103"/>
                    </a:cubicBezTo>
                    <a:cubicBezTo>
                      <a:pt x="748" y="136"/>
                      <a:pt x="722" y="163"/>
                      <a:pt x="689" y="1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51">
                <a:extLst>
                  <a:ext uri="{FF2B5EF4-FFF2-40B4-BE49-F238E27FC236}">
                    <a16:creationId xmlns:a16="http://schemas.microsoft.com/office/drawing/2014/main" id="{6459CFFE-DA20-42D1-8F58-750680738F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206" y="2905126"/>
                <a:ext cx="286578" cy="589690"/>
              </a:xfrm>
              <a:custGeom>
                <a:avLst/>
                <a:gdLst>
                  <a:gd name="T0" fmla="*/ 0 w 404"/>
                  <a:gd name="T1" fmla="*/ 0 h 823"/>
                  <a:gd name="T2" fmla="*/ 0 w 404"/>
                  <a:gd name="T3" fmla="*/ 619 h 823"/>
                  <a:gd name="T4" fmla="*/ 202 w 404"/>
                  <a:gd name="T5" fmla="*/ 823 h 823"/>
                  <a:gd name="T6" fmla="*/ 404 w 404"/>
                  <a:gd name="T7" fmla="*/ 619 h 823"/>
                  <a:gd name="T8" fmla="*/ 404 w 404"/>
                  <a:gd name="T9" fmla="*/ 0 h 823"/>
                  <a:gd name="T10" fmla="*/ 0 w 404"/>
                  <a:gd name="T11" fmla="*/ 0 h 823"/>
                  <a:gd name="T12" fmla="*/ 0 w 404"/>
                  <a:gd name="T13" fmla="*/ 0 h 823"/>
                  <a:gd name="T14" fmla="*/ 292 w 404"/>
                  <a:gd name="T15" fmla="*/ 156 h 823"/>
                  <a:gd name="T16" fmla="*/ 323 w 404"/>
                  <a:gd name="T17" fmla="*/ 188 h 823"/>
                  <a:gd name="T18" fmla="*/ 292 w 404"/>
                  <a:gd name="T19" fmla="*/ 219 h 823"/>
                  <a:gd name="T20" fmla="*/ 260 w 404"/>
                  <a:gd name="T21" fmla="*/ 188 h 823"/>
                  <a:gd name="T22" fmla="*/ 292 w 404"/>
                  <a:gd name="T23" fmla="*/ 156 h 823"/>
                  <a:gd name="T24" fmla="*/ 134 w 404"/>
                  <a:gd name="T25" fmla="*/ 705 h 823"/>
                  <a:gd name="T26" fmla="*/ 64 w 404"/>
                  <a:gd name="T27" fmla="*/ 634 h 823"/>
                  <a:gd name="T28" fmla="*/ 134 w 404"/>
                  <a:gd name="T29" fmla="*/ 564 h 823"/>
                  <a:gd name="T30" fmla="*/ 204 w 404"/>
                  <a:gd name="T31" fmla="*/ 634 h 823"/>
                  <a:gd name="T32" fmla="*/ 134 w 404"/>
                  <a:gd name="T33" fmla="*/ 705 h 823"/>
                  <a:gd name="T34" fmla="*/ 181 w 404"/>
                  <a:gd name="T35" fmla="*/ 286 h 823"/>
                  <a:gd name="T36" fmla="*/ 221 w 404"/>
                  <a:gd name="T37" fmla="*/ 246 h 823"/>
                  <a:gd name="T38" fmla="*/ 260 w 404"/>
                  <a:gd name="T39" fmla="*/ 286 h 823"/>
                  <a:gd name="T40" fmla="*/ 221 w 404"/>
                  <a:gd name="T41" fmla="*/ 325 h 823"/>
                  <a:gd name="T42" fmla="*/ 181 w 404"/>
                  <a:gd name="T43" fmla="*/ 286 h 823"/>
                  <a:gd name="T44" fmla="*/ 304 w 404"/>
                  <a:gd name="T45" fmla="*/ 698 h 823"/>
                  <a:gd name="T46" fmla="*/ 270 w 404"/>
                  <a:gd name="T47" fmla="*/ 664 h 823"/>
                  <a:gd name="T48" fmla="*/ 304 w 404"/>
                  <a:gd name="T49" fmla="*/ 630 h 823"/>
                  <a:gd name="T50" fmla="*/ 337 w 404"/>
                  <a:gd name="T51" fmla="*/ 664 h 823"/>
                  <a:gd name="T52" fmla="*/ 304 w 404"/>
                  <a:gd name="T53" fmla="*/ 698 h 823"/>
                  <a:gd name="T54" fmla="*/ 287 w 404"/>
                  <a:gd name="T55" fmla="*/ 524 h 823"/>
                  <a:gd name="T56" fmla="*/ 232 w 404"/>
                  <a:gd name="T57" fmla="*/ 469 h 823"/>
                  <a:gd name="T58" fmla="*/ 287 w 404"/>
                  <a:gd name="T59" fmla="*/ 413 h 823"/>
                  <a:gd name="T60" fmla="*/ 342 w 404"/>
                  <a:gd name="T61" fmla="*/ 469 h 823"/>
                  <a:gd name="T62" fmla="*/ 287 w 404"/>
                  <a:gd name="T63" fmla="*/ 524 h 8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404" h="823">
                    <a:moveTo>
                      <a:pt x="0" y="0"/>
                    </a:moveTo>
                    <a:cubicBezTo>
                      <a:pt x="0" y="619"/>
                      <a:pt x="0" y="619"/>
                      <a:pt x="0" y="619"/>
                    </a:cubicBezTo>
                    <a:cubicBezTo>
                      <a:pt x="0" y="732"/>
                      <a:pt x="90" y="823"/>
                      <a:pt x="202" y="823"/>
                    </a:cubicBezTo>
                    <a:cubicBezTo>
                      <a:pt x="314" y="823"/>
                      <a:pt x="404" y="732"/>
                      <a:pt x="404" y="619"/>
                    </a:cubicBezTo>
                    <a:cubicBezTo>
                      <a:pt x="404" y="0"/>
                      <a:pt x="404" y="0"/>
                      <a:pt x="40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292" y="156"/>
                    </a:moveTo>
                    <a:cubicBezTo>
                      <a:pt x="310" y="156"/>
                      <a:pt x="323" y="170"/>
                      <a:pt x="323" y="188"/>
                    </a:cubicBezTo>
                    <a:cubicBezTo>
                      <a:pt x="323" y="205"/>
                      <a:pt x="310" y="219"/>
                      <a:pt x="292" y="219"/>
                    </a:cubicBezTo>
                    <a:cubicBezTo>
                      <a:pt x="274" y="219"/>
                      <a:pt x="260" y="205"/>
                      <a:pt x="260" y="188"/>
                    </a:cubicBezTo>
                    <a:cubicBezTo>
                      <a:pt x="260" y="170"/>
                      <a:pt x="274" y="156"/>
                      <a:pt x="292" y="156"/>
                    </a:cubicBezTo>
                    <a:close/>
                    <a:moveTo>
                      <a:pt x="134" y="705"/>
                    </a:moveTo>
                    <a:cubicBezTo>
                      <a:pt x="95" y="705"/>
                      <a:pt x="64" y="673"/>
                      <a:pt x="64" y="634"/>
                    </a:cubicBezTo>
                    <a:cubicBezTo>
                      <a:pt x="64" y="596"/>
                      <a:pt x="95" y="564"/>
                      <a:pt x="134" y="564"/>
                    </a:cubicBezTo>
                    <a:cubicBezTo>
                      <a:pt x="172" y="564"/>
                      <a:pt x="204" y="596"/>
                      <a:pt x="204" y="634"/>
                    </a:cubicBezTo>
                    <a:cubicBezTo>
                      <a:pt x="204" y="673"/>
                      <a:pt x="172" y="705"/>
                      <a:pt x="134" y="705"/>
                    </a:cubicBezTo>
                    <a:close/>
                    <a:moveTo>
                      <a:pt x="181" y="286"/>
                    </a:moveTo>
                    <a:cubicBezTo>
                      <a:pt x="181" y="264"/>
                      <a:pt x="199" y="246"/>
                      <a:pt x="221" y="246"/>
                    </a:cubicBezTo>
                    <a:cubicBezTo>
                      <a:pt x="242" y="246"/>
                      <a:pt x="260" y="264"/>
                      <a:pt x="260" y="286"/>
                    </a:cubicBezTo>
                    <a:cubicBezTo>
                      <a:pt x="260" y="308"/>
                      <a:pt x="242" y="325"/>
                      <a:pt x="221" y="325"/>
                    </a:cubicBezTo>
                    <a:cubicBezTo>
                      <a:pt x="199" y="325"/>
                      <a:pt x="181" y="308"/>
                      <a:pt x="181" y="286"/>
                    </a:cubicBezTo>
                    <a:close/>
                    <a:moveTo>
                      <a:pt x="304" y="698"/>
                    </a:moveTo>
                    <a:cubicBezTo>
                      <a:pt x="285" y="698"/>
                      <a:pt x="270" y="683"/>
                      <a:pt x="270" y="664"/>
                    </a:cubicBezTo>
                    <a:cubicBezTo>
                      <a:pt x="270" y="645"/>
                      <a:pt x="285" y="630"/>
                      <a:pt x="304" y="630"/>
                    </a:cubicBezTo>
                    <a:cubicBezTo>
                      <a:pt x="322" y="630"/>
                      <a:pt x="337" y="645"/>
                      <a:pt x="337" y="664"/>
                    </a:cubicBezTo>
                    <a:cubicBezTo>
                      <a:pt x="337" y="683"/>
                      <a:pt x="322" y="698"/>
                      <a:pt x="304" y="698"/>
                    </a:cubicBezTo>
                    <a:close/>
                    <a:moveTo>
                      <a:pt x="287" y="524"/>
                    </a:moveTo>
                    <a:cubicBezTo>
                      <a:pt x="256" y="524"/>
                      <a:pt x="232" y="499"/>
                      <a:pt x="232" y="469"/>
                    </a:cubicBezTo>
                    <a:cubicBezTo>
                      <a:pt x="232" y="438"/>
                      <a:pt x="256" y="413"/>
                      <a:pt x="287" y="413"/>
                    </a:cubicBezTo>
                    <a:cubicBezTo>
                      <a:pt x="317" y="413"/>
                      <a:pt x="342" y="438"/>
                      <a:pt x="342" y="469"/>
                    </a:cubicBezTo>
                    <a:cubicBezTo>
                      <a:pt x="342" y="499"/>
                      <a:pt x="317" y="524"/>
                      <a:pt x="287" y="524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7" name="Oval 20">
            <a:extLst>
              <a:ext uri="{FF2B5EF4-FFF2-40B4-BE49-F238E27FC236}">
                <a16:creationId xmlns:a16="http://schemas.microsoft.com/office/drawing/2014/main" id="{0D74AAC0-1403-4E18-9F99-B648D18FAF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240" y="702424"/>
            <a:ext cx="306910" cy="309750"/>
          </a:xfrm>
          <a:prstGeom prst="ellipse">
            <a:avLst/>
          </a:prstGeom>
          <a:solidFill>
            <a:srgbClr val="E71C57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8" name="Oval 20">
            <a:extLst>
              <a:ext uri="{FF2B5EF4-FFF2-40B4-BE49-F238E27FC236}">
                <a16:creationId xmlns:a16="http://schemas.microsoft.com/office/drawing/2014/main" id="{9BB51D3F-7079-48BA-83C4-673AD8A1C9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55765" y="5550369"/>
            <a:ext cx="306910" cy="306910"/>
          </a:xfrm>
          <a:prstGeom prst="ellipse">
            <a:avLst/>
          </a:prstGeom>
          <a:solidFill>
            <a:srgbClr val="E71C57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9" name="Oval 20">
            <a:extLst>
              <a:ext uri="{FF2B5EF4-FFF2-40B4-BE49-F238E27FC236}">
                <a16:creationId xmlns:a16="http://schemas.microsoft.com/office/drawing/2014/main" id="{69C1CA9C-83F3-4E3D-8741-9F68317DE4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38275" y="4033796"/>
            <a:ext cx="306910" cy="306910"/>
          </a:xfrm>
          <a:prstGeom prst="ellipse">
            <a:avLst/>
          </a:prstGeom>
          <a:solidFill>
            <a:srgbClr val="E71C57"/>
          </a:solidFill>
          <a:ln>
            <a:noFill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D446FC-6F2B-43EA-98A2-8EECEE9AE0F8}"/>
              </a:ext>
            </a:extLst>
          </p:cNvPr>
          <p:cNvSpPr txBox="1"/>
          <p:nvPr/>
        </p:nvSpPr>
        <p:spPr>
          <a:xfrm>
            <a:off x="7224835" y="138877"/>
            <a:ext cx="914400" cy="91440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Focus for Today</a:t>
            </a:r>
          </a:p>
        </p:txBody>
      </p:sp>
    </p:spTree>
    <p:extLst>
      <p:ext uri="{BB962C8B-B14F-4D97-AF65-F5344CB8AC3E}">
        <p14:creationId xmlns:p14="http://schemas.microsoft.com/office/powerpoint/2010/main" val="8357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D4F8B25-28B5-44A4-88C1-BF4FCE350B45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1" name="think-cell Slide" r:id="rId6" imgW="395" imgH="396" progId="TCLayout.ActiveDocument.1">
                  <p:embed/>
                </p:oleObj>
              </mc:Choice>
              <mc:Fallback>
                <p:oleObj name="think-cell Slide" r:id="rId6" imgW="395" imgH="396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D4F8B25-28B5-44A4-88C1-BF4FCE350B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747897"/>
          </a:xfrm>
        </p:spPr>
        <p:txBody>
          <a:bodyPr vert="horz"/>
          <a:lstStyle/>
          <a:p>
            <a:r>
              <a:rPr lang="en-US" dirty="0"/>
              <a:t>These are the most impactful pain points for learners</a:t>
            </a:r>
            <a:br>
              <a:rPr lang="en-US" dirty="0"/>
            </a:br>
            <a:r>
              <a:rPr lang="en-US" sz="2000" dirty="0">
                <a:solidFill>
                  <a:srgbClr val="575757"/>
                </a:solidFill>
              </a:rPr>
              <a:t>Trending across learner's archetypes</a:t>
            </a:r>
          </a:p>
        </p:txBody>
      </p:sp>
      <p:sp>
        <p:nvSpPr>
          <p:cNvPr id="12" name="Diamond 11">
            <a:extLst>
              <a:ext uri="{FF2B5EF4-FFF2-40B4-BE49-F238E27FC236}">
                <a16:creationId xmlns:a16="http://schemas.microsoft.com/office/drawing/2014/main" id="{30A183DA-5D10-4AB7-8763-F8A3A9626BAD}"/>
              </a:ext>
            </a:extLst>
          </p:cNvPr>
          <p:cNvSpPr/>
          <p:nvPr/>
        </p:nvSpPr>
        <p:spPr>
          <a:xfrm>
            <a:off x="6549829" y="2259438"/>
            <a:ext cx="2486079" cy="2486080"/>
          </a:xfrm>
          <a:prstGeom prst="diamond">
            <a:avLst/>
          </a:prstGeom>
          <a:solidFill>
            <a:srgbClr val="E7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/>
          <a:lstStyle/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err="1">
              <a:ln>
                <a:noFill/>
              </a:ln>
              <a:solidFill>
                <a:srgbClr val="03522D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4" name="BcgText 4">
            <a:extLst>
              <a:ext uri="{FF2B5EF4-FFF2-40B4-BE49-F238E27FC236}">
                <a16:creationId xmlns:a16="http://schemas.microsoft.com/office/drawing/2014/main" id="{C4BC7CA5-55F4-4504-ABEF-7693659B1691}"/>
              </a:ext>
            </a:extLst>
          </p:cNvPr>
          <p:cNvSpPr txBox="1"/>
          <p:nvPr/>
        </p:nvSpPr>
        <p:spPr>
          <a:xfrm>
            <a:off x="6983951" y="3003739"/>
            <a:ext cx="1643833" cy="92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lvl="0" indent="0">
              <a:lnSpc>
                <a:spcPct val="110000"/>
              </a:lnSpc>
              <a:spcBef>
                <a:spcPts val="600"/>
              </a:spcBef>
              <a:spcAft>
                <a:spcPts val="300"/>
              </a:spcAft>
              <a:buFont typeface="Arial" panose="020B0604020202020204" pitchFamily="34" charset="0"/>
              <a:buChar char="​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02336" lvl="1" indent="-283464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800100" lvl="2" indent="-285750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panose="020B0604020202020204" pitchFamily="34" charset="0"/>
              <a:buChar char="​"/>
              <a:defRPr sz="28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Font typeface="Arial" panose="020B0604020202020204" pitchFamily="34" charset="0"/>
              <a:buChar char="​"/>
              <a:defRPr sz="28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58775" lvl="5" indent="-24130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Lack of Personalized Learnings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4BF08C-4D53-49B7-AD9C-5F11F7A6016C}"/>
              </a:ext>
            </a:extLst>
          </p:cNvPr>
          <p:cNvGrpSpPr/>
          <p:nvPr/>
        </p:nvGrpSpPr>
        <p:grpSpPr>
          <a:xfrm>
            <a:off x="7912980" y="3634847"/>
            <a:ext cx="2486079" cy="2486080"/>
            <a:chOff x="4721126" y="2363231"/>
            <a:chExt cx="2486079" cy="2486080"/>
          </a:xfrm>
        </p:grpSpPr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410DE9CD-DBE5-4FF9-9FC9-C5ED5D71DCCA}"/>
                </a:ext>
              </a:extLst>
            </p:cNvPr>
            <p:cNvSpPr/>
            <p:nvPr/>
          </p:nvSpPr>
          <p:spPr>
            <a:xfrm>
              <a:off x="4721126" y="2363231"/>
              <a:ext cx="2486079" cy="2486080"/>
            </a:xfrm>
            <a:prstGeom prst="diamond">
              <a:avLst/>
            </a:prstGeom>
            <a:solidFill>
              <a:srgbClr val="30C1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0" name="BcgText 2">
              <a:extLst>
                <a:ext uri="{FF2B5EF4-FFF2-40B4-BE49-F238E27FC236}">
                  <a16:creationId xmlns:a16="http://schemas.microsoft.com/office/drawing/2014/main" id="{6A3E2C44-C1F2-4F83-B84F-C3E090C72D15}"/>
                </a:ext>
              </a:extLst>
            </p:cNvPr>
            <p:cNvSpPr txBox="1"/>
            <p:nvPr/>
          </p:nvSpPr>
          <p:spPr>
            <a:xfrm>
              <a:off x="5142248" y="2970861"/>
              <a:ext cx="1643833" cy="1231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30C1D7"/>
                  </a:solidFill>
                </a14:hiddenFill>
              </a:ext>
            </a:extLst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10000"/>
                </a:lnSpc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1pPr>
              <a:lvl2pPr marL="402336" lvl="1" indent="-283464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2pPr>
              <a:lvl3pPr marL="800100" lvl="2" indent="-28575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2"/>
                </a:buClr>
                <a:buFont typeface="Trebuchet MS" panose="020B0603020202020204" pitchFamily="34" charset="0"/>
                <a:buChar char="–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3pPr>
              <a:lvl4pPr marL="0" lvl="3" indent="0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Font typeface="Arial" panose="020B0604020202020204" pitchFamily="34" charset="0"/>
                <a:buChar char="​"/>
                <a:defRPr sz="28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4pPr>
              <a:lvl5pPr marL="0" lvl="4" indent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Font typeface="Arial" panose="020B0604020202020204" pitchFamily="34" charset="0"/>
                <a:buChar char="​"/>
                <a:defRPr sz="2800" b="1">
                  <a:latin typeface="Trebuchet MS" panose="020B0603020202020204" pitchFamily="34" charset="0"/>
                  <a:sym typeface="Trebuchet MS" panose="020B0603020202020204" pitchFamily="34" charset="0"/>
                </a:defRPr>
              </a:lvl5pPr>
              <a:lvl6pPr marL="358775" lvl="5" indent="-2413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2800">
                  <a:latin typeface="Trebuchet MS" panose="020B0603020202020204" pitchFamily="34" charset="0"/>
                  <a:sym typeface="Trebuchet MS" panose="020B0603020202020204" pitchFamily="34" charset="0"/>
                </a:defRPr>
              </a:lvl6pPr>
              <a:lvl7pPr marL="0" lvl="6" indent="0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  <a:buFont typeface="Arial" panose="020B0604020202020204" pitchFamily="34" charset="0"/>
                <a:buChar char="​"/>
                <a:defRPr sz="5400" baseline="0">
                  <a:latin typeface="Trebuchet MS" panose="020B0603020202020204" pitchFamily="34" charset="0"/>
                  <a:sym typeface="Trebuchet MS" panose="020B0603020202020204" pitchFamily="34" charset="0"/>
                </a:defRPr>
              </a:lvl7pPr>
              <a:lvl8pPr marL="0" lvl="7" indent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Font typeface="Arial" panose="020B0604020202020204" pitchFamily="34" charset="0"/>
                <a:buChar char="​"/>
                <a:defRPr sz="66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8pPr>
              <a:lvl9pPr marL="0" lvl="8" indent="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​"/>
                <a:defRPr sz="4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Poor Discovery, Navigation &amp; Usability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9F218C-2718-4854-BEA8-D1DCE5A3227D}"/>
              </a:ext>
            </a:extLst>
          </p:cNvPr>
          <p:cNvGrpSpPr/>
          <p:nvPr/>
        </p:nvGrpSpPr>
        <p:grpSpPr>
          <a:xfrm>
            <a:off x="5179052" y="3634847"/>
            <a:ext cx="2527146" cy="2486080"/>
            <a:chOff x="7455054" y="2363231"/>
            <a:chExt cx="2527146" cy="2486080"/>
          </a:xfrm>
        </p:grpSpPr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C2D92B38-67DC-4439-854D-C0D158E75029}"/>
                </a:ext>
              </a:extLst>
            </p:cNvPr>
            <p:cNvSpPr/>
            <p:nvPr/>
          </p:nvSpPr>
          <p:spPr>
            <a:xfrm>
              <a:off x="7460365" y="2363231"/>
              <a:ext cx="2486079" cy="2486080"/>
            </a:xfrm>
            <a:prstGeom prst="diamond">
              <a:avLst/>
            </a:prstGeom>
            <a:solidFill>
              <a:srgbClr val="A8B2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91440" rIns="91440" bIns="9144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sp>
          <p:nvSpPr>
            <p:cNvPr id="23" name="BcgText 4">
              <a:extLst>
                <a:ext uri="{FF2B5EF4-FFF2-40B4-BE49-F238E27FC236}">
                  <a16:creationId xmlns:a16="http://schemas.microsoft.com/office/drawing/2014/main" id="{797C3DD1-1898-46C4-AA2F-0BE1937A0824}"/>
                </a:ext>
              </a:extLst>
            </p:cNvPr>
            <p:cNvSpPr txBox="1"/>
            <p:nvPr/>
          </p:nvSpPr>
          <p:spPr>
            <a:xfrm>
              <a:off x="7455054" y="3421605"/>
              <a:ext cx="2527146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lvl="0" indent="0">
                <a:lnSpc>
                  <a:spcPct val="110000"/>
                </a:lnSpc>
                <a:spcBef>
                  <a:spcPts val="600"/>
                </a:spcBef>
                <a:spcAft>
                  <a:spcPts val="300"/>
                </a:spcAft>
                <a:buFont typeface="Arial" panose="020B0604020202020204" pitchFamily="34" charset="0"/>
                <a:buChar char="​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1pPr>
              <a:lvl2pPr marL="402336" lvl="1" indent="-283464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2pPr>
              <a:lvl3pPr marL="800100" lvl="2" indent="-285750">
                <a:lnSpc>
                  <a:spcPct val="90000"/>
                </a:lnSpc>
                <a:spcBef>
                  <a:spcPts val="0"/>
                </a:spcBef>
                <a:spcAft>
                  <a:spcPts val="300"/>
                </a:spcAft>
                <a:buClr>
                  <a:schemeClr val="tx2"/>
                </a:buClr>
                <a:buFont typeface="Trebuchet MS" panose="020B0603020202020204" pitchFamily="34" charset="0"/>
                <a:buChar char="–"/>
                <a:defRPr sz="2400">
                  <a:latin typeface="Trebuchet MS" panose="020B0603020202020204" pitchFamily="34" charset="0"/>
                  <a:sym typeface="Trebuchet MS" panose="020B0603020202020204" pitchFamily="34" charset="0"/>
                </a:defRPr>
              </a:lvl3pPr>
              <a:lvl4pPr marL="0" lvl="3" indent="0">
                <a:lnSpc>
                  <a:spcPct val="110000"/>
                </a:lnSpc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  <a:buFont typeface="Arial" panose="020B0604020202020204" pitchFamily="34" charset="0"/>
                <a:buChar char="​"/>
                <a:defRPr sz="28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4pPr>
              <a:lvl5pPr marL="0" lvl="4" indent="0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ClrTx/>
                <a:buFont typeface="Arial" panose="020B0604020202020204" pitchFamily="34" charset="0"/>
                <a:buChar char="​"/>
                <a:defRPr sz="2800" b="1">
                  <a:latin typeface="Trebuchet MS" panose="020B0603020202020204" pitchFamily="34" charset="0"/>
                  <a:sym typeface="Trebuchet MS" panose="020B0603020202020204" pitchFamily="34" charset="0"/>
                </a:defRPr>
              </a:lvl5pPr>
              <a:lvl6pPr marL="358775" lvl="5" indent="-24130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tx2"/>
                </a:buClr>
                <a:buFont typeface="Arial" panose="020B0604020202020204" pitchFamily="34" charset="0"/>
                <a:buChar char="•"/>
                <a:defRPr sz="2800">
                  <a:latin typeface="Trebuchet MS" panose="020B0603020202020204" pitchFamily="34" charset="0"/>
                  <a:sym typeface="Trebuchet MS" panose="020B0603020202020204" pitchFamily="34" charset="0"/>
                </a:defRPr>
              </a:lvl6pPr>
              <a:lvl7pPr marL="0" lvl="6" indent="0">
                <a:lnSpc>
                  <a:spcPct val="90000"/>
                </a:lnSpc>
                <a:spcBef>
                  <a:spcPts val="900"/>
                </a:spcBef>
                <a:spcAft>
                  <a:spcPts val="900"/>
                </a:spcAft>
                <a:buFont typeface="Arial" panose="020B0604020202020204" pitchFamily="34" charset="0"/>
                <a:buChar char="​"/>
                <a:defRPr sz="5400" baseline="0">
                  <a:latin typeface="Trebuchet MS" panose="020B0603020202020204" pitchFamily="34" charset="0"/>
                  <a:sym typeface="Trebuchet MS" panose="020B0603020202020204" pitchFamily="34" charset="0"/>
                </a:defRPr>
              </a:lvl7pPr>
              <a:lvl8pPr marL="0" lvl="7" indent="0">
                <a:lnSpc>
                  <a:spcPct val="90000"/>
                </a:lnSpc>
                <a:spcBef>
                  <a:spcPts val="900"/>
                </a:spcBef>
                <a:spcAft>
                  <a:spcPts val="0"/>
                </a:spcAft>
                <a:buFont typeface="Arial" panose="020B0604020202020204" pitchFamily="34" charset="0"/>
                <a:buChar char="​"/>
                <a:defRPr sz="66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8pPr>
              <a:lvl9pPr marL="0" lvl="8" indent="0">
                <a:lnSpc>
                  <a:spcPct val="100000"/>
                </a:lnSpc>
                <a:spcBef>
                  <a:spcPts val="0"/>
                </a:spcBef>
                <a:spcAft>
                  <a:spcPts val="900"/>
                </a:spcAft>
                <a:buFont typeface="Arial" panose="020B0604020202020204" pitchFamily="34" charset="0"/>
                <a:buChar char="​"/>
                <a:defRPr sz="4400">
                  <a:solidFill>
                    <a:schemeClr val="tx2"/>
                  </a:solidFill>
                  <a:latin typeface="Trebuchet MS" panose="020B0603020202020204" pitchFamily="34" charset="0"/>
                  <a:sym typeface="Trebuchet MS" panose="020B0603020202020204" pitchFamily="34" charset="0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3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Missing Simplicity &amp; Quick Learnings</a:t>
              </a:r>
            </a:p>
          </p:txBody>
        </p:sp>
      </p:grpSp>
      <p:sp>
        <p:nvSpPr>
          <p:cNvPr id="28" name="Freeform 34">
            <a:extLst>
              <a:ext uri="{FF2B5EF4-FFF2-40B4-BE49-F238E27FC236}">
                <a16:creationId xmlns:a16="http://schemas.microsoft.com/office/drawing/2014/main" id="{694CA7D4-9C27-463E-8C5D-260763F7DC9E}"/>
              </a:ext>
            </a:extLst>
          </p:cNvPr>
          <p:cNvSpPr/>
          <p:nvPr/>
        </p:nvSpPr>
        <p:spPr>
          <a:xfrm>
            <a:off x="5084245" y="2127405"/>
            <a:ext cx="5408311" cy="4110279"/>
          </a:xfrm>
          <a:custGeom>
            <a:avLst/>
            <a:gdLst>
              <a:gd name="connsiteX0" fmla="*/ 2712803 w 5408311"/>
              <a:gd name="connsiteY0" fmla="*/ 0 h 4110279"/>
              <a:gd name="connsiteX1" fmla="*/ 5408311 w 5408311"/>
              <a:gd name="connsiteY1" fmla="*/ 2764625 h 4110279"/>
              <a:gd name="connsiteX2" fmla="*/ 4063273 w 5408311"/>
              <a:gd name="connsiteY2" fmla="*/ 4110279 h 4110279"/>
              <a:gd name="connsiteX3" fmla="*/ 2704231 w 5408311"/>
              <a:gd name="connsiteY3" fmla="*/ 2751859 h 4110279"/>
              <a:gd name="connsiteX4" fmla="*/ 1350867 w 5408311"/>
              <a:gd name="connsiteY4" fmla="*/ 4105842 h 4110279"/>
              <a:gd name="connsiteX5" fmla="*/ 0 w 5408311"/>
              <a:gd name="connsiteY5" fmla="*/ 2755592 h 4110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8311" h="4110279">
                <a:moveTo>
                  <a:pt x="2712803" y="0"/>
                </a:moveTo>
                <a:lnTo>
                  <a:pt x="5408311" y="2764625"/>
                </a:lnTo>
                <a:lnTo>
                  <a:pt x="4063273" y="4110279"/>
                </a:lnTo>
                <a:lnTo>
                  <a:pt x="2704231" y="2751859"/>
                </a:lnTo>
                <a:lnTo>
                  <a:pt x="1350867" y="4105842"/>
                </a:lnTo>
                <a:lnTo>
                  <a:pt x="0" y="2755592"/>
                </a:lnTo>
                <a:close/>
              </a:path>
            </a:pathLst>
          </a:custGeom>
          <a:noFill/>
          <a:ln w="9525" cap="rnd" cmpd="sng" algn="ctr">
            <a:solidFill>
              <a:srgbClr val="9A9A9A"/>
            </a:solidFill>
            <a:prstDash val="sysDash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9" name="Freeform 8">
            <a:extLst>
              <a:ext uri="{FF2B5EF4-FFF2-40B4-BE49-F238E27FC236}">
                <a16:creationId xmlns:a16="http://schemas.microsoft.com/office/drawing/2014/main" id="{626926DC-59FE-4772-A211-C1558F778D33}"/>
              </a:ext>
            </a:extLst>
          </p:cNvPr>
          <p:cNvSpPr>
            <a:spLocks/>
          </p:cNvSpPr>
          <p:nvPr/>
        </p:nvSpPr>
        <p:spPr bwMode="auto">
          <a:xfrm rot="16200000">
            <a:off x="7636616" y="-401352"/>
            <a:ext cx="360162" cy="5408312"/>
          </a:xfrm>
          <a:custGeom>
            <a:avLst/>
            <a:gdLst>
              <a:gd name="T0" fmla="*/ 0 w 63"/>
              <a:gd name="T1" fmla="*/ 0 h 339"/>
              <a:gd name="T2" fmla="*/ 63 w 63"/>
              <a:gd name="T3" fmla="*/ 168 h 339"/>
              <a:gd name="T4" fmla="*/ 0 w 63"/>
              <a:gd name="T5" fmla="*/ 339 h 339"/>
              <a:gd name="T6" fmla="*/ 0 60000 65536"/>
              <a:gd name="T7" fmla="*/ 0 60000 65536"/>
              <a:gd name="T8" fmla="*/ 0 60000 65536"/>
              <a:gd name="T9" fmla="*/ 0 w 63"/>
              <a:gd name="T10" fmla="*/ 0 h 339"/>
              <a:gd name="T11" fmla="*/ 63 w 63"/>
              <a:gd name="T12" fmla="*/ 339 h 33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3" h="339">
                <a:moveTo>
                  <a:pt x="0" y="0"/>
                </a:moveTo>
                <a:lnTo>
                  <a:pt x="63" y="168"/>
                </a:lnTo>
                <a:lnTo>
                  <a:pt x="0" y="339"/>
                </a:lnTo>
              </a:path>
            </a:pathLst>
          </a:custGeom>
          <a:noFill/>
          <a:ln w="19050" cap="rnd" cmpd="sng" algn="ctr">
            <a:solidFill>
              <a:srgbClr val="9A9A9A"/>
            </a:solidFill>
            <a:prstDash val="solid"/>
            <a:round/>
            <a:headEnd type="none" w="lg" len="lg"/>
            <a:tailEnd type="none" w="lg" len="lg"/>
          </a:ln>
        </p:spPr>
        <p:txBody>
          <a:bodyPr wrap="none" tIns="91440" bIns="9144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Henderson BCG Sans" pitchFamily="34" charset="0"/>
              <a:ea typeface="+mn-ea"/>
              <a:cs typeface="Henderson BCG Sans" pitchFamily="34" charset="0"/>
            </a:endParaRPr>
          </a:p>
        </p:txBody>
      </p:sp>
      <p:sp>
        <p:nvSpPr>
          <p:cNvPr id="30" name="TextColumnContent">
            <a:extLst>
              <a:ext uri="{FF2B5EF4-FFF2-40B4-BE49-F238E27FC236}">
                <a16:creationId xmlns:a16="http://schemas.microsoft.com/office/drawing/2014/main" id="{713591B2-873B-4156-89CC-65DDAFDD7FC8}"/>
              </a:ext>
            </a:extLst>
          </p:cNvPr>
          <p:cNvSpPr>
            <a:spLocks noChangeArrowheads="1"/>
          </p:cNvSpPr>
          <p:nvPr/>
        </p:nvSpPr>
        <p:spPr bwMode="gray">
          <a:xfrm>
            <a:off x="4693620" y="1506737"/>
            <a:ext cx="6283058" cy="904875"/>
          </a:xfrm>
          <a:prstGeom prst="rect">
            <a:avLst/>
          </a:prstGeom>
          <a:noFill/>
          <a:ln w="9525" algn="ctr">
            <a:noFill/>
            <a:miter lim="800000"/>
            <a:headEnd type="none" w="lg" len="lg"/>
            <a:tailEnd type="none" w="lg" len="lg"/>
          </a:ln>
          <a:effectLst/>
        </p:spPr>
        <p:txBody>
          <a:bodyPr tIns="91440" bIns="9144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nb-NO" sz="1800" b="0" i="0" u="none" strike="noStrike" kern="1200" cap="none" spc="0" normalizeH="0" baseline="0" noProof="0">
                <a:ln>
                  <a:noFill/>
                </a:ln>
                <a:solidFill>
                  <a:srgbClr val="575757">
                    <a:lumMod val="100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L&amp;D Digital Tools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10B1909-24B7-4BC1-8901-EF6FA9C3EBCB}"/>
              </a:ext>
            </a:extLst>
          </p:cNvPr>
          <p:cNvSpPr/>
          <p:nvPr/>
        </p:nvSpPr>
        <p:spPr>
          <a:xfrm>
            <a:off x="5084244" y="6237684"/>
            <a:ext cx="5436609" cy="307777"/>
          </a:xfrm>
          <a:prstGeom prst="rect">
            <a:avLst/>
          </a:prstGeom>
          <a:noFill/>
          <a:ln w="19050" cap="rnd" cmpd="sng" algn="ctr">
            <a:solidFill>
              <a:srgbClr val="9A9A9A"/>
            </a:solidFill>
            <a:prstDash val="sysDot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da-DK" sz="16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Gap between what learners expect and what we deliver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FBFAA37-6071-4BAE-AEB8-D9AFCC8F21F5}"/>
              </a:ext>
            </a:extLst>
          </p:cNvPr>
          <p:cNvGrpSpPr>
            <a:grpSpLocks noChangeAspect="1"/>
          </p:cNvGrpSpPr>
          <p:nvPr/>
        </p:nvGrpSpPr>
        <p:grpSpPr>
          <a:xfrm>
            <a:off x="7429528" y="1214783"/>
            <a:ext cx="717743" cy="717743"/>
            <a:chOff x="1484313" y="2606675"/>
            <a:chExt cx="1644650" cy="1644650"/>
          </a:xfrm>
        </p:grpSpPr>
        <p:sp>
          <p:nvSpPr>
            <p:cNvPr id="42" name="AutoShape 3">
              <a:extLst>
                <a:ext uri="{FF2B5EF4-FFF2-40B4-BE49-F238E27FC236}">
                  <a16:creationId xmlns:a16="http://schemas.microsoft.com/office/drawing/2014/main" id="{DE5127B4-87E6-48E9-844E-8D71A31B845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484313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C5EE932-2DEF-4F7E-B5A4-4480EDBB2E5D}"/>
                </a:ext>
              </a:extLst>
            </p:cNvPr>
            <p:cNvGrpSpPr/>
            <p:nvPr/>
          </p:nvGrpSpPr>
          <p:grpSpPr>
            <a:xfrm>
              <a:off x="1654176" y="2789238"/>
              <a:ext cx="1304925" cy="1277938"/>
              <a:chOff x="1654176" y="2789238"/>
              <a:chExt cx="1304925" cy="1277938"/>
            </a:xfrm>
          </p:grpSpPr>
          <p:sp>
            <p:nvSpPr>
              <p:cNvPr id="44" name="Freeform 5">
                <a:extLst>
                  <a:ext uri="{FF2B5EF4-FFF2-40B4-BE49-F238E27FC236}">
                    <a16:creationId xmlns:a16="http://schemas.microsoft.com/office/drawing/2014/main" id="{F2265487-9D94-4DBD-8E0F-1063B7A335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77988" y="2809875"/>
                <a:ext cx="1250950" cy="1233488"/>
              </a:xfrm>
              <a:custGeom>
                <a:avLst/>
                <a:gdLst>
                  <a:gd name="T0" fmla="*/ 883 w 1753"/>
                  <a:gd name="T1" fmla="*/ 1649 h 1728"/>
                  <a:gd name="T2" fmla="*/ 1322 w 1753"/>
                  <a:gd name="T3" fmla="*/ 832 h 1728"/>
                  <a:gd name="T4" fmla="*/ 1199 w 1753"/>
                  <a:gd name="T5" fmla="*/ 531 h 1728"/>
                  <a:gd name="T6" fmla="*/ 90 w 1753"/>
                  <a:gd name="T7" fmla="*/ 492 h 1728"/>
                  <a:gd name="T8" fmla="*/ 122 w 1753"/>
                  <a:gd name="T9" fmla="*/ 508 h 1728"/>
                  <a:gd name="T10" fmla="*/ 1032 w 1753"/>
                  <a:gd name="T11" fmla="*/ 1381 h 1728"/>
                  <a:gd name="T12" fmla="*/ 1254 w 1753"/>
                  <a:gd name="T13" fmla="*/ 907 h 1728"/>
                  <a:gd name="T14" fmla="*/ 1254 w 1753"/>
                  <a:gd name="T15" fmla="*/ 907 h 1728"/>
                  <a:gd name="T16" fmla="*/ 729 w 1753"/>
                  <a:gd name="T17" fmla="*/ 647 h 1728"/>
                  <a:gd name="T18" fmla="*/ 1682 w 1753"/>
                  <a:gd name="T19" fmla="*/ 1158 h 1728"/>
                  <a:gd name="T20" fmla="*/ 1663 w 1753"/>
                  <a:gd name="T21" fmla="*/ 1161 h 1728"/>
                  <a:gd name="T22" fmla="*/ 668 w 1753"/>
                  <a:gd name="T23" fmla="*/ 1322 h 1728"/>
                  <a:gd name="T24" fmla="*/ 819 w 1753"/>
                  <a:gd name="T25" fmla="*/ 1686 h 1728"/>
                  <a:gd name="T26" fmla="*/ 956 w 1753"/>
                  <a:gd name="T27" fmla="*/ 1723 h 1728"/>
                  <a:gd name="T28" fmla="*/ 949 w 1753"/>
                  <a:gd name="T29" fmla="*/ 1692 h 1728"/>
                  <a:gd name="T30" fmla="*/ 1527 w 1753"/>
                  <a:gd name="T31" fmla="*/ 1455 h 1728"/>
                  <a:gd name="T32" fmla="*/ 1188 w 1753"/>
                  <a:gd name="T33" fmla="*/ 51 h 1728"/>
                  <a:gd name="T34" fmla="*/ 616 w 1753"/>
                  <a:gd name="T35" fmla="*/ 322 h 1728"/>
                  <a:gd name="T36" fmla="*/ 598 w 1753"/>
                  <a:gd name="T37" fmla="*/ 583 h 1728"/>
                  <a:gd name="T38" fmla="*/ 725 w 1753"/>
                  <a:gd name="T39" fmla="*/ 1044 h 1728"/>
                  <a:gd name="T40" fmla="*/ 784 w 1753"/>
                  <a:gd name="T41" fmla="*/ 1205 h 1728"/>
                  <a:gd name="T42" fmla="*/ 140 w 1753"/>
                  <a:gd name="T43" fmla="*/ 1291 h 1728"/>
                  <a:gd name="T44" fmla="*/ 1687 w 1753"/>
                  <a:gd name="T45" fmla="*/ 847 h 1728"/>
                  <a:gd name="T46" fmla="*/ 1699 w 1753"/>
                  <a:gd name="T47" fmla="*/ 874 h 1728"/>
                  <a:gd name="T48" fmla="*/ 1391 w 1753"/>
                  <a:gd name="T49" fmla="*/ 1504 h 1728"/>
                  <a:gd name="T50" fmla="*/ 58 w 1753"/>
                  <a:gd name="T51" fmla="*/ 884 h 1728"/>
                  <a:gd name="T52" fmla="*/ 280 w 1753"/>
                  <a:gd name="T53" fmla="*/ 1065 h 1728"/>
                  <a:gd name="T54" fmla="*/ 1741 w 1753"/>
                  <a:gd name="T55" fmla="*/ 759 h 1728"/>
                  <a:gd name="T56" fmla="*/ 1741 w 1753"/>
                  <a:gd name="T57" fmla="*/ 759 h 1728"/>
                  <a:gd name="T58" fmla="*/ 1594 w 1753"/>
                  <a:gd name="T59" fmla="*/ 1195 h 1728"/>
                  <a:gd name="T60" fmla="*/ 332 w 1753"/>
                  <a:gd name="T61" fmla="*/ 1181 h 1728"/>
                  <a:gd name="T62" fmla="*/ 332 w 1753"/>
                  <a:gd name="T63" fmla="*/ 1181 h 1728"/>
                  <a:gd name="T64" fmla="*/ 218 w 1753"/>
                  <a:gd name="T65" fmla="*/ 486 h 1728"/>
                  <a:gd name="T66" fmla="*/ 1455 w 1753"/>
                  <a:gd name="T67" fmla="*/ 824 h 1728"/>
                  <a:gd name="T68" fmla="*/ 1455 w 1753"/>
                  <a:gd name="T69" fmla="*/ 824 h 1728"/>
                  <a:gd name="T70" fmla="*/ 61 w 1753"/>
                  <a:gd name="T71" fmla="*/ 865 h 1728"/>
                  <a:gd name="T72" fmla="*/ 638 w 1753"/>
                  <a:gd name="T73" fmla="*/ 184 h 1728"/>
                  <a:gd name="T74" fmla="*/ 603 w 1753"/>
                  <a:gd name="T75" fmla="*/ 175 h 1728"/>
                  <a:gd name="T76" fmla="*/ 989 w 1753"/>
                  <a:gd name="T77" fmla="*/ 1262 h 1728"/>
                  <a:gd name="T78" fmla="*/ 250 w 1753"/>
                  <a:gd name="T79" fmla="*/ 381 h 1728"/>
                  <a:gd name="T80" fmla="*/ 632 w 1753"/>
                  <a:gd name="T81" fmla="*/ 67 h 1728"/>
                  <a:gd name="T82" fmla="*/ 661 w 1753"/>
                  <a:gd name="T83" fmla="*/ 1414 h 1728"/>
                  <a:gd name="T84" fmla="*/ 299 w 1753"/>
                  <a:gd name="T85" fmla="*/ 1367 h 1728"/>
                  <a:gd name="T86" fmla="*/ 661 w 1753"/>
                  <a:gd name="T87" fmla="*/ 202 h 1728"/>
                  <a:gd name="T88" fmla="*/ 970 w 1753"/>
                  <a:gd name="T89" fmla="*/ 241 h 1728"/>
                  <a:gd name="T90" fmla="*/ 1047 w 1753"/>
                  <a:gd name="T91" fmla="*/ 7 h 1728"/>
                  <a:gd name="T92" fmla="*/ 749 w 1753"/>
                  <a:gd name="T93" fmla="*/ 36 h 1728"/>
                  <a:gd name="T94" fmla="*/ 1473 w 1753"/>
                  <a:gd name="T95" fmla="*/ 302 h 1728"/>
                  <a:gd name="T96" fmla="*/ 1466 w 1753"/>
                  <a:gd name="T97" fmla="*/ 338 h 17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753" h="1728">
                    <a:moveTo>
                      <a:pt x="846" y="1570"/>
                    </a:moveTo>
                    <a:cubicBezTo>
                      <a:pt x="858" y="1570"/>
                      <a:pt x="869" y="1569"/>
                      <a:pt x="880" y="1568"/>
                    </a:cubicBezTo>
                    <a:cubicBezTo>
                      <a:pt x="882" y="1587"/>
                      <a:pt x="886" y="1613"/>
                      <a:pt x="891" y="1649"/>
                    </a:cubicBezTo>
                    <a:cubicBezTo>
                      <a:pt x="888" y="1649"/>
                      <a:pt x="886" y="1649"/>
                      <a:pt x="883" y="1649"/>
                    </a:cubicBezTo>
                    <a:cubicBezTo>
                      <a:pt x="873" y="1649"/>
                      <a:pt x="864" y="1650"/>
                      <a:pt x="855" y="1654"/>
                    </a:cubicBezTo>
                    <a:cubicBezTo>
                      <a:pt x="853" y="1644"/>
                      <a:pt x="851" y="1623"/>
                      <a:pt x="844" y="1570"/>
                    </a:cubicBezTo>
                    <a:cubicBezTo>
                      <a:pt x="845" y="1570"/>
                      <a:pt x="846" y="1570"/>
                      <a:pt x="846" y="1570"/>
                    </a:cubicBezTo>
                    <a:close/>
                    <a:moveTo>
                      <a:pt x="1322" y="832"/>
                    </a:moveTo>
                    <a:cubicBezTo>
                      <a:pt x="1332" y="826"/>
                      <a:pt x="1344" y="822"/>
                      <a:pt x="1356" y="818"/>
                    </a:cubicBezTo>
                    <a:cubicBezTo>
                      <a:pt x="1256" y="575"/>
                      <a:pt x="1210" y="463"/>
                      <a:pt x="1189" y="410"/>
                    </a:cubicBezTo>
                    <a:cubicBezTo>
                      <a:pt x="1178" y="416"/>
                      <a:pt x="1167" y="421"/>
                      <a:pt x="1155" y="425"/>
                    </a:cubicBezTo>
                    <a:cubicBezTo>
                      <a:pt x="1199" y="531"/>
                      <a:pt x="1199" y="531"/>
                      <a:pt x="1199" y="531"/>
                    </a:cubicBezTo>
                    <a:cubicBezTo>
                      <a:pt x="1322" y="832"/>
                      <a:pt x="1322" y="832"/>
                      <a:pt x="1322" y="832"/>
                    </a:cubicBezTo>
                    <a:cubicBezTo>
                      <a:pt x="1322" y="832"/>
                      <a:pt x="1322" y="832"/>
                      <a:pt x="1322" y="832"/>
                    </a:cubicBezTo>
                    <a:close/>
                    <a:moveTo>
                      <a:pt x="122" y="508"/>
                    </a:moveTo>
                    <a:cubicBezTo>
                      <a:pt x="111" y="504"/>
                      <a:pt x="100" y="498"/>
                      <a:pt x="90" y="492"/>
                    </a:cubicBezTo>
                    <a:cubicBezTo>
                      <a:pt x="16" y="746"/>
                      <a:pt x="2" y="791"/>
                      <a:pt x="0" y="800"/>
                    </a:cubicBezTo>
                    <a:cubicBezTo>
                      <a:pt x="12" y="801"/>
                      <a:pt x="24" y="805"/>
                      <a:pt x="33" y="812"/>
                    </a:cubicBezTo>
                    <a:cubicBezTo>
                      <a:pt x="122" y="508"/>
                      <a:pt x="122" y="508"/>
                      <a:pt x="122" y="508"/>
                    </a:cubicBezTo>
                    <a:cubicBezTo>
                      <a:pt x="122" y="508"/>
                      <a:pt x="122" y="508"/>
                      <a:pt x="122" y="508"/>
                    </a:cubicBezTo>
                    <a:close/>
                    <a:moveTo>
                      <a:pt x="1608" y="1249"/>
                    </a:moveTo>
                    <a:cubicBezTo>
                      <a:pt x="1607" y="1244"/>
                      <a:pt x="1607" y="1238"/>
                      <a:pt x="1607" y="1233"/>
                    </a:cubicBezTo>
                    <a:cubicBezTo>
                      <a:pt x="1264" y="1300"/>
                      <a:pt x="1104" y="1333"/>
                      <a:pt x="1028" y="1347"/>
                    </a:cubicBezTo>
                    <a:cubicBezTo>
                      <a:pt x="1031" y="1358"/>
                      <a:pt x="1032" y="1370"/>
                      <a:pt x="1032" y="1381"/>
                    </a:cubicBezTo>
                    <a:cubicBezTo>
                      <a:pt x="1032" y="1382"/>
                      <a:pt x="1032" y="1382"/>
                      <a:pt x="1032" y="1383"/>
                    </a:cubicBezTo>
                    <a:cubicBezTo>
                      <a:pt x="1614" y="1268"/>
                      <a:pt x="1614" y="1268"/>
                      <a:pt x="1614" y="1268"/>
                    </a:cubicBezTo>
                    <a:cubicBezTo>
                      <a:pt x="1611" y="1263"/>
                      <a:pt x="1609" y="1256"/>
                      <a:pt x="1608" y="1249"/>
                    </a:cubicBezTo>
                    <a:close/>
                    <a:moveTo>
                      <a:pt x="1254" y="907"/>
                    </a:moveTo>
                    <a:cubicBezTo>
                      <a:pt x="981" y="834"/>
                      <a:pt x="835" y="795"/>
                      <a:pt x="758" y="774"/>
                    </a:cubicBezTo>
                    <a:cubicBezTo>
                      <a:pt x="757" y="786"/>
                      <a:pt x="753" y="798"/>
                      <a:pt x="748" y="809"/>
                    </a:cubicBezTo>
                    <a:cubicBezTo>
                      <a:pt x="1042" y="889"/>
                      <a:pt x="1179" y="926"/>
                      <a:pt x="1243" y="944"/>
                    </a:cubicBezTo>
                    <a:cubicBezTo>
                      <a:pt x="1245" y="930"/>
                      <a:pt x="1249" y="919"/>
                      <a:pt x="1254" y="907"/>
                    </a:cubicBezTo>
                    <a:close/>
                    <a:moveTo>
                      <a:pt x="1007" y="385"/>
                    </a:moveTo>
                    <a:cubicBezTo>
                      <a:pt x="998" y="376"/>
                      <a:pt x="991" y="366"/>
                      <a:pt x="985" y="356"/>
                    </a:cubicBezTo>
                    <a:cubicBezTo>
                      <a:pt x="838" y="495"/>
                      <a:pt x="753" y="575"/>
                      <a:pt x="705" y="621"/>
                    </a:cubicBezTo>
                    <a:cubicBezTo>
                      <a:pt x="714" y="629"/>
                      <a:pt x="722" y="638"/>
                      <a:pt x="729" y="647"/>
                    </a:cubicBezTo>
                    <a:cubicBezTo>
                      <a:pt x="1007" y="385"/>
                      <a:pt x="1007" y="385"/>
                      <a:pt x="1007" y="385"/>
                    </a:cubicBezTo>
                    <a:cubicBezTo>
                      <a:pt x="1007" y="385"/>
                      <a:pt x="1007" y="385"/>
                      <a:pt x="1007" y="385"/>
                    </a:cubicBezTo>
                    <a:close/>
                    <a:moveTo>
                      <a:pt x="1663" y="1161"/>
                    </a:moveTo>
                    <a:cubicBezTo>
                      <a:pt x="1669" y="1159"/>
                      <a:pt x="1676" y="1158"/>
                      <a:pt x="1682" y="1158"/>
                    </a:cubicBezTo>
                    <a:cubicBezTo>
                      <a:pt x="1688" y="1158"/>
                      <a:pt x="1694" y="1158"/>
                      <a:pt x="1699" y="1160"/>
                    </a:cubicBezTo>
                    <a:cubicBezTo>
                      <a:pt x="1746" y="942"/>
                      <a:pt x="1753" y="911"/>
                      <a:pt x="1753" y="907"/>
                    </a:cubicBezTo>
                    <a:cubicBezTo>
                      <a:pt x="1741" y="906"/>
                      <a:pt x="1729" y="902"/>
                      <a:pt x="1719" y="895"/>
                    </a:cubicBezTo>
                    <a:cubicBezTo>
                      <a:pt x="1679" y="1082"/>
                      <a:pt x="1666" y="1142"/>
                      <a:pt x="1663" y="1161"/>
                    </a:cubicBezTo>
                    <a:close/>
                    <a:moveTo>
                      <a:pt x="685" y="1285"/>
                    </a:moveTo>
                    <a:cubicBezTo>
                      <a:pt x="590" y="1224"/>
                      <a:pt x="508" y="1172"/>
                      <a:pt x="439" y="1126"/>
                    </a:cubicBezTo>
                    <a:cubicBezTo>
                      <a:pt x="434" y="1139"/>
                      <a:pt x="428" y="1150"/>
                      <a:pt x="419" y="1158"/>
                    </a:cubicBezTo>
                    <a:cubicBezTo>
                      <a:pt x="668" y="1322"/>
                      <a:pt x="668" y="1322"/>
                      <a:pt x="668" y="1322"/>
                    </a:cubicBezTo>
                    <a:cubicBezTo>
                      <a:pt x="672" y="1309"/>
                      <a:pt x="678" y="1297"/>
                      <a:pt x="685" y="1285"/>
                    </a:cubicBezTo>
                    <a:close/>
                    <a:moveTo>
                      <a:pt x="265" y="1451"/>
                    </a:moveTo>
                    <a:cubicBezTo>
                      <a:pt x="769" y="1703"/>
                      <a:pt x="805" y="1720"/>
                      <a:pt x="808" y="1721"/>
                    </a:cubicBezTo>
                    <a:cubicBezTo>
                      <a:pt x="808" y="1709"/>
                      <a:pt x="813" y="1697"/>
                      <a:pt x="819" y="1686"/>
                    </a:cubicBezTo>
                    <a:cubicBezTo>
                      <a:pt x="452" y="1502"/>
                      <a:pt x="329" y="1441"/>
                      <a:pt x="288" y="1421"/>
                    </a:cubicBezTo>
                    <a:cubicBezTo>
                      <a:pt x="282" y="1433"/>
                      <a:pt x="275" y="1442"/>
                      <a:pt x="265" y="1451"/>
                    </a:cubicBezTo>
                    <a:close/>
                    <a:moveTo>
                      <a:pt x="949" y="1692"/>
                    </a:moveTo>
                    <a:cubicBezTo>
                      <a:pt x="954" y="1701"/>
                      <a:pt x="956" y="1712"/>
                      <a:pt x="956" y="1723"/>
                    </a:cubicBezTo>
                    <a:cubicBezTo>
                      <a:pt x="956" y="1725"/>
                      <a:pt x="956" y="1727"/>
                      <a:pt x="956" y="1728"/>
                    </a:cubicBezTo>
                    <a:cubicBezTo>
                      <a:pt x="1404" y="1546"/>
                      <a:pt x="1404" y="1546"/>
                      <a:pt x="1404" y="1546"/>
                    </a:cubicBezTo>
                    <a:cubicBezTo>
                      <a:pt x="1398" y="1536"/>
                      <a:pt x="1393" y="1524"/>
                      <a:pt x="1393" y="1511"/>
                    </a:cubicBezTo>
                    <a:cubicBezTo>
                      <a:pt x="949" y="1692"/>
                      <a:pt x="949" y="1692"/>
                      <a:pt x="949" y="1692"/>
                    </a:cubicBezTo>
                    <a:cubicBezTo>
                      <a:pt x="949" y="1692"/>
                      <a:pt x="949" y="1692"/>
                      <a:pt x="949" y="1692"/>
                    </a:cubicBezTo>
                    <a:close/>
                    <a:moveTo>
                      <a:pt x="1617" y="1273"/>
                    </a:moveTo>
                    <a:cubicBezTo>
                      <a:pt x="1536" y="1383"/>
                      <a:pt x="1510" y="1419"/>
                      <a:pt x="1500" y="1432"/>
                    </a:cubicBezTo>
                    <a:cubicBezTo>
                      <a:pt x="1511" y="1437"/>
                      <a:pt x="1521" y="1445"/>
                      <a:pt x="1527" y="1455"/>
                    </a:cubicBezTo>
                    <a:cubicBezTo>
                      <a:pt x="1641" y="1300"/>
                      <a:pt x="1641" y="1300"/>
                      <a:pt x="1641" y="1300"/>
                    </a:cubicBezTo>
                    <a:cubicBezTo>
                      <a:pt x="1630" y="1293"/>
                      <a:pt x="1622" y="1284"/>
                      <a:pt x="1617" y="1273"/>
                    </a:cubicBezTo>
                    <a:close/>
                    <a:moveTo>
                      <a:pt x="1497" y="262"/>
                    </a:moveTo>
                    <a:cubicBezTo>
                      <a:pt x="1235" y="83"/>
                      <a:pt x="1194" y="55"/>
                      <a:pt x="1188" y="51"/>
                    </a:cubicBezTo>
                    <a:cubicBezTo>
                      <a:pt x="1182" y="62"/>
                      <a:pt x="1174" y="72"/>
                      <a:pt x="1164" y="79"/>
                    </a:cubicBezTo>
                    <a:cubicBezTo>
                      <a:pt x="1430" y="262"/>
                      <a:pt x="1470" y="289"/>
                      <a:pt x="1476" y="293"/>
                    </a:cubicBezTo>
                    <a:cubicBezTo>
                      <a:pt x="1481" y="281"/>
                      <a:pt x="1488" y="272"/>
                      <a:pt x="1497" y="262"/>
                    </a:cubicBezTo>
                    <a:close/>
                    <a:moveTo>
                      <a:pt x="616" y="322"/>
                    </a:moveTo>
                    <a:cubicBezTo>
                      <a:pt x="612" y="323"/>
                      <a:pt x="606" y="323"/>
                      <a:pt x="602" y="323"/>
                    </a:cubicBezTo>
                    <a:cubicBezTo>
                      <a:pt x="593" y="323"/>
                      <a:pt x="585" y="322"/>
                      <a:pt x="578" y="320"/>
                    </a:cubicBezTo>
                    <a:cubicBezTo>
                      <a:pt x="578" y="450"/>
                      <a:pt x="578" y="532"/>
                      <a:pt x="578" y="584"/>
                    </a:cubicBezTo>
                    <a:cubicBezTo>
                      <a:pt x="584" y="583"/>
                      <a:pt x="591" y="583"/>
                      <a:pt x="598" y="583"/>
                    </a:cubicBezTo>
                    <a:cubicBezTo>
                      <a:pt x="604" y="583"/>
                      <a:pt x="610" y="583"/>
                      <a:pt x="616" y="584"/>
                    </a:cubicBezTo>
                    <a:cubicBezTo>
                      <a:pt x="616" y="362"/>
                      <a:pt x="616" y="328"/>
                      <a:pt x="616" y="322"/>
                    </a:cubicBezTo>
                    <a:close/>
                    <a:moveTo>
                      <a:pt x="784" y="1205"/>
                    </a:moveTo>
                    <a:cubicBezTo>
                      <a:pt x="725" y="1044"/>
                      <a:pt x="725" y="1044"/>
                      <a:pt x="725" y="1044"/>
                    </a:cubicBezTo>
                    <a:cubicBezTo>
                      <a:pt x="699" y="975"/>
                      <a:pt x="681" y="926"/>
                      <a:pt x="668" y="891"/>
                    </a:cubicBezTo>
                    <a:cubicBezTo>
                      <a:pt x="657" y="897"/>
                      <a:pt x="646" y="901"/>
                      <a:pt x="634" y="904"/>
                    </a:cubicBezTo>
                    <a:cubicBezTo>
                      <a:pt x="697" y="1073"/>
                      <a:pt x="731" y="1167"/>
                      <a:pt x="751" y="1220"/>
                    </a:cubicBezTo>
                    <a:cubicBezTo>
                      <a:pt x="762" y="1214"/>
                      <a:pt x="772" y="1209"/>
                      <a:pt x="784" y="1205"/>
                    </a:cubicBezTo>
                    <a:close/>
                    <a:moveTo>
                      <a:pt x="33" y="919"/>
                    </a:moveTo>
                    <a:cubicBezTo>
                      <a:pt x="25" y="924"/>
                      <a:pt x="15" y="928"/>
                      <a:pt x="5" y="929"/>
                    </a:cubicBezTo>
                    <a:cubicBezTo>
                      <a:pt x="124" y="1298"/>
                      <a:pt x="124" y="1298"/>
                      <a:pt x="124" y="1298"/>
                    </a:cubicBezTo>
                    <a:cubicBezTo>
                      <a:pt x="129" y="1296"/>
                      <a:pt x="134" y="1293"/>
                      <a:pt x="140" y="1291"/>
                    </a:cubicBezTo>
                    <a:cubicBezTo>
                      <a:pt x="145" y="1287"/>
                      <a:pt x="151" y="1285"/>
                      <a:pt x="157" y="1282"/>
                    </a:cubicBezTo>
                    <a:cubicBezTo>
                      <a:pt x="39" y="915"/>
                      <a:pt x="39" y="915"/>
                      <a:pt x="39" y="915"/>
                    </a:cubicBezTo>
                    <a:cubicBezTo>
                      <a:pt x="37" y="917"/>
                      <a:pt x="35" y="917"/>
                      <a:pt x="33" y="919"/>
                    </a:cubicBezTo>
                    <a:close/>
                    <a:moveTo>
                      <a:pt x="1687" y="847"/>
                    </a:moveTo>
                    <a:cubicBezTo>
                      <a:pt x="1687" y="846"/>
                      <a:pt x="1686" y="843"/>
                      <a:pt x="1686" y="841"/>
                    </a:cubicBezTo>
                    <a:cubicBezTo>
                      <a:pt x="1613" y="867"/>
                      <a:pt x="1565" y="883"/>
                      <a:pt x="1535" y="894"/>
                    </a:cubicBezTo>
                    <a:cubicBezTo>
                      <a:pt x="1541" y="905"/>
                      <a:pt x="1545" y="916"/>
                      <a:pt x="1548" y="927"/>
                    </a:cubicBezTo>
                    <a:cubicBezTo>
                      <a:pt x="1699" y="874"/>
                      <a:pt x="1699" y="874"/>
                      <a:pt x="1699" y="874"/>
                    </a:cubicBezTo>
                    <a:cubicBezTo>
                      <a:pt x="1693" y="867"/>
                      <a:pt x="1689" y="857"/>
                      <a:pt x="1687" y="847"/>
                    </a:cubicBezTo>
                    <a:close/>
                    <a:moveTo>
                      <a:pt x="1030" y="1414"/>
                    </a:moveTo>
                    <a:cubicBezTo>
                      <a:pt x="1029" y="1426"/>
                      <a:pt x="1025" y="1438"/>
                      <a:pt x="1021" y="1449"/>
                    </a:cubicBezTo>
                    <a:cubicBezTo>
                      <a:pt x="1342" y="1497"/>
                      <a:pt x="1385" y="1503"/>
                      <a:pt x="1391" y="1504"/>
                    </a:cubicBezTo>
                    <a:cubicBezTo>
                      <a:pt x="1391" y="1503"/>
                      <a:pt x="1391" y="1500"/>
                      <a:pt x="1391" y="1498"/>
                    </a:cubicBezTo>
                    <a:cubicBezTo>
                      <a:pt x="1391" y="1487"/>
                      <a:pt x="1394" y="1477"/>
                      <a:pt x="1397" y="1469"/>
                    </a:cubicBezTo>
                    <a:cubicBezTo>
                      <a:pt x="1194" y="1438"/>
                      <a:pt x="1087" y="1422"/>
                      <a:pt x="1030" y="1414"/>
                    </a:cubicBezTo>
                    <a:close/>
                    <a:moveTo>
                      <a:pt x="58" y="884"/>
                    </a:moveTo>
                    <a:cubicBezTo>
                      <a:pt x="57" y="884"/>
                      <a:pt x="57" y="884"/>
                      <a:pt x="57" y="885"/>
                    </a:cubicBezTo>
                    <a:cubicBezTo>
                      <a:pt x="57" y="886"/>
                      <a:pt x="57" y="886"/>
                      <a:pt x="57" y="886"/>
                    </a:cubicBezTo>
                    <a:cubicBezTo>
                      <a:pt x="54" y="895"/>
                      <a:pt x="49" y="903"/>
                      <a:pt x="43" y="910"/>
                    </a:cubicBezTo>
                    <a:cubicBezTo>
                      <a:pt x="280" y="1065"/>
                      <a:pt x="280" y="1065"/>
                      <a:pt x="280" y="1065"/>
                    </a:cubicBezTo>
                    <a:cubicBezTo>
                      <a:pt x="285" y="1053"/>
                      <a:pt x="293" y="1043"/>
                      <a:pt x="302" y="1035"/>
                    </a:cubicBezTo>
                    <a:cubicBezTo>
                      <a:pt x="119" y="917"/>
                      <a:pt x="60" y="877"/>
                      <a:pt x="60" y="877"/>
                    </a:cubicBezTo>
                    <a:cubicBezTo>
                      <a:pt x="59" y="879"/>
                      <a:pt x="58" y="881"/>
                      <a:pt x="58" y="884"/>
                    </a:cubicBezTo>
                    <a:close/>
                    <a:moveTo>
                      <a:pt x="1741" y="759"/>
                    </a:moveTo>
                    <a:cubicBezTo>
                      <a:pt x="1644" y="480"/>
                      <a:pt x="1632" y="445"/>
                      <a:pt x="1631" y="441"/>
                    </a:cubicBezTo>
                    <a:cubicBezTo>
                      <a:pt x="1620" y="447"/>
                      <a:pt x="1608" y="451"/>
                      <a:pt x="1596" y="453"/>
                    </a:cubicBezTo>
                    <a:cubicBezTo>
                      <a:pt x="1689" y="722"/>
                      <a:pt x="1705" y="769"/>
                      <a:pt x="1708" y="777"/>
                    </a:cubicBezTo>
                    <a:cubicBezTo>
                      <a:pt x="1717" y="769"/>
                      <a:pt x="1729" y="762"/>
                      <a:pt x="1741" y="759"/>
                    </a:cubicBezTo>
                    <a:close/>
                    <a:moveTo>
                      <a:pt x="1528" y="1075"/>
                    </a:moveTo>
                    <a:cubicBezTo>
                      <a:pt x="1526" y="1073"/>
                      <a:pt x="1523" y="1069"/>
                      <a:pt x="1520" y="1067"/>
                    </a:cubicBezTo>
                    <a:cubicBezTo>
                      <a:pt x="1513" y="1077"/>
                      <a:pt x="1504" y="1085"/>
                      <a:pt x="1495" y="1093"/>
                    </a:cubicBezTo>
                    <a:cubicBezTo>
                      <a:pt x="1594" y="1195"/>
                      <a:pt x="1594" y="1195"/>
                      <a:pt x="1594" y="1195"/>
                    </a:cubicBezTo>
                    <a:cubicBezTo>
                      <a:pt x="1602" y="1204"/>
                      <a:pt x="1607" y="1209"/>
                      <a:pt x="1610" y="1211"/>
                    </a:cubicBezTo>
                    <a:cubicBezTo>
                      <a:pt x="1613" y="1199"/>
                      <a:pt x="1620" y="1188"/>
                      <a:pt x="1629" y="1179"/>
                    </a:cubicBezTo>
                    <a:cubicBezTo>
                      <a:pt x="1529" y="1075"/>
                      <a:pt x="1528" y="1075"/>
                      <a:pt x="1528" y="1075"/>
                    </a:cubicBezTo>
                    <a:close/>
                    <a:moveTo>
                      <a:pt x="332" y="1181"/>
                    </a:moveTo>
                    <a:cubicBezTo>
                      <a:pt x="321" y="1178"/>
                      <a:pt x="311" y="1172"/>
                      <a:pt x="302" y="1164"/>
                    </a:cubicBezTo>
                    <a:cubicBezTo>
                      <a:pt x="236" y="1282"/>
                      <a:pt x="236" y="1282"/>
                      <a:pt x="236" y="1282"/>
                    </a:cubicBezTo>
                    <a:cubicBezTo>
                      <a:pt x="248" y="1287"/>
                      <a:pt x="258" y="1293"/>
                      <a:pt x="266" y="1302"/>
                    </a:cubicBezTo>
                    <a:cubicBezTo>
                      <a:pt x="332" y="1181"/>
                      <a:pt x="332" y="1181"/>
                      <a:pt x="332" y="1181"/>
                    </a:cubicBezTo>
                    <a:cubicBezTo>
                      <a:pt x="332" y="1181"/>
                      <a:pt x="332" y="1181"/>
                      <a:pt x="332" y="1181"/>
                    </a:cubicBezTo>
                    <a:close/>
                    <a:moveTo>
                      <a:pt x="479" y="636"/>
                    </a:moveTo>
                    <a:cubicBezTo>
                      <a:pt x="279" y="486"/>
                      <a:pt x="246" y="462"/>
                      <a:pt x="240" y="457"/>
                    </a:cubicBezTo>
                    <a:cubicBezTo>
                      <a:pt x="235" y="468"/>
                      <a:pt x="228" y="478"/>
                      <a:pt x="218" y="486"/>
                    </a:cubicBezTo>
                    <a:cubicBezTo>
                      <a:pt x="314" y="558"/>
                      <a:pt x="314" y="558"/>
                      <a:pt x="314" y="558"/>
                    </a:cubicBezTo>
                    <a:cubicBezTo>
                      <a:pt x="379" y="607"/>
                      <a:pt x="425" y="641"/>
                      <a:pt x="457" y="665"/>
                    </a:cubicBezTo>
                    <a:cubicBezTo>
                      <a:pt x="463" y="654"/>
                      <a:pt x="470" y="645"/>
                      <a:pt x="479" y="636"/>
                    </a:cubicBezTo>
                    <a:close/>
                    <a:moveTo>
                      <a:pt x="1455" y="824"/>
                    </a:moveTo>
                    <a:cubicBezTo>
                      <a:pt x="1552" y="492"/>
                      <a:pt x="1563" y="457"/>
                      <a:pt x="1564" y="454"/>
                    </a:cubicBezTo>
                    <a:cubicBezTo>
                      <a:pt x="1552" y="452"/>
                      <a:pt x="1539" y="449"/>
                      <a:pt x="1528" y="443"/>
                    </a:cubicBezTo>
                    <a:cubicBezTo>
                      <a:pt x="1467" y="653"/>
                      <a:pt x="1435" y="760"/>
                      <a:pt x="1419" y="814"/>
                    </a:cubicBezTo>
                    <a:cubicBezTo>
                      <a:pt x="1432" y="817"/>
                      <a:pt x="1444" y="819"/>
                      <a:pt x="1455" y="824"/>
                    </a:cubicBezTo>
                    <a:close/>
                    <a:moveTo>
                      <a:pt x="437" y="761"/>
                    </a:moveTo>
                    <a:cubicBezTo>
                      <a:pt x="52" y="832"/>
                      <a:pt x="52" y="832"/>
                      <a:pt x="52" y="832"/>
                    </a:cubicBezTo>
                    <a:cubicBezTo>
                      <a:pt x="56" y="839"/>
                      <a:pt x="60" y="848"/>
                      <a:pt x="60" y="857"/>
                    </a:cubicBezTo>
                    <a:cubicBezTo>
                      <a:pt x="60" y="859"/>
                      <a:pt x="61" y="863"/>
                      <a:pt x="61" y="865"/>
                    </a:cubicBezTo>
                    <a:cubicBezTo>
                      <a:pt x="61" y="866"/>
                      <a:pt x="61" y="866"/>
                      <a:pt x="61" y="866"/>
                    </a:cubicBezTo>
                    <a:cubicBezTo>
                      <a:pt x="262" y="829"/>
                      <a:pt x="377" y="808"/>
                      <a:pt x="444" y="796"/>
                    </a:cubicBezTo>
                    <a:cubicBezTo>
                      <a:pt x="441" y="785"/>
                      <a:pt x="438" y="774"/>
                      <a:pt x="437" y="761"/>
                    </a:cubicBezTo>
                    <a:close/>
                    <a:moveTo>
                      <a:pt x="638" y="184"/>
                    </a:moveTo>
                    <a:cubicBezTo>
                      <a:pt x="666" y="102"/>
                      <a:pt x="666" y="102"/>
                      <a:pt x="666" y="102"/>
                    </a:cubicBezTo>
                    <a:cubicBezTo>
                      <a:pt x="670" y="86"/>
                      <a:pt x="671" y="82"/>
                      <a:pt x="672" y="82"/>
                    </a:cubicBezTo>
                    <a:cubicBezTo>
                      <a:pt x="659" y="81"/>
                      <a:pt x="648" y="76"/>
                      <a:pt x="637" y="70"/>
                    </a:cubicBezTo>
                    <a:cubicBezTo>
                      <a:pt x="611" y="151"/>
                      <a:pt x="604" y="170"/>
                      <a:pt x="603" y="175"/>
                    </a:cubicBezTo>
                    <a:cubicBezTo>
                      <a:pt x="615" y="175"/>
                      <a:pt x="627" y="178"/>
                      <a:pt x="638" y="184"/>
                    </a:cubicBezTo>
                    <a:close/>
                    <a:moveTo>
                      <a:pt x="1281" y="1078"/>
                    </a:moveTo>
                    <a:cubicBezTo>
                      <a:pt x="1274" y="1069"/>
                      <a:pt x="1266" y="1059"/>
                      <a:pt x="1260" y="1049"/>
                    </a:cubicBezTo>
                    <a:cubicBezTo>
                      <a:pt x="1114" y="1163"/>
                      <a:pt x="1033" y="1228"/>
                      <a:pt x="989" y="1262"/>
                    </a:cubicBezTo>
                    <a:cubicBezTo>
                      <a:pt x="996" y="1272"/>
                      <a:pt x="1004" y="1282"/>
                      <a:pt x="1010" y="1293"/>
                    </a:cubicBezTo>
                    <a:cubicBezTo>
                      <a:pt x="1281" y="1078"/>
                      <a:pt x="1281" y="1078"/>
                      <a:pt x="1281" y="1078"/>
                    </a:cubicBezTo>
                    <a:cubicBezTo>
                      <a:pt x="1281" y="1078"/>
                      <a:pt x="1281" y="1078"/>
                      <a:pt x="1281" y="1078"/>
                    </a:cubicBezTo>
                    <a:close/>
                    <a:moveTo>
                      <a:pt x="250" y="381"/>
                    </a:moveTo>
                    <a:cubicBezTo>
                      <a:pt x="493" y="302"/>
                      <a:pt x="532" y="290"/>
                      <a:pt x="539" y="287"/>
                    </a:cubicBezTo>
                    <a:cubicBezTo>
                      <a:pt x="532" y="277"/>
                      <a:pt x="529" y="265"/>
                      <a:pt x="528" y="253"/>
                    </a:cubicBezTo>
                    <a:cubicBezTo>
                      <a:pt x="243" y="346"/>
                      <a:pt x="243" y="346"/>
                      <a:pt x="243" y="346"/>
                    </a:cubicBezTo>
                    <a:cubicBezTo>
                      <a:pt x="577" y="108"/>
                      <a:pt x="626" y="73"/>
                      <a:pt x="632" y="67"/>
                    </a:cubicBezTo>
                    <a:cubicBezTo>
                      <a:pt x="623" y="61"/>
                      <a:pt x="615" y="51"/>
                      <a:pt x="610" y="40"/>
                    </a:cubicBezTo>
                    <a:cubicBezTo>
                      <a:pt x="265" y="285"/>
                      <a:pt x="216" y="321"/>
                      <a:pt x="209" y="326"/>
                    </a:cubicBezTo>
                    <a:cubicBezTo>
                      <a:pt x="229" y="338"/>
                      <a:pt x="244" y="359"/>
                      <a:pt x="250" y="381"/>
                    </a:cubicBezTo>
                    <a:close/>
                    <a:moveTo>
                      <a:pt x="661" y="1414"/>
                    </a:moveTo>
                    <a:cubicBezTo>
                      <a:pt x="659" y="1404"/>
                      <a:pt x="658" y="1392"/>
                      <a:pt x="658" y="1381"/>
                    </a:cubicBezTo>
                    <a:cubicBezTo>
                      <a:pt x="658" y="1381"/>
                      <a:pt x="658" y="1379"/>
                      <a:pt x="658" y="1377"/>
                    </a:cubicBezTo>
                    <a:cubicBezTo>
                      <a:pt x="648" y="1377"/>
                      <a:pt x="648" y="1377"/>
                      <a:pt x="648" y="1377"/>
                    </a:cubicBezTo>
                    <a:cubicBezTo>
                      <a:pt x="469" y="1372"/>
                      <a:pt x="360" y="1369"/>
                      <a:pt x="299" y="1367"/>
                    </a:cubicBezTo>
                    <a:cubicBezTo>
                      <a:pt x="299" y="1369"/>
                      <a:pt x="299" y="1372"/>
                      <a:pt x="299" y="1375"/>
                    </a:cubicBezTo>
                    <a:cubicBezTo>
                      <a:pt x="299" y="1385"/>
                      <a:pt x="299" y="1394"/>
                      <a:pt x="296" y="1403"/>
                    </a:cubicBezTo>
                    <a:cubicBezTo>
                      <a:pt x="496" y="1409"/>
                      <a:pt x="604" y="1412"/>
                      <a:pt x="661" y="1414"/>
                    </a:cubicBezTo>
                    <a:close/>
                    <a:moveTo>
                      <a:pt x="661" y="202"/>
                    </a:moveTo>
                    <a:cubicBezTo>
                      <a:pt x="671" y="215"/>
                      <a:pt x="677" y="231"/>
                      <a:pt x="677" y="249"/>
                    </a:cubicBezTo>
                    <a:cubicBezTo>
                      <a:pt x="677" y="255"/>
                      <a:pt x="677" y="262"/>
                      <a:pt x="675" y="269"/>
                    </a:cubicBezTo>
                    <a:cubicBezTo>
                      <a:pt x="837" y="273"/>
                      <a:pt x="920" y="275"/>
                      <a:pt x="965" y="277"/>
                    </a:cubicBezTo>
                    <a:cubicBezTo>
                      <a:pt x="965" y="264"/>
                      <a:pt x="967" y="252"/>
                      <a:pt x="970" y="241"/>
                    </a:cubicBezTo>
                    <a:cubicBezTo>
                      <a:pt x="682" y="233"/>
                      <a:pt x="682" y="233"/>
                      <a:pt x="682" y="233"/>
                    </a:cubicBezTo>
                    <a:cubicBezTo>
                      <a:pt x="1063" y="69"/>
                      <a:pt x="1063" y="69"/>
                      <a:pt x="1063" y="69"/>
                    </a:cubicBezTo>
                    <a:cubicBezTo>
                      <a:pt x="1053" y="56"/>
                      <a:pt x="1046" y="40"/>
                      <a:pt x="1046" y="21"/>
                    </a:cubicBezTo>
                    <a:cubicBezTo>
                      <a:pt x="1046" y="16"/>
                      <a:pt x="1047" y="12"/>
                      <a:pt x="1047" y="7"/>
                    </a:cubicBezTo>
                    <a:cubicBezTo>
                      <a:pt x="794" y="1"/>
                      <a:pt x="759" y="0"/>
                      <a:pt x="754" y="0"/>
                    </a:cubicBezTo>
                    <a:cubicBezTo>
                      <a:pt x="754" y="3"/>
                      <a:pt x="754" y="6"/>
                      <a:pt x="754" y="9"/>
                    </a:cubicBezTo>
                    <a:cubicBezTo>
                      <a:pt x="754" y="18"/>
                      <a:pt x="753" y="25"/>
                      <a:pt x="750" y="33"/>
                    </a:cubicBezTo>
                    <a:cubicBezTo>
                      <a:pt x="749" y="34"/>
                      <a:pt x="749" y="34"/>
                      <a:pt x="749" y="36"/>
                    </a:cubicBezTo>
                    <a:cubicBezTo>
                      <a:pt x="1034" y="41"/>
                      <a:pt x="1034" y="41"/>
                      <a:pt x="1034" y="41"/>
                    </a:cubicBezTo>
                    <a:cubicBezTo>
                      <a:pt x="710" y="181"/>
                      <a:pt x="666" y="200"/>
                      <a:pt x="661" y="202"/>
                    </a:cubicBezTo>
                    <a:close/>
                    <a:moveTo>
                      <a:pt x="1466" y="338"/>
                    </a:moveTo>
                    <a:cubicBezTo>
                      <a:pt x="1466" y="326"/>
                      <a:pt x="1469" y="314"/>
                      <a:pt x="1473" y="302"/>
                    </a:cubicBezTo>
                    <a:cubicBezTo>
                      <a:pt x="1363" y="285"/>
                      <a:pt x="1299" y="275"/>
                      <a:pt x="1261" y="269"/>
                    </a:cubicBezTo>
                    <a:cubicBezTo>
                      <a:pt x="1261" y="273"/>
                      <a:pt x="1262" y="277"/>
                      <a:pt x="1262" y="281"/>
                    </a:cubicBezTo>
                    <a:cubicBezTo>
                      <a:pt x="1262" y="289"/>
                      <a:pt x="1261" y="297"/>
                      <a:pt x="1260" y="306"/>
                    </a:cubicBezTo>
                    <a:cubicBezTo>
                      <a:pt x="1466" y="338"/>
                      <a:pt x="1466" y="338"/>
                      <a:pt x="1466" y="338"/>
                    </a:cubicBezTo>
                    <a:cubicBezTo>
                      <a:pt x="1466" y="338"/>
                      <a:pt x="1466" y="338"/>
                      <a:pt x="1466" y="33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6D7696E4-E82E-44F2-9DD1-81A965F078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654176" y="2789238"/>
                <a:ext cx="1304925" cy="1277938"/>
              </a:xfrm>
              <a:custGeom>
                <a:avLst/>
                <a:gdLst>
                  <a:gd name="T0" fmla="*/ 367 w 1828"/>
                  <a:gd name="T1" fmla="*/ 1086 h 1790"/>
                  <a:gd name="T2" fmla="*/ 439 w 1828"/>
                  <a:gd name="T3" fmla="*/ 1133 h 1790"/>
                  <a:gd name="T4" fmla="*/ 1463 w 1828"/>
                  <a:gd name="T5" fmla="*/ 1527 h 1790"/>
                  <a:gd name="T6" fmla="*/ 295 w 1828"/>
                  <a:gd name="T7" fmla="*/ 1404 h 1790"/>
                  <a:gd name="T8" fmla="*/ 1025 w 1828"/>
                  <a:gd name="T9" fmla="*/ 1436 h 1790"/>
                  <a:gd name="T10" fmla="*/ 727 w 1828"/>
                  <a:gd name="T11" fmla="*/ 1408 h 1790"/>
                  <a:gd name="T12" fmla="*/ 877 w 1828"/>
                  <a:gd name="T13" fmla="*/ 1262 h 1790"/>
                  <a:gd name="T14" fmla="*/ 970 w 1828"/>
                  <a:gd name="T15" fmla="*/ 1375 h 1790"/>
                  <a:gd name="T16" fmla="*/ 927 w 1828"/>
                  <a:gd name="T17" fmla="*/ 1318 h 1790"/>
                  <a:gd name="T18" fmla="*/ 885 w 1828"/>
                  <a:gd name="T19" fmla="*/ 1318 h 1790"/>
                  <a:gd name="T20" fmla="*/ 841 w 1828"/>
                  <a:gd name="T21" fmla="*/ 1340 h 1790"/>
                  <a:gd name="T22" fmla="*/ 806 w 1828"/>
                  <a:gd name="T23" fmla="*/ 1362 h 1790"/>
                  <a:gd name="T24" fmla="*/ 777 w 1828"/>
                  <a:gd name="T25" fmla="*/ 1397 h 1790"/>
                  <a:gd name="T26" fmla="*/ 806 w 1828"/>
                  <a:gd name="T27" fmla="*/ 1432 h 1790"/>
                  <a:gd name="T28" fmla="*/ 808 w 1828"/>
                  <a:gd name="T29" fmla="*/ 1483 h 1790"/>
                  <a:gd name="T30" fmla="*/ 857 w 1828"/>
                  <a:gd name="T31" fmla="*/ 1504 h 1790"/>
                  <a:gd name="T32" fmla="*/ 898 w 1828"/>
                  <a:gd name="T33" fmla="*/ 1504 h 1790"/>
                  <a:gd name="T34" fmla="*/ 946 w 1828"/>
                  <a:gd name="T35" fmla="*/ 1483 h 1790"/>
                  <a:gd name="T36" fmla="*/ 949 w 1828"/>
                  <a:gd name="T37" fmla="*/ 1432 h 1790"/>
                  <a:gd name="T38" fmla="*/ 977 w 1828"/>
                  <a:gd name="T39" fmla="*/ 1397 h 1790"/>
                  <a:gd name="T40" fmla="*/ 1463 w 1828"/>
                  <a:gd name="T41" fmla="*/ 929 h 1790"/>
                  <a:gd name="T42" fmla="*/ 1465 w 1828"/>
                  <a:gd name="T43" fmla="*/ 931 h 1790"/>
                  <a:gd name="T44" fmla="*/ 1533 w 1828"/>
                  <a:gd name="T45" fmla="*/ 937 h 1790"/>
                  <a:gd name="T46" fmla="*/ 1322 w 1828"/>
                  <a:gd name="T47" fmla="*/ 1053 h 1790"/>
                  <a:gd name="T48" fmla="*/ 1443 w 1828"/>
                  <a:gd name="T49" fmla="*/ 881 h 1790"/>
                  <a:gd name="T50" fmla="*/ 1382 w 1828"/>
                  <a:gd name="T51" fmla="*/ 918 h 1790"/>
                  <a:gd name="T52" fmla="*/ 58 w 1828"/>
                  <a:gd name="T53" fmla="*/ 894 h 1790"/>
                  <a:gd name="T54" fmla="*/ 1756 w 1828"/>
                  <a:gd name="T55" fmla="*/ 860 h 1790"/>
                  <a:gd name="T56" fmla="*/ 559 w 1828"/>
                  <a:gd name="T57" fmla="*/ 779 h 1790"/>
                  <a:gd name="T58" fmla="*/ 608 w 1828"/>
                  <a:gd name="T59" fmla="*/ 812 h 1790"/>
                  <a:gd name="T60" fmla="*/ 613 w 1828"/>
                  <a:gd name="T61" fmla="*/ 809 h 1790"/>
                  <a:gd name="T62" fmla="*/ 588 w 1828"/>
                  <a:gd name="T63" fmla="*/ 814 h 1790"/>
                  <a:gd name="T64" fmla="*/ 561 w 1828"/>
                  <a:gd name="T65" fmla="*/ 761 h 1790"/>
                  <a:gd name="T66" fmla="*/ 559 w 1828"/>
                  <a:gd name="T67" fmla="*/ 765 h 1790"/>
                  <a:gd name="T68" fmla="*/ 565 w 1828"/>
                  <a:gd name="T69" fmla="*/ 759 h 1790"/>
                  <a:gd name="T70" fmla="*/ 613 w 1828"/>
                  <a:gd name="T71" fmla="*/ 764 h 1790"/>
                  <a:gd name="T72" fmla="*/ 608 w 1828"/>
                  <a:gd name="T73" fmla="*/ 760 h 1790"/>
                  <a:gd name="T74" fmla="*/ 588 w 1828"/>
                  <a:gd name="T75" fmla="*/ 772 h 1790"/>
                  <a:gd name="T76" fmla="*/ 744 w 1828"/>
                  <a:gd name="T77" fmla="*/ 827 h 1790"/>
                  <a:gd name="T78" fmla="*/ 521 w 1828"/>
                  <a:gd name="T79" fmla="*/ 716 h 1790"/>
                  <a:gd name="T80" fmla="*/ 756 w 1828"/>
                  <a:gd name="T81" fmla="*/ 774 h 1790"/>
                  <a:gd name="T82" fmla="*/ 580 w 1828"/>
                  <a:gd name="T83" fmla="*/ 721 h 1790"/>
                  <a:gd name="T84" fmla="*/ 564 w 1828"/>
                  <a:gd name="T85" fmla="*/ 826 h 1790"/>
                  <a:gd name="T86" fmla="*/ 559 w 1828"/>
                  <a:gd name="T87" fmla="*/ 807 h 1790"/>
                  <a:gd name="T88" fmla="*/ 560 w 1828"/>
                  <a:gd name="T89" fmla="*/ 810 h 1790"/>
                  <a:gd name="T90" fmla="*/ 565 w 1828"/>
                  <a:gd name="T91" fmla="*/ 813 h 1790"/>
                  <a:gd name="T92" fmla="*/ 121 w 1828"/>
                  <a:gd name="T93" fmla="*/ 439 h 1790"/>
                  <a:gd name="T94" fmla="*/ 1687 w 1828"/>
                  <a:gd name="T95" fmla="*/ 371 h 1790"/>
                  <a:gd name="T96" fmla="*/ 1206 w 1828"/>
                  <a:gd name="T97" fmla="*/ 406 h 1790"/>
                  <a:gd name="T98" fmla="*/ 1041 w 1828"/>
                  <a:gd name="T99" fmla="*/ 272 h 1790"/>
                  <a:gd name="T100" fmla="*/ 1181 w 1828"/>
                  <a:gd name="T101" fmla="*/ 347 h 1790"/>
                  <a:gd name="T102" fmla="*/ 1170 w 1828"/>
                  <a:gd name="T103" fmla="*/ 345 h 1790"/>
                  <a:gd name="T104" fmla="*/ 1090 w 1828"/>
                  <a:gd name="T105" fmla="*/ 330 h 1790"/>
                  <a:gd name="T106" fmla="*/ 1225 w 1828"/>
                  <a:gd name="T107" fmla="*/ 300 h 1790"/>
                  <a:gd name="T108" fmla="*/ 1219 w 1828"/>
                  <a:gd name="T109" fmla="*/ 314 h 1790"/>
                  <a:gd name="T110" fmla="*/ 1116 w 1828"/>
                  <a:gd name="T111" fmla="*/ 48 h 1790"/>
                  <a:gd name="T112" fmla="*/ 749 w 1828"/>
                  <a:gd name="T113" fmla="*/ 37 h 1790"/>
                  <a:gd name="T114" fmla="*/ 886 w 1828"/>
                  <a:gd name="T115" fmla="*/ 1363 h 1790"/>
                  <a:gd name="T116" fmla="*/ 832 w 1828"/>
                  <a:gd name="T117" fmla="*/ 1374 h 1790"/>
                  <a:gd name="T118" fmla="*/ 832 w 1828"/>
                  <a:gd name="T119" fmla="*/ 1451 h 1790"/>
                  <a:gd name="T120" fmla="*/ 886 w 1828"/>
                  <a:gd name="T121" fmla="*/ 1461 h 1790"/>
                  <a:gd name="T122" fmla="*/ 926 w 1828"/>
                  <a:gd name="T123" fmla="*/ 1449 h 1790"/>
                  <a:gd name="T124" fmla="*/ 926 w 1828"/>
                  <a:gd name="T125" fmla="*/ 1365 h 17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28" h="1790">
                    <a:moveTo>
                      <a:pt x="879" y="1753"/>
                    </a:moveTo>
                    <a:cubicBezTo>
                      <a:pt x="879" y="1732"/>
                      <a:pt x="895" y="1716"/>
                      <a:pt x="916" y="1716"/>
                    </a:cubicBezTo>
                    <a:cubicBezTo>
                      <a:pt x="936" y="1716"/>
                      <a:pt x="953" y="1732"/>
                      <a:pt x="953" y="1753"/>
                    </a:cubicBezTo>
                    <a:cubicBezTo>
                      <a:pt x="953" y="1773"/>
                      <a:pt x="936" y="1790"/>
                      <a:pt x="916" y="1790"/>
                    </a:cubicBezTo>
                    <a:cubicBezTo>
                      <a:pt x="895" y="1790"/>
                      <a:pt x="879" y="1773"/>
                      <a:pt x="879" y="1753"/>
                    </a:cubicBezTo>
                    <a:close/>
                    <a:moveTo>
                      <a:pt x="391" y="1079"/>
                    </a:moveTo>
                    <a:cubicBezTo>
                      <a:pt x="383" y="1079"/>
                      <a:pt x="375" y="1082"/>
                      <a:pt x="367" y="1086"/>
                    </a:cubicBezTo>
                    <a:cubicBezTo>
                      <a:pt x="357" y="1093"/>
                      <a:pt x="349" y="1103"/>
                      <a:pt x="345" y="1116"/>
                    </a:cubicBezTo>
                    <a:cubicBezTo>
                      <a:pt x="344" y="1120"/>
                      <a:pt x="344" y="1123"/>
                      <a:pt x="344" y="1127"/>
                    </a:cubicBezTo>
                    <a:cubicBezTo>
                      <a:pt x="344" y="1139"/>
                      <a:pt x="348" y="1149"/>
                      <a:pt x="354" y="1158"/>
                    </a:cubicBezTo>
                    <a:cubicBezTo>
                      <a:pt x="361" y="1166"/>
                      <a:pt x="371" y="1173"/>
                      <a:pt x="383" y="1174"/>
                    </a:cubicBezTo>
                    <a:cubicBezTo>
                      <a:pt x="386" y="1175"/>
                      <a:pt x="389" y="1175"/>
                      <a:pt x="391" y="1175"/>
                    </a:cubicBezTo>
                    <a:cubicBezTo>
                      <a:pt x="402" y="1175"/>
                      <a:pt x="412" y="1172"/>
                      <a:pt x="421" y="1165"/>
                    </a:cubicBezTo>
                    <a:cubicBezTo>
                      <a:pt x="431" y="1158"/>
                      <a:pt x="438" y="1146"/>
                      <a:pt x="439" y="1133"/>
                    </a:cubicBezTo>
                    <a:cubicBezTo>
                      <a:pt x="439" y="1132"/>
                      <a:pt x="439" y="1129"/>
                      <a:pt x="439" y="1127"/>
                    </a:cubicBezTo>
                    <a:cubicBezTo>
                      <a:pt x="439" y="1101"/>
                      <a:pt x="418" y="1079"/>
                      <a:pt x="391" y="1079"/>
                    </a:cubicBezTo>
                    <a:close/>
                    <a:moveTo>
                      <a:pt x="1463" y="1527"/>
                    </a:moveTo>
                    <a:cubicBezTo>
                      <a:pt x="1463" y="1547"/>
                      <a:pt x="1479" y="1564"/>
                      <a:pt x="1500" y="1564"/>
                    </a:cubicBezTo>
                    <a:cubicBezTo>
                      <a:pt x="1520" y="1564"/>
                      <a:pt x="1537" y="1547"/>
                      <a:pt x="1537" y="1527"/>
                    </a:cubicBezTo>
                    <a:cubicBezTo>
                      <a:pt x="1537" y="1506"/>
                      <a:pt x="1520" y="1490"/>
                      <a:pt x="1500" y="1490"/>
                    </a:cubicBezTo>
                    <a:cubicBezTo>
                      <a:pt x="1479" y="1490"/>
                      <a:pt x="1463" y="1506"/>
                      <a:pt x="1463" y="1527"/>
                    </a:cubicBezTo>
                    <a:close/>
                    <a:moveTo>
                      <a:pt x="295" y="1396"/>
                    </a:moveTo>
                    <a:cubicBezTo>
                      <a:pt x="293" y="1384"/>
                      <a:pt x="288" y="1374"/>
                      <a:pt x="281" y="1364"/>
                    </a:cubicBezTo>
                    <a:cubicBezTo>
                      <a:pt x="274" y="1355"/>
                      <a:pt x="263" y="1347"/>
                      <a:pt x="252" y="1343"/>
                    </a:cubicBezTo>
                    <a:cubicBezTo>
                      <a:pt x="245" y="1341"/>
                      <a:pt x="237" y="1340"/>
                      <a:pt x="230" y="1340"/>
                    </a:cubicBezTo>
                    <a:cubicBezTo>
                      <a:pt x="193" y="1340"/>
                      <a:pt x="165" y="1369"/>
                      <a:pt x="165" y="1404"/>
                    </a:cubicBezTo>
                    <a:cubicBezTo>
                      <a:pt x="165" y="1439"/>
                      <a:pt x="193" y="1468"/>
                      <a:pt x="230" y="1468"/>
                    </a:cubicBezTo>
                    <a:cubicBezTo>
                      <a:pt x="266" y="1468"/>
                      <a:pt x="295" y="1439"/>
                      <a:pt x="295" y="1404"/>
                    </a:cubicBezTo>
                    <a:cubicBezTo>
                      <a:pt x="295" y="1403"/>
                      <a:pt x="295" y="1402"/>
                      <a:pt x="295" y="1401"/>
                    </a:cubicBezTo>
                    <a:cubicBezTo>
                      <a:pt x="295" y="1400"/>
                      <a:pt x="295" y="1397"/>
                      <a:pt x="295" y="1396"/>
                    </a:cubicBezTo>
                    <a:close/>
                    <a:moveTo>
                      <a:pt x="1012" y="1346"/>
                    </a:moveTo>
                    <a:cubicBezTo>
                      <a:pt x="1018" y="1358"/>
                      <a:pt x="1022" y="1370"/>
                      <a:pt x="1024" y="1384"/>
                    </a:cubicBezTo>
                    <a:cubicBezTo>
                      <a:pt x="1026" y="1392"/>
                      <a:pt x="1027" y="1401"/>
                      <a:pt x="1027" y="1411"/>
                    </a:cubicBezTo>
                    <a:cubicBezTo>
                      <a:pt x="1027" y="1414"/>
                      <a:pt x="1027" y="1417"/>
                      <a:pt x="1027" y="1420"/>
                    </a:cubicBezTo>
                    <a:cubicBezTo>
                      <a:pt x="1027" y="1425"/>
                      <a:pt x="1026" y="1431"/>
                      <a:pt x="1025" y="1436"/>
                    </a:cubicBezTo>
                    <a:cubicBezTo>
                      <a:pt x="1023" y="1449"/>
                      <a:pt x="1019" y="1461"/>
                      <a:pt x="1014" y="1472"/>
                    </a:cubicBezTo>
                    <a:cubicBezTo>
                      <a:pt x="995" y="1516"/>
                      <a:pt x="955" y="1549"/>
                      <a:pt x="907" y="1558"/>
                    </a:cubicBezTo>
                    <a:cubicBezTo>
                      <a:pt x="897" y="1560"/>
                      <a:pt x="887" y="1560"/>
                      <a:pt x="877" y="1560"/>
                    </a:cubicBezTo>
                    <a:cubicBezTo>
                      <a:pt x="875" y="1560"/>
                      <a:pt x="873" y="1560"/>
                      <a:pt x="871" y="1560"/>
                    </a:cubicBezTo>
                    <a:cubicBezTo>
                      <a:pt x="802" y="1558"/>
                      <a:pt x="746" y="1509"/>
                      <a:pt x="731" y="1445"/>
                    </a:cubicBezTo>
                    <a:cubicBezTo>
                      <a:pt x="729" y="1434"/>
                      <a:pt x="727" y="1423"/>
                      <a:pt x="727" y="1411"/>
                    </a:cubicBezTo>
                    <a:cubicBezTo>
                      <a:pt x="727" y="1410"/>
                      <a:pt x="727" y="1409"/>
                      <a:pt x="727" y="1408"/>
                    </a:cubicBezTo>
                    <a:cubicBezTo>
                      <a:pt x="728" y="1396"/>
                      <a:pt x="729" y="1384"/>
                      <a:pt x="732" y="1372"/>
                    </a:cubicBezTo>
                    <a:cubicBezTo>
                      <a:pt x="733" y="1370"/>
                      <a:pt x="733" y="1369"/>
                      <a:pt x="734" y="1367"/>
                    </a:cubicBezTo>
                    <a:cubicBezTo>
                      <a:pt x="737" y="1356"/>
                      <a:pt x="742" y="1345"/>
                      <a:pt x="748" y="1335"/>
                    </a:cubicBezTo>
                    <a:cubicBezTo>
                      <a:pt x="749" y="1334"/>
                      <a:pt x="750" y="1332"/>
                      <a:pt x="751" y="1331"/>
                    </a:cubicBezTo>
                    <a:cubicBezTo>
                      <a:pt x="762" y="1313"/>
                      <a:pt x="779" y="1297"/>
                      <a:pt x="797" y="1285"/>
                    </a:cubicBezTo>
                    <a:cubicBezTo>
                      <a:pt x="807" y="1278"/>
                      <a:pt x="818" y="1273"/>
                      <a:pt x="830" y="1269"/>
                    </a:cubicBezTo>
                    <a:cubicBezTo>
                      <a:pt x="846" y="1265"/>
                      <a:pt x="861" y="1262"/>
                      <a:pt x="877" y="1262"/>
                    </a:cubicBezTo>
                    <a:cubicBezTo>
                      <a:pt x="924" y="1262"/>
                      <a:pt x="964" y="1282"/>
                      <a:pt x="992" y="1314"/>
                    </a:cubicBezTo>
                    <a:cubicBezTo>
                      <a:pt x="1000" y="1324"/>
                      <a:pt x="1007" y="1335"/>
                      <a:pt x="1012" y="1346"/>
                    </a:cubicBezTo>
                    <a:close/>
                    <a:moveTo>
                      <a:pt x="970" y="1391"/>
                    </a:moveTo>
                    <a:cubicBezTo>
                      <a:pt x="970" y="1391"/>
                      <a:pt x="970" y="1391"/>
                      <a:pt x="970" y="1391"/>
                    </a:cubicBezTo>
                    <a:cubicBezTo>
                      <a:pt x="949" y="1391"/>
                      <a:pt x="949" y="1391"/>
                      <a:pt x="949" y="1391"/>
                    </a:cubicBezTo>
                    <a:cubicBezTo>
                      <a:pt x="949" y="1385"/>
                      <a:pt x="949" y="1380"/>
                      <a:pt x="949" y="1375"/>
                    </a:cubicBezTo>
                    <a:cubicBezTo>
                      <a:pt x="949" y="1375"/>
                      <a:pt x="949" y="1375"/>
                      <a:pt x="970" y="1375"/>
                    </a:cubicBezTo>
                    <a:cubicBezTo>
                      <a:pt x="974" y="1375"/>
                      <a:pt x="977" y="1372"/>
                      <a:pt x="977" y="1369"/>
                    </a:cubicBezTo>
                    <a:cubicBezTo>
                      <a:pt x="977" y="1365"/>
                      <a:pt x="974" y="1362"/>
                      <a:pt x="970" y="1362"/>
                    </a:cubicBezTo>
                    <a:cubicBezTo>
                      <a:pt x="970" y="1362"/>
                      <a:pt x="970" y="1362"/>
                      <a:pt x="949" y="1362"/>
                    </a:cubicBezTo>
                    <a:cubicBezTo>
                      <a:pt x="949" y="1356"/>
                      <a:pt x="949" y="1349"/>
                      <a:pt x="949" y="1342"/>
                    </a:cubicBezTo>
                    <a:cubicBezTo>
                      <a:pt x="949" y="1341"/>
                      <a:pt x="947" y="1340"/>
                      <a:pt x="946" y="1340"/>
                    </a:cubicBezTo>
                    <a:cubicBezTo>
                      <a:pt x="946" y="1340"/>
                      <a:pt x="946" y="1340"/>
                      <a:pt x="927" y="1340"/>
                    </a:cubicBezTo>
                    <a:cubicBezTo>
                      <a:pt x="927" y="1340"/>
                      <a:pt x="927" y="1340"/>
                      <a:pt x="927" y="1318"/>
                    </a:cubicBezTo>
                    <a:cubicBezTo>
                      <a:pt x="927" y="1314"/>
                      <a:pt x="924" y="1311"/>
                      <a:pt x="920" y="1311"/>
                    </a:cubicBezTo>
                    <a:cubicBezTo>
                      <a:pt x="916" y="1311"/>
                      <a:pt x="913" y="1314"/>
                      <a:pt x="913" y="1318"/>
                    </a:cubicBezTo>
                    <a:cubicBezTo>
                      <a:pt x="913" y="1318"/>
                      <a:pt x="913" y="1318"/>
                      <a:pt x="913" y="1340"/>
                    </a:cubicBezTo>
                    <a:cubicBezTo>
                      <a:pt x="909" y="1340"/>
                      <a:pt x="904" y="1340"/>
                      <a:pt x="898" y="1340"/>
                    </a:cubicBezTo>
                    <a:cubicBezTo>
                      <a:pt x="898" y="1340"/>
                      <a:pt x="898" y="1340"/>
                      <a:pt x="898" y="1318"/>
                    </a:cubicBezTo>
                    <a:cubicBezTo>
                      <a:pt x="898" y="1314"/>
                      <a:pt x="896" y="1311"/>
                      <a:pt x="891" y="1311"/>
                    </a:cubicBezTo>
                    <a:cubicBezTo>
                      <a:pt x="888" y="1311"/>
                      <a:pt x="885" y="1314"/>
                      <a:pt x="885" y="1318"/>
                    </a:cubicBezTo>
                    <a:cubicBezTo>
                      <a:pt x="885" y="1318"/>
                      <a:pt x="885" y="1318"/>
                      <a:pt x="885" y="1340"/>
                    </a:cubicBezTo>
                    <a:cubicBezTo>
                      <a:pt x="880" y="1340"/>
                      <a:pt x="875" y="1340"/>
                      <a:pt x="870" y="1340"/>
                    </a:cubicBezTo>
                    <a:cubicBezTo>
                      <a:pt x="870" y="1340"/>
                      <a:pt x="870" y="1340"/>
                      <a:pt x="870" y="1318"/>
                    </a:cubicBezTo>
                    <a:cubicBezTo>
                      <a:pt x="870" y="1314"/>
                      <a:pt x="867" y="1311"/>
                      <a:pt x="863" y="1311"/>
                    </a:cubicBezTo>
                    <a:cubicBezTo>
                      <a:pt x="859" y="1311"/>
                      <a:pt x="857" y="1314"/>
                      <a:pt x="857" y="1318"/>
                    </a:cubicBezTo>
                    <a:cubicBezTo>
                      <a:pt x="857" y="1318"/>
                      <a:pt x="857" y="1318"/>
                      <a:pt x="857" y="1340"/>
                    </a:cubicBezTo>
                    <a:cubicBezTo>
                      <a:pt x="851" y="1340"/>
                      <a:pt x="846" y="1340"/>
                      <a:pt x="841" y="1340"/>
                    </a:cubicBezTo>
                    <a:cubicBezTo>
                      <a:pt x="841" y="1340"/>
                      <a:pt x="841" y="1340"/>
                      <a:pt x="841" y="1318"/>
                    </a:cubicBezTo>
                    <a:cubicBezTo>
                      <a:pt x="841" y="1314"/>
                      <a:pt x="838" y="1311"/>
                      <a:pt x="835" y="1311"/>
                    </a:cubicBezTo>
                    <a:cubicBezTo>
                      <a:pt x="830" y="1311"/>
                      <a:pt x="828" y="1314"/>
                      <a:pt x="828" y="1318"/>
                    </a:cubicBezTo>
                    <a:cubicBezTo>
                      <a:pt x="828" y="1318"/>
                      <a:pt x="828" y="1318"/>
                      <a:pt x="828" y="1340"/>
                    </a:cubicBezTo>
                    <a:cubicBezTo>
                      <a:pt x="822" y="1340"/>
                      <a:pt x="815" y="1340"/>
                      <a:pt x="808" y="1340"/>
                    </a:cubicBezTo>
                    <a:cubicBezTo>
                      <a:pt x="807" y="1340"/>
                      <a:pt x="806" y="1341"/>
                      <a:pt x="806" y="1342"/>
                    </a:cubicBezTo>
                    <a:cubicBezTo>
                      <a:pt x="806" y="1342"/>
                      <a:pt x="806" y="1342"/>
                      <a:pt x="806" y="1362"/>
                    </a:cubicBezTo>
                    <a:cubicBezTo>
                      <a:pt x="806" y="1362"/>
                      <a:pt x="806" y="1362"/>
                      <a:pt x="784" y="1362"/>
                    </a:cubicBezTo>
                    <a:cubicBezTo>
                      <a:pt x="780" y="1362"/>
                      <a:pt x="777" y="1365"/>
                      <a:pt x="777" y="1369"/>
                    </a:cubicBezTo>
                    <a:cubicBezTo>
                      <a:pt x="777" y="1372"/>
                      <a:pt x="780" y="1375"/>
                      <a:pt x="784" y="1375"/>
                    </a:cubicBezTo>
                    <a:cubicBezTo>
                      <a:pt x="784" y="1375"/>
                      <a:pt x="784" y="1375"/>
                      <a:pt x="806" y="1375"/>
                    </a:cubicBezTo>
                    <a:cubicBezTo>
                      <a:pt x="806" y="1380"/>
                      <a:pt x="806" y="1385"/>
                      <a:pt x="806" y="1391"/>
                    </a:cubicBezTo>
                    <a:cubicBezTo>
                      <a:pt x="806" y="1391"/>
                      <a:pt x="806" y="1391"/>
                      <a:pt x="784" y="1391"/>
                    </a:cubicBezTo>
                    <a:cubicBezTo>
                      <a:pt x="780" y="1391"/>
                      <a:pt x="777" y="1393"/>
                      <a:pt x="777" y="1397"/>
                    </a:cubicBezTo>
                    <a:cubicBezTo>
                      <a:pt x="777" y="1401"/>
                      <a:pt x="780" y="1404"/>
                      <a:pt x="784" y="1404"/>
                    </a:cubicBezTo>
                    <a:cubicBezTo>
                      <a:pt x="784" y="1404"/>
                      <a:pt x="784" y="1404"/>
                      <a:pt x="806" y="1404"/>
                    </a:cubicBezTo>
                    <a:cubicBezTo>
                      <a:pt x="806" y="1408"/>
                      <a:pt x="806" y="1413"/>
                      <a:pt x="806" y="1418"/>
                    </a:cubicBezTo>
                    <a:cubicBezTo>
                      <a:pt x="806" y="1418"/>
                      <a:pt x="806" y="1418"/>
                      <a:pt x="784" y="1418"/>
                    </a:cubicBezTo>
                    <a:cubicBezTo>
                      <a:pt x="780" y="1418"/>
                      <a:pt x="777" y="1422"/>
                      <a:pt x="777" y="1425"/>
                    </a:cubicBezTo>
                    <a:cubicBezTo>
                      <a:pt x="777" y="1429"/>
                      <a:pt x="780" y="1432"/>
                      <a:pt x="784" y="1432"/>
                    </a:cubicBezTo>
                    <a:cubicBezTo>
                      <a:pt x="784" y="1432"/>
                      <a:pt x="784" y="1432"/>
                      <a:pt x="806" y="1432"/>
                    </a:cubicBezTo>
                    <a:cubicBezTo>
                      <a:pt x="806" y="1437"/>
                      <a:pt x="806" y="1442"/>
                      <a:pt x="806" y="1447"/>
                    </a:cubicBezTo>
                    <a:cubicBezTo>
                      <a:pt x="806" y="1447"/>
                      <a:pt x="806" y="1447"/>
                      <a:pt x="784" y="1447"/>
                    </a:cubicBezTo>
                    <a:cubicBezTo>
                      <a:pt x="780" y="1447"/>
                      <a:pt x="777" y="1450"/>
                      <a:pt x="777" y="1454"/>
                    </a:cubicBezTo>
                    <a:cubicBezTo>
                      <a:pt x="777" y="1457"/>
                      <a:pt x="780" y="1461"/>
                      <a:pt x="784" y="1461"/>
                    </a:cubicBezTo>
                    <a:cubicBezTo>
                      <a:pt x="784" y="1461"/>
                      <a:pt x="784" y="1461"/>
                      <a:pt x="806" y="1461"/>
                    </a:cubicBezTo>
                    <a:cubicBezTo>
                      <a:pt x="806" y="1467"/>
                      <a:pt x="806" y="1473"/>
                      <a:pt x="806" y="1480"/>
                    </a:cubicBezTo>
                    <a:cubicBezTo>
                      <a:pt x="806" y="1482"/>
                      <a:pt x="807" y="1483"/>
                      <a:pt x="808" y="1483"/>
                    </a:cubicBezTo>
                    <a:cubicBezTo>
                      <a:pt x="808" y="1483"/>
                      <a:pt x="808" y="1483"/>
                      <a:pt x="828" y="1483"/>
                    </a:cubicBezTo>
                    <a:cubicBezTo>
                      <a:pt x="828" y="1483"/>
                      <a:pt x="828" y="1483"/>
                      <a:pt x="828" y="1504"/>
                    </a:cubicBezTo>
                    <a:cubicBezTo>
                      <a:pt x="828" y="1508"/>
                      <a:pt x="830" y="1511"/>
                      <a:pt x="835" y="1511"/>
                    </a:cubicBezTo>
                    <a:cubicBezTo>
                      <a:pt x="838" y="1511"/>
                      <a:pt x="841" y="1508"/>
                      <a:pt x="841" y="1504"/>
                    </a:cubicBezTo>
                    <a:cubicBezTo>
                      <a:pt x="841" y="1504"/>
                      <a:pt x="841" y="1504"/>
                      <a:pt x="841" y="1483"/>
                    </a:cubicBezTo>
                    <a:cubicBezTo>
                      <a:pt x="846" y="1483"/>
                      <a:pt x="851" y="1483"/>
                      <a:pt x="857" y="1483"/>
                    </a:cubicBezTo>
                    <a:cubicBezTo>
                      <a:pt x="857" y="1483"/>
                      <a:pt x="857" y="1483"/>
                      <a:pt x="857" y="1504"/>
                    </a:cubicBezTo>
                    <a:cubicBezTo>
                      <a:pt x="857" y="1508"/>
                      <a:pt x="859" y="1511"/>
                      <a:pt x="863" y="1511"/>
                    </a:cubicBezTo>
                    <a:cubicBezTo>
                      <a:pt x="867" y="1511"/>
                      <a:pt x="870" y="1508"/>
                      <a:pt x="870" y="1504"/>
                    </a:cubicBezTo>
                    <a:cubicBezTo>
                      <a:pt x="870" y="1504"/>
                      <a:pt x="870" y="1504"/>
                      <a:pt x="870" y="1483"/>
                    </a:cubicBezTo>
                    <a:cubicBezTo>
                      <a:pt x="874" y="1483"/>
                      <a:pt x="879" y="1483"/>
                      <a:pt x="885" y="1483"/>
                    </a:cubicBezTo>
                    <a:cubicBezTo>
                      <a:pt x="885" y="1483"/>
                      <a:pt x="885" y="1483"/>
                      <a:pt x="885" y="1504"/>
                    </a:cubicBezTo>
                    <a:cubicBezTo>
                      <a:pt x="885" y="1508"/>
                      <a:pt x="888" y="1511"/>
                      <a:pt x="891" y="1511"/>
                    </a:cubicBezTo>
                    <a:cubicBezTo>
                      <a:pt x="896" y="1511"/>
                      <a:pt x="898" y="1508"/>
                      <a:pt x="898" y="1504"/>
                    </a:cubicBezTo>
                    <a:cubicBezTo>
                      <a:pt x="898" y="1504"/>
                      <a:pt x="898" y="1504"/>
                      <a:pt x="898" y="1483"/>
                    </a:cubicBezTo>
                    <a:cubicBezTo>
                      <a:pt x="903" y="1483"/>
                      <a:pt x="908" y="1483"/>
                      <a:pt x="913" y="1483"/>
                    </a:cubicBezTo>
                    <a:cubicBezTo>
                      <a:pt x="913" y="1483"/>
                      <a:pt x="913" y="1483"/>
                      <a:pt x="913" y="1504"/>
                    </a:cubicBezTo>
                    <a:cubicBezTo>
                      <a:pt x="913" y="1508"/>
                      <a:pt x="916" y="1511"/>
                      <a:pt x="920" y="1511"/>
                    </a:cubicBezTo>
                    <a:cubicBezTo>
                      <a:pt x="924" y="1511"/>
                      <a:pt x="927" y="1508"/>
                      <a:pt x="927" y="1504"/>
                    </a:cubicBezTo>
                    <a:cubicBezTo>
                      <a:pt x="927" y="1504"/>
                      <a:pt x="927" y="1504"/>
                      <a:pt x="927" y="1483"/>
                    </a:cubicBezTo>
                    <a:cubicBezTo>
                      <a:pt x="933" y="1483"/>
                      <a:pt x="940" y="1483"/>
                      <a:pt x="946" y="1483"/>
                    </a:cubicBezTo>
                    <a:cubicBezTo>
                      <a:pt x="947" y="1483"/>
                      <a:pt x="949" y="1482"/>
                      <a:pt x="949" y="1480"/>
                    </a:cubicBezTo>
                    <a:cubicBezTo>
                      <a:pt x="949" y="1480"/>
                      <a:pt x="949" y="1480"/>
                      <a:pt x="949" y="1461"/>
                    </a:cubicBezTo>
                    <a:cubicBezTo>
                      <a:pt x="949" y="1461"/>
                      <a:pt x="949" y="1461"/>
                      <a:pt x="970" y="1461"/>
                    </a:cubicBezTo>
                    <a:cubicBezTo>
                      <a:pt x="974" y="1461"/>
                      <a:pt x="977" y="1457"/>
                      <a:pt x="977" y="1454"/>
                    </a:cubicBezTo>
                    <a:cubicBezTo>
                      <a:pt x="977" y="1450"/>
                      <a:pt x="974" y="1447"/>
                      <a:pt x="970" y="1447"/>
                    </a:cubicBezTo>
                    <a:cubicBezTo>
                      <a:pt x="970" y="1447"/>
                      <a:pt x="970" y="1447"/>
                      <a:pt x="949" y="1447"/>
                    </a:cubicBezTo>
                    <a:cubicBezTo>
                      <a:pt x="949" y="1443"/>
                      <a:pt x="949" y="1438"/>
                      <a:pt x="949" y="1432"/>
                    </a:cubicBezTo>
                    <a:cubicBezTo>
                      <a:pt x="949" y="1432"/>
                      <a:pt x="949" y="1432"/>
                      <a:pt x="970" y="1432"/>
                    </a:cubicBezTo>
                    <a:cubicBezTo>
                      <a:pt x="974" y="1432"/>
                      <a:pt x="977" y="1429"/>
                      <a:pt x="977" y="1425"/>
                    </a:cubicBezTo>
                    <a:cubicBezTo>
                      <a:pt x="977" y="1422"/>
                      <a:pt x="974" y="1418"/>
                      <a:pt x="970" y="1418"/>
                    </a:cubicBezTo>
                    <a:cubicBezTo>
                      <a:pt x="970" y="1418"/>
                      <a:pt x="970" y="1418"/>
                      <a:pt x="949" y="1418"/>
                    </a:cubicBezTo>
                    <a:cubicBezTo>
                      <a:pt x="949" y="1414"/>
                      <a:pt x="949" y="1409"/>
                      <a:pt x="949" y="1404"/>
                    </a:cubicBezTo>
                    <a:cubicBezTo>
                      <a:pt x="949" y="1404"/>
                      <a:pt x="949" y="1404"/>
                      <a:pt x="970" y="1404"/>
                    </a:cubicBezTo>
                    <a:cubicBezTo>
                      <a:pt x="974" y="1404"/>
                      <a:pt x="977" y="1401"/>
                      <a:pt x="977" y="1397"/>
                    </a:cubicBezTo>
                    <a:cubicBezTo>
                      <a:pt x="977" y="1393"/>
                      <a:pt x="974" y="1391"/>
                      <a:pt x="970" y="1391"/>
                    </a:cubicBezTo>
                    <a:close/>
                    <a:moveTo>
                      <a:pt x="1676" y="1260"/>
                    </a:moveTo>
                    <a:cubicBezTo>
                      <a:pt x="1676" y="1281"/>
                      <a:pt x="1693" y="1298"/>
                      <a:pt x="1714" y="1298"/>
                    </a:cubicBezTo>
                    <a:cubicBezTo>
                      <a:pt x="1735" y="1298"/>
                      <a:pt x="1752" y="1281"/>
                      <a:pt x="1752" y="1260"/>
                    </a:cubicBezTo>
                    <a:cubicBezTo>
                      <a:pt x="1752" y="1239"/>
                      <a:pt x="1735" y="1222"/>
                      <a:pt x="1714" y="1222"/>
                    </a:cubicBezTo>
                    <a:cubicBezTo>
                      <a:pt x="1693" y="1222"/>
                      <a:pt x="1676" y="1239"/>
                      <a:pt x="1676" y="1260"/>
                    </a:cubicBezTo>
                    <a:close/>
                    <a:moveTo>
                      <a:pt x="1463" y="929"/>
                    </a:moveTo>
                    <a:cubicBezTo>
                      <a:pt x="1463" y="929"/>
                      <a:pt x="1463" y="929"/>
                      <a:pt x="1399" y="929"/>
                    </a:cubicBezTo>
                    <a:cubicBezTo>
                      <a:pt x="1399" y="929"/>
                      <a:pt x="1398" y="930"/>
                      <a:pt x="1398" y="931"/>
                    </a:cubicBezTo>
                    <a:cubicBezTo>
                      <a:pt x="1398" y="931"/>
                      <a:pt x="1398" y="931"/>
                      <a:pt x="1398" y="1039"/>
                    </a:cubicBezTo>
                    <a:cubicBezTo>
                      <a:pt x="1398" y="1040"/>
                      <a:pt x="1399" y="1041"/>
                      <a:pt x="1399" y="1041"/>
                    </a:cubicBezTo>
                    <a:cubicBezTo>
                      <a:pt x="1399" y="1041"/>
                      <a:pt x="1399" y="1041"/>
                      <a:pt x="1463" y="1041"/>
                    </a:cubicBezTo>
                    <a:cubicBezTo>
                      <a:pt x="1464" y="1041"/>
                      <a:pt x="1465" y="1040"/>
                      <a:pt x="1465" y="1039"/>
                    </a:cubicBezTo>
                    <a:cubicBezTo>
                      <a:pt x="1465" y="931"/>
                      <a:pt x="1465" y="931"/>
                      <a:pt x="1465" y="931"/>
                    </a:cubicBezTo>
                    <a:cubicBezTo>
                      <a:pt x="1465" y="930"/>
                      <a:pt x="1464" y="929"/>
                      <a:pt x="1463" y="929"/>
                    </a:cubicBezTo>
                    <a:close/>
                    <a:moveTo>
                      <a:pt x="1419" y="1066"/>
                    </a:moveTo>
                    <a:cubicBezTo>
                      <a:pt x="1419" y="1072"/>
                      <a:pt x="1425" y="1078"/>
                      <a:pt x="1431" y="1078"/>
                    </a:cubicBezTo>
                    <a:cubicBezTo>
                      <a:pt x="1438" y="1078"/>
                      <a:pt x="1443" y="1072"/>
                      <a:pt x="1443" y="1066"/>
                    </a:cubicBezTo>
                    <a:cubicBezTo>
                      <a:pt x="1443" y="1059"/>
                      <a:pt x="1438" y="1054"/>
                      <a:pt x="1431" y="1054"/>
                    </a:cubicBezTo>
                    <a:cubicBezTo>
                      <a:pt x="1425" y="1054"/>
                      <a:pt x="1419" y="1059"/>
                      <a:pt x="1419" y="1066"/>
                    </a:cubicBezTo>
                    <a:close/>
                    <a:moveTo>
                      <a:pt x="1533" y="937"/>
                    </a:moveTo>
                    <a:cubicBezTo>
                      <a:pt x="1539" y="947"/>
                      <a:pt x="1545" y="959"/>
                      <a:pt x="1548" y="971"/>
                    </a:cubicBezTo>
                    <a:cubicBezTo>
                      <a:pt x="1551" y="980"/>
                      <a:pt x="1551" y="990"/>
                      <a:pt x="1551" y="1000"/>
                    </a:cubicBezTo>
                    <a:cubicBezTo>
                      <a:pt x="1551" y="1026"/>
                      <a:pt x="1543" y="1049"/>
                      <a:pt x="1529" y="1069"/>
                    </a:cubicBezTo>
                    <a:cubicBezTo>
                      <a:pt x="1522" y="1079"/>
                      <a:pt x="1514" y="1087"/>
                      <a:pt x="1504" y="1095"/>
                    </a:cubicBezTo>
                    <a:cubicBezTo>
                      <a:pt x="1484" y="1110"/>
                      <a:pt x="1458" y="1119"/>
                      <a:pt x="1431" y="1119"/>
                    </a:cubicBezTo>
                    <a:cubicBezTo>
                      <a:pt x="1396" y="1119"/>
                      <a:pt x="1366" y="1106"/>
                      <a:pt x="1343" y="1083"/>
                    </a:cubicBezTo>
                    <a:cubicBezTo>
                      <a:pt x="1335" y="1075"/>
                      <a:pt x="1327" y="1064"/>
                      <a:pt x="1322" y="1053"/>
                    </a:cubicBezTo>
                    <a:cubicBezTo>
                      <a:pt x="1313" y="1037"/>
                      <a:pt x="1309" y="1019"/>
                      <a:pt x="1309" y="1000"/>
                    </a:cubicBezTo>
                    <a:cubicBezTo>
                      <a:pt x="1309" y="994"/>
                      <a:pt x="1309" y="988"/>
                      <a:pt x="1310" y="983"/>
                    </a:cubicBezTo>
                    <a:cubicBezTo>
                      <a:pt x="1312" y="970"/>
                      <a:pt x="1316" y="957"/>
                      <a:pt x="1322" y="946"/>
                    </a:cubicBezTo>
                    <a:cubicBezTo>
                      <a:pt x="1332" y="926"/>
                      <a:pt x="1349" y="908"/>
                      <a:pt x="1369" y="897"/>
                    </a:cubicBezTo>
                    <a:cubicBezTo>
                      <a:pt x="1379" y="891"/>
                      <a:pt x="1391" y="886"/>
                      <a:pt x="1403" y="884"/>
                    </a:cubicBezTo>
                    <a:cubicBezTo>
                      <a:pt x="1412" y="882"/>
                      <a:pt x="1421" y="881"/>
                      <a:pt x="1431" y="881"/>
                    </a:cubicBezTo>
                    <a:cubicBezTo>
                      <a:pt x="1435" y="881"/>
                      <a:pt x="1439" y="881"/>
                      <a:pt x="1443" y="881"/>
                    </a:cubicBezTo>
                    <a:cubicBezTo>
                      <a:pt x="1456" y="883"/>
                      <a:pt x="1468" y="886"/>
                      <a:pt x="1479" y="891"/>
                    </a:cubicBezTo>
                    <a:cubicBezTo>
                      <a:pt x="1502" y="901"/>
                      <a:pt x="1521" y="917"/>
                      <a:pt x="1533" y="937"/>
                    </a:cubicBezTo>
                    <a:close/>
                    <a:moveTo>
                      <a:pt x="1479" y="1081"/>
                    </a:moveTo>
                    <a:cubicBezTo>
                      <a:pt x="1479" y="918"/>
                      <a:pt x="1479" y="918"/>
                      <a:pt x="1479" y="918"/>
                    </a:cubicBezTo>
                    <a:cubicBezTo>
                      <a:pt x="1479" y="917"/>
                      <a:pt x="1476" y="914"/>
                      <a:pt x="1474" y="914"/>
                    </a:cubicBezTo>
                    <a:cubicBezTo>
                      <a:pt x="1387" y="914"/>
                      <a:pt x="1387" y="914"/>
                      <a:pt x="1387" y="914"/>
                    </a:cubicBezTo>
                    <a:cubicBezTo>
                      <a:pt x="1384" y="914"/>
                      <a:pt x="1382" y="917"/>
                      <a:pt x="1382" y="918"/>
                    </a:cubicBezTo>
                    <a:cubicBezTo>
                      <a:pt x="1382" y="1081"/>
                      <a:pt x="1382" y="1081"/>
                      <a:pt x="1382" y="1081"/>
                    </a:cubicBezTo>
                    <a:cubicBezTo>
                      <a:pt x="1382" y="1084"/>
                      <a:pt x="1384" y="1085"/>
                      <a:pt x="1387" y="1085"/>
                    </a:cubicBezTo>
                    <a:cubicBezTo>
                      <a:pt x="1474" y="1085"/>
                      <a:pt x="1474" y="1085"/>
                      <a:pt x="1474" y="1085"/>
                    </a:cubicBezTo>
                    <a:cubicBezTo>
                      <a:pt x="1476" y="1085"/>
                      <a:pt x="1479" y="1084"/>
                      <a:pt x="1479" y="1081"/>
                    </a:cubicBezTo>
                    <a:close/>
                    <a:moveTo>
                      <a:pt x="0" y="894"/>
                    </a:moveTo>
                    <a:cubicBezTo>
                      <a:pt x="0" y="910"/>
                      <a:pt x="13" y="922"/>
                      <a:pt x="29" y="922"/>
                    </a:cubicBezTo>
                    <a:cubicBezTo>
                      <a:pt x="45" y="922"/>
                      <a:pt x="58" y="910"/>
                      <a:pt x="58" y="894"/>
                    </a:cubicBezTo>
                    <a:cubicBezTo>
                      <a:pt x="58" y="879"/>
                      <a:pt x="45" y="866"/>
                      <a:pt x="29" y="866"/>
                    </a:cubicBezTo>
                    <a:cubicBezTo>
                      <a:pt x="13" y="866"/>
                      <a:pt x="0" y="879"/>
                      <a:pt x="0" y="894"/>
                    </a:cubicBezTo>
                    <a:close/>
                    <a:moveTo>
                      <a:pt x="1756" y="860"/>
                    </a:moveTo>
                    <a:cubicBezTo>
                      <a:pt x="1756" y="880"/>
                      <a:pt x="1772" y="897"/>
                      <a:pt x="1792" y="897"/>
                    </a:cubicBezTo>
                    <a:cubicBezTo>
                      <a:pt x="1812" y="897"/>
                      <a:pt x="1828" y="880"/>
                      <a:pt x="1828" y="860"/>
                    </a:cubicBezTo>
                    <a:cubicBezTo>
                      <a:pt x="1828" y="839"/>
                      <a:pt x="1812" y="823"/>
                      <a:pt x="1792" y="823"/>
                    </a:cubicBezTo>
                    <a:cubicBezTo>
                      <a:pt x="1772" y="823"/>
                      <a:pt x="1756" y="839"/>
                      <a:pt x="1756" y="860"/>
                    </a:cubicBezTo>
                    <a:close/>
                    <a:moveTo>
                      <a:pt x="559" y="779"/>
                    </a:moveTo>
                    <a:cubicBezTo>
                      <a:pt x="559" y="780"/>
                      <a:pt x="559" y="784"/>
                      <a:pt x="559" y="796"/>
                    </a:cubicBezTo>
                    <a:cubicBezTo>
                      <a:pt x="559" y="796"/>
                      <a:pt x="559" y="796"/>
                      <a:pt x="561" y="796"/>
                    </a:cubicBezTo>
                    <a:cubicBezTo>
                      <a:pt x="564" y="796"/>
                      <a:pt x="570" y="796"/>
                      <a:pt x="582" y="796"/>
                    </a:cubicBezTo>
                    <a:cubicBezTo>
                      <a:pt x="582" y="779"/>
                      <a:pt x="582" y="779"/>
                      <a:pt x="582" y="779"/>
                    </a:cubicBezTo>
                    <a:cubicBezTo>
                      <a:pt x="582" y="779"/>
                      <a:pt x="582" y="779"/>
                      <a:pt x="559" y="779"/>
                    </a:cubicBezTo>
                    <a:cubicBezTo>
                      <a:pt x="559" y="779"/>
                      <a:pt x="559" y="779"/>
                      <a:pt x="559" y="779"/>
                    </a:cubicBezTo>
                    <a:close/>
                    <a:moveTo>
                      <a:pt x="588" y="814"/>
                    </a:moveTo>
                    <a:cubicBezTo>
                      <a:pt x="588" y="814"/>
                      <a:pt x="588" y="814"/>
                      <a:pt x="605" y="814"/>
                    </a:cubicBezTo>
                    <a:cubicBezTo>
                      <a:pt x="605" y="814"/>
                      <a:pt x="605" y="814"/>
                      <a:pt x="606" y="814"/>
                    </a:cubicBezTo>
                    <a:cubicBezTo>
                      <a:pt x="606" y="814"/>
                      <a:pt x="606" y="814"/>
                      <a:pt x="607" y="813"/>
                    </a:cubicBezTo>
                    <a:cubicBezTo>
                      <a:pt x="607" y="813"/>
                      <a:pt x="607" y="813"/>
                      <a:pt x="608" y="813"/>
                    </a:cubicBezTo>
                    <a:cubicBezTo>
                      <a:pt x="608" y="813"/>
                      <a:pt x="608" y="813"/>
                      <a:pt x="608" y="813"/>
                    </a:cubicBezTo>
                    <a:cubicBezTo>
                      <a:pt x="608" y="813"/>
                      <a:pt x="608" y="813"/>
                      <a:pt x="608" y="812"/>
                    </a:cubicBezTo>
                    <a:cubicBezTo>
                      <a:pt x="608" y="812"/>
                      <a:pt x="608" y="812"/>
                      <a:pt x="609" y="812"/>
                    </a:cubicBezTo>
                    <a:cubicBezTo>
                      <a:pt x="609" y="812"/>
                      <a:pt x="609" y="812"/>
                      <a:pt x="610" y="811"/>
                    </a:cubicBezTo>
                    <a:cubicBezTo>
                      <a:pt x="610" y="811"/>
                      <a:pt x="610" y="811"/>
                      <a:pt x="611" y="811"/>
                    </a:cubicBezTo>
                    <a:cubicBezTo>
                      <a:pt x="611" y="811"/>
                      <a:pt x="611" y="811"/>
                      <a:pt x="611" y="810"/>
                    </a:cubicBezTo>
                    <a:cubicBezTo>
                      <a:pt x="611" y="810"/>
                      <a:pt x="611" y="810"/>
                      <a:pt x="612" y="810"/>
                    </a:cubicBezTo>
                    <a:cubicBezTo>
                      <a:pt x="612" y="810"/>
                      <a:pt x="612" y="810"/>
                      <a:pt x="612" y="809"/>
                    </a:cubicBezTo>
                    <a:cubicBezTo>
                      <a:pt x="612" y="809"/>
                      <a:pt x="612" y="809"/>
                      <a:pt x="613" y="809"/>
                    </a:cubicBezTo>
                    <a:cubicBezTo>
                      <a:pt x="613" y="809"/>
                      <a:pt x="613" y="809"/>
                      <a:pt x="613" y="808"/>
                    </a:cubicBezTo>
                    <a:cubicBezTo>
                      <a:pt x="613" y="808"/>
                      <a:pt x="613" y="808"/>
                      <a:pt x="613" y="807"/>
                    </a:cubicBezTo>
                    <a:cubicBezTo>
                      <a:pt x="613" y="807"/>
                      <a:pt x="613" y="807"/>
                      <a:pt x="613" y="807"/>
                    </a:cubicBezTo>
                    <a:cubicBezTo>
                      <a:pt x="613" y="807"/>
                      <a:pt x="613" y="807"/>
                      <a:pt x="613" y="806"/>
                    </a:cubicBezTo>
                    <a:cubicBezTo>
                      <a:pt x="613" y="801"/>
                      <a:pt x="613" y="801"/>
                      <a:pt x="613" y="801"/>
                    </a:cubicBezTo>
                    <a:cubicBezTo>
                      <a:pt x="613" y="801"/>
                      <a:pt x="613" y="801"/>
                      <a:pt x="588" y="801"/>
                    </a:cubicBezTo>
                    <a:cubicBezTo>
                      <a:pt x="588" y="801"/>
                      <a:pt x="588" y="801"/>
                      <a:pt x="588" y="814"/>
                    </a:cubicBezTo>
                    <a:close/>
                    <a:moveTo>
                      <a:pt x="565" y="759"/>
                    </a:moveTo>
                    <a:cubicBezTo>
                      <a:pt x="565" y="759"/>
                      <a:pt x="565" y="759"/>
                      <a:pt x="565" y="759"/>
                    </a:cubicBezTo>
                    <a:cubicBezTo>
                      <a:pt x="565" y="759"/>
                      <a:pt x="565" y="759"/>
                      <a:pt x="564" y="759"/>
                    </a:cubicBezTo>
                    <a:cubicBezTo>
                      <a:pt x="564" y="759"/>
                      <a:pt x="564" y="759"/>
                      <a:pt x="564" y="759"/>
                    </a:cubicBezTo>
                    <a:cubicBezTo>
                      <a:pt x="564" y="759"/>
                      <a:pt x="564" y="759"/>
                      <a:pt x="563" y="760"/>
                    </a:cubicBezTo>
                    <a:cubicBezTo>
                      <a:pt x="563" y="760"/>
                      <a:pt x="563" y="760"/>
                      <a:pt x="562" y="760"/>
                    </a:cubicBezTo>
                    <a:cubicBezTo>
                      <a:pt x="562" y="760"/>
                      <a:pt x="562" y="760"/>
                      <a:pt x="561" y="761"/>
                    </a:cubicBezTo>
                    <a:cubicBezTo>
                      <a:pt x="561" y="761"/>
                      <a:pt x="561" y="761"/>
                      <a:pt x="560" y="762"/>
                    </a:cubicBezTo>
                    <a:cubicBezTo>
                      <a:pt x="560" y="762"/>
                      <a:pt x="560" y="762"/>
                      <a:pt x="560" y="762"/>
                    </a:cubicBezTo>
                    <a:cubicBezTo>
                      <a:pt x="560" y="762"/>
                      <a:pt x="560" y="762"/>
                      <a:pt x="560" y="763"/>
                    </a:cubicBezTo>
                    <a:cubicBezTo>
                      <a:pt x="560" y="763"/>
                      <a:pt x="560" y="763"/>
                      <a:pt x="560" y="763"/>
                    </a:cubicBezTo>
                    <a:cubicBezTo>
                      <a:pt x="560" y="763"/>
                      <a:pt x="560" y="763"/>
                      <a:pt x="559" y="764"/>
                    </a:cubicBezTo>
                    <a:cubicBezTo>
                      <a:pt x="559" y="764"/>
                      <a:pt x="559" y="764"/>
                      <a:pt x="559" y="764"/>
                    </a:cubicBezTo>
                    <a:cubicBezTo>
                      <a:pt x="559" y="764"/>
                      <a:pt x="559" y="764"/>
                      <a:pt x="559" y="765"/>
                    </a:cubicBezTo>
                    <a:cubicBezTo>
                      <a:pt x="559" y="765"/>
                      <a:pt x="559" y="765"/>
                      <a:pt x="559" y="766"/>
                    </a:cubicBezTo>
                    <a:cubicBezTo>
                      <a:pt x="559" y="766"/>
                      <a:pt x="559" y="766"/>
                      <a:pt x="559" y="767"/>
                    </a:cubicBezTo>
                    <a:cubicBezTo>
                      <a:pt x="559" y="767"/>
                      <a:pt x="559" y="767"/>
                      <a:pt x="559" y="772"/>
                    </a:cubicBezTo>
                    <a:cubicBezTo>
                      <a:pt x="559" y="772"/>
                      <a:pt x="559" y="772"/>
                      <a:pt x="582" y="772"/>
                    </a:cubicBezTo>
                    <a:cubicBezTo>
                      <a:pt x="582" y="759"/>
                      <a:pt x="582" y="759"/>
                      <a:pt x="582" y="759"/>
                    </a:cubicBezTo>
                    <a:cubicBezTo>
                      <a:pt x="582" y="759"/>
                      <a:pt x="582" y="759"/>
                      <a:pt x="566" y="759"/>
                    </a:cubicBezTo>
                    <a:cubicBezTo>
                      <a:pt x="566" y="759"/>
                      <a:pt x="566" y="759"/>
                      <a:pt x="565" y="759"/>
                    </a:cubicBezTo>
                    <a:close/>
                    <a:moveTo>
                      <a:pt x="588" y="796"/>
                    </a:moveTo>
                    <a:cubicBezTo>
                      <a:pt x="588" y="796"/>
                      <a:pt x="588" y="796"/>
                      <a:pt x="613" y="796"/>
                    </a:cubicBezTo>
                    <a:cubicBezTo>
                      <a:pt x="613" y="779"/>
                      <a:pt x="613" y="779"/>
                      <a:pt x="613" y="779"/>
                    </a:cubicBezTo>
                    <a:cubicBezTo>
                      <a:pt x="613" y="779"/>
                      <a:pt x="613" y="779"/>
                      <a:pt x="588" y="779"/>
                    </a:cubicBezTo>
                    <a:cubicBezTo>
                      <a:pt x="588" y="779"/>
                      <a:pt x="588" y="779"/>
                      <a:pt x="588" y="796"/>
                    </a:cubicBezTo>
                    <a:close/>
                    <a:moveTo>
                      <a:pt x="613" y="764"/>
                    </a:moveTo>
                    <a:cubicBezTo>
                      <a:pt x="613" y="764"/>
                      <a:pt x="613" y="764"/>
                      <a:pt x="613" y="764"/>
                    </a:cubicBezTo>
                    <a:cubicBezTo>
                      <a:pt x="613" y="764"/>
                      <a:pt x="613" y="764"/>
                      <a:pt x="612" y="763"/>
                    </a:cubicBezTo>
                    <a:cubicBezTo>
                      <a:pt x="612" y="763"/>
                      <a:pt x="612" y="763"/>
                      <a:pt x="612" y="763"/>
                    </a:cubicBezTo>
                    <a:cubicBezTo>
                      <a:pt x="612" y="763"/>
                      <a:pt x="612" y="763"/>
                      <a:pt x="611" y="762"/>
                    </a:cubicBezTo>
                    <a:cubicBezTo>
                      <a:pt x="611" y="762"/>
                      <a:pt x="611" y="762"/>
                      <a:pt x="611" y="762"/>
                    </a:cubicBezTo>
                    <a:cubicBezTo>
                      <a:pt x="611" y="762"/>
                      <a:pt x="611" y="762"/>
                      <a:pt x="610" y="761"/>
                    </a:cubicBezTo>
                    <a:cubicBezTo>
                      <a:pt x="610" y="761"/>
                      <a:pt x="610" y="761"/>
                      <a:pt x="609" y="760"/>
                    </a:cubicBezTo>
                    <a:cubicBezTo>
                      <a:pt x="609" y="760"/>
                      <a:pt x="609" y="760"/>
                      <a:pt x="608" y="760"/>
                    </a:cubicBezTo>
                    <a:cubicBezTo>
                      <a:pt x="608" y="760"/>
                      <a:pt x="608" y="760"/>
                      <a:pt x="608" y="759"/>
                    </a:cubicBezTo>
                    <a:cubicBezTo>
                      <a:pt x="608" y="759"/>
                      <a:pt x="608" y="759"/>
                      <a:pt x="608" y="759"/>
                    </a:cubicBezTo>
                    <a:cubicBezTo>
                      <a:pt x="608" y="759"/>
                      <a:pt x="608" y="759"/>
                      <a:pt x="607" y="759"/>
                    </a:cubicBezTo>
                    <a:cubicBezTo>
                      <a:pt x="607" y="759"/>
                      <a:pt x="607" y="759"/>
                      <a:pt x="606" y="759"/>
                    </a:cubicBezTo>
                    <a:cubicBezTo>
                      <a:pt x="606" y="759"/>
                      <a:pt x="606" y="759"/>
                      <a:pt x="605" y="759"/>
                    </a:cubicBezTo>
                    <a:cubicBezTo>
                      <a:pt x="605" y="759"/>
                      <a:pt x="605" y="759"/>
                      <a:pt x="588" y="759"/>
                    </a:cubicBezTo>
                    <a:cubicBezTo>
                      <a:pt x="588" y="759"/>
                      <a:pt x="588" y="759"/>
                      <a:pt x="588" y="772"/>
                    </a:cubicBezTo>
                    <a:cubicBezTo>
                      <a:pt x="588" y="772"/>
                      <a:pt x="588" y="772"/>
                      <a:pt x="613" y="772"/>
                    </a:cubicBezTo>
                    <a:cubicBezTo>
                      <a:pt x="613" y="767"/>
                      <a:pt x="613" y="767"/>
                      <a:pt x="613" y="767"/>
                    </a:cubicBezTo>
                    <a:cubicBezTo>
                      <a:pt x="613" y="767"/>
                      <a:pt x="613" y="767"/>
                      <a:pt x="613" y="766"/>
                    </a:cubicBezTo>
                    <a:cubicBezTo>
                      <a:pt x="613" y="766"/>
                      <a:pt x="613" y="766"/>
                      <a:pt x="613" y="765"/>
                    </a:cubicBezTo>
                    <a:cubicBezTo>
                      <a:pt x="613" y="765"/>
                      <a:pt x="613" y="765"/>
                      <a:pt x="613" y="764"/>
                    </a:cubicBezTo>
                    <a:close/>
                    <a:moveTo>
                      <a:pt x="755" y="792"/>
                    </a:moveTo>
                    <a:cubicBezTo>
                      <a:pt x="753" y="804"/>
                      <a:pt x="749" y="816"/>
                      <a:pt x="744" y="827"/>
                    </a:cubicBezTo>
                    <a:cubicBezTo>
                      <a:pt x="732" y="851"/>
                      <a:pt x="713" y="872"/>
                      <a:pt x="689" y="884"/>
                    </a:cubicBezTo>
                    <a:cubicBezTo>
                      <a:pt x="678" y="890"/>
                      <a:pt x="667" y="894"/>
                      <a:pt x="655" y="896"/>
                    </a:cubicBezTo>
                    <a:cubicBezTo>
                      <a:pt x="647" y="898"/>
                      <a:pt x="639" y="899"/>
                      <a:pt x="631" y="899"/>
                    </a:cubicBezTo>
                    <a:cubicBezTo>
                      <a:pt x="578" y="899"/>
                      <a:pt x="532" y="865"/>
                      <a:pt x="514" y="817"/>
                    </a:cubicBezTo>
                    <a:cubicBezTo>
                      <a:pt x="510" y="806"/>
                      <a:pt x="508" y="795"/>
                      <a:pt x="507" y="782"/>
                    </a:cubicBezTo>
                    <a:cubicBezTo>
                      <a:pt x="506" y="780"/>
                      <a:pt x="506" y="776"/>
                      <a:pt x="506" y="774"/>
                    </a:cubicBezTo>
                    <a:cubicBezTo>
                      <a:pt x="506" y="753"/>
                      <a:pt x="511" y="733"/>
                      <a:pt x="521" y="716"/>
                    </a:cubicBezTo>
                    <a:cubicBezTo>
                      <a:pt x="527" y="706"/>
                      <a:pt x="533" y="695"/>
                      <a:pt x="542" y="687"/>
                    </a:cubicBezTo>
                    <a:cubicBezTo>
                      <a:pt x="560" y="668"/>
                      <a:pt x="585" y="654"/>
                      <a:pt x="612" y="651"/>
                    </a:cubicBezTo>
                    <a:cubicBezTo>
                      <a:pt x="618" y="649"/>
                      <a:pt x="625" y="649"/>
                      <a:pt x="631" y="649"/>
                    </a:cubicBezTo>
                    <a:cubicBezTo>
                      <a:pt x="637" y="649"/>
                      <a:pt x="643" y="649"/>
                      <a:pt x="649" y="650"/>
                    </a:cubicBezTo>
                    <a:cubicBezTo>
                      <a:pt x="671" y="653"/>
                      <a:pt x="693" y="663"/>
                      <a:pt x="710" y="677"/>
                    </a:cubicBezTo>
                    <a:cubicBezTo>
                      <a:pt x="720" y="685"/>
                      <a:pt x="728" y="694"/>
                      <a:pt x="735" y="704"/>
                    </a:cubicBezTo>
                    <a:cubicBezTo>
                      <a:pt x="748" y="724"/>
                      <a:pt x="756" y="748"/>
                      <a:pt x="756" y="774"/>
                    </a:cubicBezTo>
                    <a:cubicBezTo>
                      <a:pt x="756" y="780"/>
                      <a:pt x="756" y="787"/>
                      <a:pt x="755" y="792"/>
                    </a:cubicBezTo>
                    <a:close/>
                    <a:moveTo>
                      <a:pt x="714" y="781"/>
                    </a:moveTo>
                    <a:cubicBezTo>
                      <a:pt x="714" y="737"/>
                      <a:pt x="714" y="737"/>
                      <a:pt x="714" y="737"/>
                    </a:cubicBezTo>
                    <a:cubicBezTo>
                      <a:pt x="714" y="733"/>
                      <a:pt x="714" y="729"/>
                      <a:pt x="711" y="727"/>
                    </a:cubicBezTo>
                    <a:cubicBezTo>
                      <a:pt x="708" y="723"/>
                      <a:pt x="704" y="721"/>
                      <a:pt x="699" y="721"/>
                    </a:cubicBezTo>
                    <a:cubicBezTo>
                      <a:pt x="693" y="721"/>
                      <a:pt x="687" y="721"/>
                      <a:pt x="682" y="721"/>
                    </a:cubicBezTo>
                    <a:cubicBezTo>
                      <a:pt x="625" y="721"/>
                      <a:pt x="596" y="721"/>
                      <a:pt x="580" y="721"/>
                    </a:cubicBezTo>
                    <a:cubicBezTo>
                      <a:pt x="564" y="721"/>
                      <a:pt x="564" y="721"/>
                      <a:pt x="564" y="721"/>
                    </a:cubicBezTo>
                    <a:cubicBezTo>
                      <a:pt x="555" y="721"/>
                      <a:pt x="548" y="727"/>
                      <a:pt x="548" y="736"/>
                    </a:cubicBezTo>
                    <a:cubicBezTo>
                      <a:pt x="548" y="737"/>
                      <a:pt x="548" y="737"/>
                      <a:pt x="548" y="737"/>
                    </a:cubicBezTo>
                    <a:cubicBezTo>
                      <a:pt x="548" y="753"/>
                      <a:pt x="548" y="765"/>
                      <a:pt x="548" y="775"/>
                    </a:cubicBezTo>
                    <a:cubicBezTo>
                      <a:pt x="548" y="810"/>
                      <a:pt x="548" y="810"/>
                      <a:pt x="548" y="810"/>
                    </a:cubicBezTo>
                    <a:cubicBezTo>
                      <a:pt x="548" y="811"/>
                      <a:pt x="548" y="811"/>
                      <a:pt x="548" y="811"/>
                    </a:cubicBezTo>
                    <a:cubicBezTo>
                      <a:pt x="548" y="819"/>
                      <a:pt x="555" y="826"/>
                      <a:pt x="564" y="826"/>
                    </a:cubicBezTo>
                    <a:cubicBezTo>
                      <a:pt x="699" y="826"/>
                      <a:pt x="699" y="826"/>
                      <a:pt x="699" y="826"/>
                    </a:cubicBezTo>
                    <a:cubicBezTo>
                      <a:pt x="705" y="826"/>
                      <a:pt x="709" y="824"/>
                      <a:pt x="713" y="819"/>
                    </a:cubicBezTo>
                    <a:cubicBezTo>
                      <a:pt x="714" y="816"/>
                      <a:pt x="714" y="813"/>
                      <a:pt x="714" y="810"/>
                    </a:cubicBezTo>
                    <a:cubicBezTo>
                      <a:pt x="714" y="799"/>
                      <a:pt x="714" y="790"/>
                      <a:pt x="714" y="781"/>
                    </a:cubicBezTo>
                    <a:close/>
                    <a:moveTo>
                      <a:pt x="559" y="801"/>
                    </a:moveTo>
                    <a:cubicBezTo>
                      <a:pt x="559" y="801"/>
                      <a:pt x="559" y="801"/>
                      <a:pt x="559" y="806"/>
                    </a:cubicBezTo>
                    <a:cubicBezTo>
                      <a:pt x="559" y="806"/>
                      <a:pt x="559" y="806"/>
                      <a:pt x="559" y="807"/>
                    </a:cubicBezTo>
                    <a:cubicBezTo>
                      <a:pt x="559" y="807"/>
                      <a:pt x="559" y="807"/>
                      <a:pt x="559" y="807"/>
                    </a:cubicBezTo>
                    <a:cubicBezTo>
                      <a:pt x="559" y="807"/>
                      <a:pt x="559" y="807"/>
                      <a:pt x="559" y="808"/>
                    </a:cubicBezTo>
                    <a:cubicBezTo>
                      <a:pt x="559" y="808"/>
                      <a:pt x="559" y="808"/>
                      <a:pt x="559" y="808"/>
                    </a:cubicBezTo>
                    <a:cubicBezTo>
                      <a:pt x="559" y="809"/>
                      <a:pt x="559" y="809"/>
                      <a:pt x="559" y="809"/>
                    </a:cubicBezTo>
                    <a:cubicBezTo>
                      <a:pt x="559" y="809"/>
                      <a:pt x="559" y="809"/>
                      <a:pt x="560" y="809"/>
                    </a:cubicBezTo>
                    <a:cubicBezTo>
                      <a:pt x="560" y="809"/>
                      <a:pt x="560" y="809"/>
                      <a:pt x="560" y="810"/>
                    </a:cubicBezTo>
                    <a:cubicBezTo>
                      <a:pt x="560" y="810"/>
                      <a:pt x="560" y="810"/>
                      <a:pt x="560" y="810"/>
                    </a:cubicBezTo>
                    <a:cubicBezTo>
                      <a:pt x="560" y="810"/>
                      <a:pt x="560" y="810"/>
                      <a:pt x="560" y="811"/>
                    </a:cubicBezTo>
                    <a:cubicBezTo>
                      <a:pt x="560" y="811"/>
                      <a:pt x="560" y="811"/>
                      <a:pt x="561" y="811"/>
                    </a:cubicBezTo>
                    <a:cubicBezTo>
                      <a:pt x="561" y="811"/>
                      <a:pt x="561" y="811"/>
                      <a:pt x="562" y="812"/>
                    </a:cubicBezTo>
                    <a:cubicBezTo>
                      <a:pt x="562" y="812"/>
                      <a:pt x="562" y="812"/>
                      <a:pt x="563" y="812"/>
                    </a:cubicBezTo>
                    <a:cubicBezTo>
                      <a:pt x="563" y="812"/>
                      <a:pt x="563" y="812"/>
                      <a:pt x="564" y="813"/>
                    </a:cubicBezTo>
                    <a:cubicBezTo>
                      <a:pt x="564" y="813"/>
                      <a:pt x="564" y="813"/>
                      <a:pt x="564" y="813"/>
                    </a:cubicBezTo>
                    <a:cubicBezTo>
                      <a:pt x="564" y="813"/>
                      <a:pt x="564" y="813"/>
                      <a:pt x="565" y="813"/>
                    </a:cubicBezTo>
                    <a:cubicBezTo>
                      <a:pt x="565" y="813"/>
                      <a:pt x="565" y="813"/>
                      <a:pt x="565" y="814"/>
                    </a:cubicBezTo>
                    <a:cubicBezTo>
                      <a:pt x="565" y="814"/>
                      <a:pt x="565" y="814"/>
                      <a:pt x="566" y="814"/>
                    </a:cubicBezTo>
                    <a:cubicBezTo>
                      <a:pt x="566" y="814"/>
                      <a:pt x="566" y="814"/>
                      <a:pt x="582" y="814"/>
                    </a:cubicBezTo>
                    <a:cubicBezTo>
                      <a:pt x="582" y="801"/>
                      <a:pt x="582" y="801"/>
                      <a:pt x="582" y="801"/>
                    </a:cubicBezTo>
                    <a:cubicBezTo>
                      <a:pt x="582" y="801"/>
                      <a:pt x="582" y="801"/>
                      <a:pt x="564" y="801"/>
                    </a:cubicBezTo>
                    <a:cubicBezTo>
                      <a:pt x="562" y="801"/>
                      <a:pt x="560" y="801"/>
                      <a:pt x="559" y="801"/>
                    </a:cubicBezTo>
                    <a:close/>
                    <a:moveTo>
                      <a:pt x="121" y="439"/>
                    </a:moveTo>
                    <a:cubicBezTo>
                      <a:pt x="121" y="474"/>
                      <a:pt x="150" y="503"/>
                      <a:pt x="185" y="503"/>
                    </a:cubicBezTo>
                    <a:cubicBezTo>
                      <a:pt x="221" y="503"/>
                      <a:pt x="250" y="474"/>
                      <a:pt x="250" y="439"/>
                    </a:cubicBezTo>
                    <a:cubicBezTo>
                      <a:pt x="250" y="404"/>
                      <a:pt x="221" y="376"/>
                      <a:pt x="185" y="376"/>
                    </a:cubicBezTo>
                    <a:cubicBezTo>
                      <a:pt x="150" y="376"/>
                      <a:pt x="121" y="404"/>
                      <a:pt x="121" y="439"/>
                    </a:cubicBezTo>
                    <a:close/>
                    <a:moveTo>
                      <a:pt x="1535" y="371"/>
                    </a:moveTo>
                    <a:cubicBezTo>
                      <a:pt x="1535" y="412"/>
                      <a:pt x="1569" y="445"/>
                      <a:pt x="1611" y="445"/>
                    </a:cubicBezTo>
                    <a:cubicBezTo>
                      <a:pt x="1653" y="445"/>
                      <a:pt x="1687" y="412"/>
                      <a:pt x="1687" y="371"/>
                    </a:cubicBezTo>
                    <a:cubicBezTo>
                      <a:pt x="1687" y="330"/>
                      <a:pt x="1653" y="297"/>
                      <a:pt x="1611" y="297"/>
                    </a:cubicBezTo>
                    <a:cubicBezTo>
                      <a:pt x="1569" y="297"/>
                      <a:pt x="1535" y="330"/>
                      <a:pt x="1535" y="371"/>
                    </a:cubicBezTo>
                    <a:close/>
                    <a:moveTo>
                      <a:pt x="1146" y="199"/>
                    </a:moveTo>
                    <a:cubicBezTo>
                      <a:pt x="1202" y="199"/>
                      <a:pt x="1248" y="240"/>
                      <a:pt x="1257" y="294"/>
                    </a:cubicBezTo>
                    <a:cubicBezTo>
                      <a:pt x="1258" y="300"/>
                      <a:pt x="1258" y="305"/>
                      <a:pt x="1258" y="311"/>
                    </a:cubicBezTo>
                    <a:cubicBezTo>
                      <a:pt x="1258" y="318"/>
                      <a:pt x="1258" y="324"/>
                      <a:pt x="1257" y="331"/>
                    </a:cubicBezTo>
                    <a:cubicBezTo>
                      <a:pt x="1251" y="362"/>
                      <a:pt x="1232" y="389"/>
                      <a:pt x="1206" y="406"/>
                    </a:cubicBezTo>
                    <a:cubicBezTo>
                      <a:pt x="1196" y="412"/>
                      <a:pt x="1184" y="417"/>
                      <a:pt x="1172" y="421"/>
                    </a:cubicBezTo>
                    <a:cubicBezTo>
                      <a:pt x="1164" y="422"/>
                      <a:pt x="1155" y="423"/>
                      <a:pt x="1146" y="423"/>
                    </a:cubicBezTo>
                    <a:cubicBezTo>
                      <a:pt x="1115" y="423"/>
                      <a:pt x="1087" y="410"/>
                      <a:pt x="1066" y="390"/>
                    </a:cubicBezTo>
                    <a:cubicBezTo>
                      <a:pt x="1058" y="382"/>
                      <a:pt x="1050" y="371"/>
                      <a:pt x="1045" y="360"/>
                    </a:cubicBezTo>
                    <a:cubicBezTo>
                      <a:pt x="1038" y="345"/>
                      <a:pt x="1034" y="329"/>
                      <a:pt x="1034" y="311"/>
                    </a:cubicBezTo>
                    <a:cubicBezTo>
                      <a:pt x="1034" y="310"/>
                      <a:pt x="1034" y="309"/>
                      <a:pt x="1034" y="308"/>
                    </a:cubicBezTo>
                    <a:cubicBezTo>
                      <a:pt x="1034" y="295"/>
                      <a:pt x="1037" y="283"/>
                      <a:pt x="1041" y="272"/>
                    </a:cubicBezTo>
                    <a:cubicBezTo>
                      <a:pt x="1056" y="229"/>
                      <a:pt x="1098" y="199"/>
                      <a:pt x="1146" y="199"/>
                    </a:cubicBezTo>
                    <a:close/>
                    <a:moveTo>
                      <a:pt x="1146" y="381"/>
                    </a:moveTo>
                    <a:cubicBezTo>
                      <a:pt x="1154" y="381"/>
                      <a:pt x="1162" y="373"/>
                      <a:pt x="1162" y="365"/>
                    </a:cubicBezTo>
                    <a:cubicBezTo>
                      <a:pt x="1162" y="355"/>
                      <a:pt x="1154" y="349"/>
                      <a:pt x="1146" y="349"/>
                    </a:cubicBezTo>
                    <a:cubicBezTo>
                      <a:pt x="1137" y="349"/>
                      <a:pt x="1130" y="355"/>
                      <a:pt x="1130" y="365"/>
                    </a:cubicBezTo>
                    <a:cubicBezTo>
                      <a:pt x="1130" y="373"/>
                      <a:pt x="1137" y="381"/>
                      <a:pt x="1146" y="381"/>
                    </a:cubicBezTo>
                    <a:close/>
                    <a:moveTo>
                      <a:pt x="1181" y="347"/>
                    </a:moveTo>
                    <a:cubicBezTo>
                      <a:pt x="1184" y="344"/>
                      <a:pt x="1185" y="339"/>
                      <a:pt x="1181" y="336"/>
                    </a:cubicBezTo>
                    <a:cubicBezTo>
                      <a:pt x="1173" y="325"/>
                      <a:pt x="1160" y="318"/>
                      <a:pt x="1146" y="318"/>
                    </a:cubicBezTo>
                    <a:cubicBezTo>
                      <a:pt x="1132" y="318"/>
                      <a:pt x="1119" y="325"/>
                      <a:pt x="1110" y="336"/>
                    </a:cubicBezTo>
                    <a:cubicBezTo>
                      <a:pt x="1107" y="339"/>
                      <a:pt x="1108" y="344"/>
                      <a:pt x="1111" y="347"/>
                    </a:cubicBezTo>
                    <a:cubicBezTo>
                      <a:pt x="1115" y="349"/>
                      <a:pt x="1120" y="349"/>
                      <a:pt x="1122" y="345"/>
                    </a:cubicBezTo>
                    <a:cubicBezTo>
                      <a:pt x="1128" y="338"/>
                      <a:pt x="1137" y="334"/>
                      <a:pt x="1146" y="334"/>
                    </a:cubicBezTo>
                    <a:cubicBezTo>
                      <a:pt x="1155" y="334"/>
                      <a:pt x="1164" y="338"/>
                      <a:pt x="1170" y="345"/>
                    </a:cubicBezTo>
                    <a:cubicBezTo>
                      <a:pt x="1171" y="348"/>
                      <a:pt x="1173" y="349"/>
                      <a:pt x="1176" y="349"/>
                    </a:cubicBezTo>
                    <a:cubicBezTo>
                      <a:pt x="1177" y="349"/>
                      <a:pt x="1179" y="349"/>
                      <a:pt x="1181" y="347"/>
                    </a:cubicBezTo>
                    <a:close/>
                    <a:moveTo>
                      <a:pt x="1202" y="330"/>
                    </a:moveTo>
                    <a:cubicBezTo>
                      <a:pt x="1205" y="327"/>
                      <a:pt x="1205" y="322"/>
                      <a:pt x="1203" y="319"/>
                    </a:cubicBezTo>
                    <a:cubicBezTo>
                      <a:pt x="1189" y="301"/>
                      <a:pt x="1168" y="292"/>
                      <a:pt x="1146" y="292"/>
                    </a:cubicBezTo>
                    <a:cubicBezTo>
                      <a:pt x="1124" y="292"/>
                      <a:pt x="1103" y="301"/>
                      <a:pt x="1089" y="319"/>
                    </a:cubicBezTo>
                    <a:cubicBezTo>
                      <a:pt x="1087" y="322"/>
                      <a:pt x="1087" y="327"/>
                      <a:pt x="1090" y="330"/>
                    </a:cubicBezTo>
                    <a:cubicBezTo>
                      <a:pt x="1094" y="333"/>
                      <a:pt x="1099" y="333"/>
                      <a:pt x="1102" y="329"/>
                    </a:cubicBezTo>
                    <a:cubicBezTo>
                      <a:pt x="1113" y="316"/>
                      <a:pt x="1129" y="308"/>
                      <a:pt x="1146" y="308"/>
                    </a:cubicBezTo>
                    <a:cubicBezTo>
                      <a:pt x="1163" y="308"/>
                      <a:pt x="1179" y="316"/>
                      <a:pt x="1190" y="329"/>
                    </a:cubicBezTo>
                    <a:cubicBezTo>
                      <a:pt x="1192" y="331"/>
                      <a:pt x="1194" y="332"/>
                      <a:pt x="1197" y="332"/>
                    </a:cubicBezTo>
                    <a:cubicBezTo>
                      <a:pt x="1198" y="332"/>
                      <a:pt x="1200" y="332"/>
                      <a:pt x="1202" y="330"/>
                    </a:cubicBezTo>
                    <a:close/>
                    <a:moveTo>
                      <a:pt x="1224" y="312"/>
                    </a:moveTo>
                    <a:cubicBezTo>
                      <a:pt x="1227" y="309"/>
                      <a:pt x="1228" y="305"/>
                      <a:pt x="1225" y="300"/>
                    </a:cubicBezTo>
                    <a:cubicBezTo>
                      <a:pt x="1206" y="277"/>
                      <a:pt x="1177" y="263"/>
                      <a:pt x="1146" y="263"/>
                    </a:cubicBezTo>
                    <a:cubicBezTo>
                      <a:pt x="1115" y="263"/>
                      <a:pt x="1086" y="277"/>
                      <a:pt x="1066" y="300"/>
                    </a:cubicBezTo>
                    <a:cubicBezTo>
                      <a:pt x="1064" y="305"/>
                      <a:pt x="1065" y="309"/>
                      <a:pt x="1068" y="312"/>
                    </a:cubicBezTo>
                    <a:cubicBezTo>
                      <a:pt x="1071" y="315"/>
                      <a:pt x="1077" y="314"/>
                      <a:pt x="1079" y="311"/>
                    </a:cubicBezTo>
                    <a:cubicBezTo>
                      <a:pt x="1096" y="290"/>
                      <a:pt x="1120" y="279"/>
                      <a:pt x="1146" y="279"/>
                    </a:cubicBezTo>
                    <a:cubicBezTo>
                      <a:pt x="1172" y="279"/>
                      <a:pt x="1197" y="290"/>
                      <a:pt x="1213" y="311"/>
                    </a:cubicBezTo>
                    <a:cubicBezTo>
                      <a:pt x="1214" y="313"/>
                      <a:pt x="1217" y="314"/>
                      <a:pt x="1219" y="314"/>
                    </a:cubicBezTo>
                    <a:cubicBezTo>
                      <a:pt x="1220" y="314"/>
                      <a:pt x="1223" y="313"/>
                      <a:pt x="1224" y="312"/>
                    </a:cubicBezTo>
                    <a:close/>
                    <a:moveTo>
                      <a:pt x="597" y="278"/>
                    </a:moveTo>
                    <a:cubicBezTo>
                      <a:pt x="597" y="298"/>
                      <a:pt x="613" y="315"/>
                      <a:pt x="634" y="315"/>
                    </a:cubicBezTo>
                    <a:cubicBezTo>
                      <a:pt x="654" y="315"/>
                      <a:pt x="671" y="298"/>
                      <a:pt x="671" y="278"/>
                    </a:cubicBezTo>
                    <a:cubicBezTo>
                      <a:pt x="671" y="257"/>
                      <a:pt x="654" y="240"/>
                      <a:pt x="634" y="240"/>
                    </a:cubicBezTo>
                    <a:cubicBezTo>
                      <a:pt x="613" y="240"/>
                      <a:pt x="597" y="257"/>
                      <a:pt x="597" y="278"/>
                    </a:cubicBezTo>
                    <a:close/>
                    <a:moveTo>
                      <a:pt x="1116" y="48"/>
                    </a:moveTo>
                    <a:cubicBezTo>
                      <a:pt x="1116" y="68"/>
                      <a:pt x="1133" y="85"/>
                      <a:pt x="1154" y="85"/>
                    </a:cubicBezTo>
                    <a:cubicBezTo>
                      <a:pt x="1175" y="85"/>
                      <a:pt x="1192" y="68"/>
                      <a:pt x="1192" y="48"/>
                    </a:cubicBezTo>
                    <a:cubicBezTo>
                      <a:pt x="1192" y="27"/>
                      <a:pt x="1175" y="11"/>
                      <a:pt x="1154" y="11"/>
                    </a:cubicBezTo>
                    <a:cubicBezTo>
                      <a:pt x="1133" y="11"/>
                      <a:pt x="1116" y="27"/>
                      <a:pt x="1116" y="48"/>
                    </a:cubicBezTo>
                    <a:close/>
                    <a:moveTo>
                      <a:pt x="673" y="37"/>
                    </a:moveTo>
                    <a:cubicBezTo>
                      <a:pt x="673" y="58"/>
                      <a:pt x="690" y="74"/>
                      <a:pt x="711" y="74"/>
                    </a:cubicBezTo>
                    <a:cubicBezTo>
                      <a:pt x="732" y="74"/>
                      <a:pt x="749" y="58"/>
                      <a:pt x="749" y="37"/>
                    </a:cubicBezTo>
                    <a:cubicBezTo>
                      <a:pt x="749" y="17"/>
                      <a:pt x="732" y="0"/>
                      <a:pt x="711" y="0"/>
                    </a:cubicBezTo>
                    <a:cubicBezTo>
                      <a:pt x="690" y="0"/>
                      <a:pt x="673" y="17"/>
                      <a:pt x="673" y="37"/>
                    </a:cubicBezTo>
                    <a:close/>
                    <a:moveTo>
                      <a:pt x="924" y="1363"/>
                    </a:moveTo>
                    <a:cubicBezTo>
                      <a:pt x="924" y="1363"/>
                      <a:pt x="924" y="1363"/>
                      <a:pt x="916" y="1363"/>
                    </a:cubicBezTo>
                    <a:cubicBezTo>
                      <a:pt x="915" y="1363"/>
                      <a:pt x="915" y="1363"/>
                      <a:pt x="914" y="1363"/>
                    </a:cubicBezTo>
                    <a:cubicBezTo>
                      <a:pt x="911" y="1363"/>
                      <a:pt x="906" y="1363"/>
                      <a:pt x="899" y="1363"/>
                    </a:cubicBezTo>
                    <a:cubicBezTo>
                      <a:pt x="896" y="1363"/>
                      <a:pt x="891" y="1363"/>
                      <a:pt x="886" y="1363"/>
                    </a:cubicBezTo>
                    <a:cubicBezTo>
                      <a:pt x="882" y="1363"/>
                      <a:pt x="877" y="1363"/>
                      <a:pt x="872" y="1363"/>
                    </a:cubicBezTo>
                    <a:cubicBezTo>
                      <a:pt x="868" y="1363"/>
                      <a:pt x="863" y="1363"/>
                      <a:pt x="858" y="1363"/>
                    </a:cubicBezTo>
                    <a:cubicBezTo>
                      <a:pt x="853" y="1363"/>
                      <a:pt x="848" y="1363"/>
                      <a:pt x="843" y="1363"/>
                    </a:cubicBezTo>
                    <a:cubicBezTo>
                      <a:pt x="843" y="1363"/>
                      <a:pt x="842" y="1363"/>
                      <a:pt x="841" y="1363"/>
                    </a:cubicBezTo>
                    <a:cubicBezTo>
                      <a:pt x="838" y="1363"/>
                      <a:pt x="836" y="1363"/>
                      <a:pt x="833" y="1363"/>
                    </a:cubicBezTo>
                    <a:cubicBezTo>
                      <a:pt x="833" y="1363"/>
                      <a:pt x="832" y="1364"/>
                      <a:pt x="832" y="1365"/>
                    </a:cubicBezTo>
                    <a:cubicBezTo>
                      <a:pt x="832" y="1365"/>
                      <a:pt x="832" y="1365"/>
                      <a:pt x="832" y="1374"/>
                    </a:cubicBezTo>
                    <a:cubicBezTo>
                      <a:pt x="832" y="1374"/>
                      <a:pt x="832" y="1375"/>
                      <a:pt x="832" y="1375"/>
                    </a:cubicBezTo>
                    <a:cubicBezTo>
                      <a:pt x="832" y="1379"/>
                      <a:pt x="832" y="1384"/>
                      <a:pt x="832" y="1391"/>
                    </a:cubicBezTo>
                    <a:cubicBezTo>
                      <a:pt x="832" y="1394"/>
                      <a:pt x="832" y="1399"/>
                      <a:pt x="832" y="1405"/>
                    </a:cubicBezTo>
                    <a:cubicBezTo>
                      <a:pt x="832" y="1409"/>
                      <a:pt x="832" y="1414"/>
                      <a:pt x="832" y="1419"/>
                    </a:cubicBezTo>
                    <a:cubicBezTo>
                      <a:pt x="832" y="1424"/>
                      <a:pt x="832" y="1428"/>
                      <a:pt x="832" y="1433"/>
                    </a:cubicBezTo>
                    <a:cubicBezTo>
                      <a:pt x="832" y="1438"/>
                      <a:pt x="832" y="1444"/>
                      <a:pt x="832" y="1449"/>
                    </a:cubicBezTo>
                    <a:cubicBezTo>
                      <a:pt x="832" y="1450"/>
                      <a:pt x="832" y="1450"/>
                      <a:pt x="832" y="1451"/>
                    </a:cubicBezTo>
                    <a:cubicBezTo>
                      <a:pt x="832" y="1453"/>
                      <a:pt x="832" y="1456"/>
                      <a:pt x="832" y="1459"/>
                    </a:cubicBezTo>
                    <a:cubicBezTo>
                      <a:pt x="832" y="1460"/>
                      <a:pt x="833" y="1461"/>
                      <a:pt x="833" y="1461"/>
                    </a:cubicBezTo>
                    <a:cubicBezTo>
                      <a:pt x="833" y="1461"/>
                      <a:pt x="833" y="1461"/>
                      <a:pt x="841" y="1461"/>
                    </a:cubicBezTo>
                    <a:cubicBezTo>
                      <a:pt x="842" y="1461"/>
                      <a:pt x="843" y="1461"/>
                      <a:pt x="843" y="1461"/>
                    </a:cubicBezTo>
                    <a:cubicBezTo>
                      <a:pt x="847" y="1461"/>
                      <a:pt x="852" y="1461"/>
                      <a:pt x="858" y="1461"/>
                    </a:cubicBezTo>
                    <a:cubicBezTo>
                      <a:pt x="862" y="1461"/>
                      <a:pt x="866" y="1461"/>
                      <a:pt x="872" y="1461"/>
                    </a:cubicBezTo>
                    <a:cubicBezTo>
                      <a:pt x="876" y="1461"/>
                      <a:pt x="881" y="1461"/>
                      <a:pt x="886" y="1461"/>
                    </a:cubicBezTo>
                    <a:cubicBezTo>
                      <a:pt x="890" y="1461"/>
                      <a:pt x="894" y="1461"/>
                      <a:pt x="899" y="1461"/>
                    </a:cubicBezTo>
                    <a:cubicBezTo>
                      <a:pt x="904" y="1461"/>
                      <a:pt x="908" y="1461"/>
                      <a:pt x="914" y="1461"/>
                    </a:cubicBezTo>
                    <a:cubicBezTo>
                      <a:pt x="915" y="1461"/>
                      <a:pt x="915" y="1461"/>
                      <a:pt x="916" y="1461"/>
                    </a:cubicBezTo>
                    <a:cubicBezTo>
                      <a:pt x="918" y="1461"/>
                      <a:pt x="921" y="1461"/>
                      <a:pt x="924" y="1461"/>
                    </a:cubicBezTo>
                    <a:cubicBezTo>
                      <a:pt x="925" y="1461"/>
                      <a:pt x="926" y="1460"/>
                      <a:pt x="926" y="1459"/>
                    </a:cubicBezTo>
                    <a:cubicBezTo>
                      <a:pt x="926" y="1459"/>
                      <a:pt x="926" y="1459"/>
                      <a:pt x="926" y="1451"/>
                    </a:cubicBezTo>
                    <a:cubicBezTo>
                      <a:pt x="926" y="1451"/>
                      <a:pt x="926" y="1450"/>
                      <a:pt x="926" y="1449"/>
                    </a:cubicBezTo>
                    <a:cubicBezTo>
                      <a:pt x="926" y="1445"/>
                      <a:pt x="926" y="1440"/>
                      <a:pt x="926" y="1433"/>
                    </a:cubicBezTo>
                    <a:cubicBezTo>
                      <a:pt x="926" y="1430"/>
                      <a:pt x="926" y="1425"/>
                      <a:pt x="926" y="1419"/>
                    </a:cubicBezTo>
                    <a:cubicBezTo>
                      <a:pt x="926" y="1415"/>
                      <a:pt x="926" y="1410"/>
                      <a:pt x="926" y="1405"/>
                    </a:cubicBezTo>
                    <a:cubicBezTo>
                      <a:pt x="926" y="1400"/>
                      <a:pt x="926" y="1395"/>
                      <a:pt x="926" y="1391"/>
                    </a:cubicBezTo>
                    <a:cubicBezTo>
                      <a:pt x="926" y="1386"/>
                      <a:pt x="926" y="1381"/>
                      <a:pt x="926" y="1375"/>
                    </a:cubicBezTo>
                    <a:cubicBezTo>
                      <a:pt x="926" y="1375"/>
                      <a:pt x="926" y="1374"/>
                      <a:pt x="926" y="1374"/>
                    </a:cubicBezTo>
                    <a:cubicBezTo>
                      <a:pt x="926" y="1371"/>
                      <a:pt x="926" y="1368"/>
                      <a:pt x="926" y="1365"/>
                    </a:cubicBezTo>
                    <a:cubicBezTo>
                      <a:pt x="926" y="1364"/>
                      <a:pt x="925" y="1363"/>
                      <a:pt x="924" y="1363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latin typeface="Trebuchet MS"/>
                  <a:ea typeface="+mn-ea"/>
                  <a:cs typeface="+mn-cs"/>
                </a:endParaRP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53D0D41-5EC6-4FAB-9077-9A5AA0C8E613}"/>
              </a:ext>
            </a:extLst>
          </p:cNvPr>
          <p:cNvSpPr txBox="1"/>
          <p:nvPr/>
        </p:nvSpPr>
        <p:spPr>
          <a:xfrm>
            <a:off x="629720" y="2757684"/>
            <a:ext cx="4418769" cy="1754326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E71C57"/>
                </a:solidFill>
              </a:rPr>
              <a:t>Problem statement: There's a gap between what learners expect and need, and what we deliver, because the current </a:t>
            </a:r>
            <a:r>
              <a:rPr lang="en-US" dirty="0" err="1">
                <a:solidFill>
                  <a:srgbClr val="E71C57"/>
                </a:solidFill>
              </a:rPr>
              <a:t>L&amp;D's</a:t>
            </a:r>
            <a:r>
              <a:rPr lang="en-US" dirty="0">
                <a:solidFill>
                  <a:srgbClr val="E71C57"/>
                </a:solidFill>
              </a:rPr>
              <a:t> Digital Ecosystem lacks personalized, quick and simple learnings, and has poor bounce-ability*.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928CF-D006-428D-9537-843A45A37E02}"/>
              </a:ext>
            </a:extLst>
          </p:cNvPr>
          <p:cNvSpPr txBox="1"/>
          <p:nvPr/>
        </p:nvSpPr>
        <p:spPr>
          <a:xfrm>
            <a:off x="0" y="6267564"/>
            <a:ext cx="2878110" cy="40011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*Ability to discover, navigate, and use learning platforms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36537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9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Guardrails, Objectives &amp; Problem statement</a:t>
            </a:r>
            <a:r>
              <a:rPr lang="en-US" sz="1846" dirty="0">
                <a:solidFill>
                  <a:schemeClr val="tx1"/>
                </a:solidFill>
              </a:rPr>
              <a:t>	</a:t>
            </a:r>
            <a:r>
              <a:rPr lang="en-US" sz="1846" dirty="0">
                <a:solidFill>
                  <a:srgbClr val="7F7F7F"/>
                </a:solidFill>
              </a:rPr>
              <a:t>10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575757"/>
                </a:solidFill>
              </a:rPr>
              <a:t>Review of Learner's journey pain points		15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Design Thinking Session				60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chemeClr val="bg2">
                    <a:lumMod val="50000"/>
                  </a:schemeClr>
                </a:solidFill>
              </a:rPr>
              <a:t>Regroup &amp; prioritization exercise			30 min</a:t>
            </a:r>
          </a:p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 dirty="0">
                <a:solidFill>
                  <a:srgbClr val="7F7F7F"/>
                </a:solidFill>
              </a:rPr>
              <a:t>Next Steps					05 min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/>
          <a:lstStyle/>
          <a:p>
            <a:r>
              <a:rPr lang="en-US" dirty="0" err="1"/>
              <a:t>VoC</a:t>
            </a:r>
            <a:r>
              <a:rPr lang="en-US" dirty="0"/>
              <a:t> Workshop</a:t>
            </a:r>
            <a:br>
              <a:rPr lang="en-US" dirty="0"/>
            </a:br>
            <a:r>
              <a:rPr lang="en-US" dirty="0"/>
              <a:t>Agenda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7" name="think-cell Slide" r:id="rId10" imgW="395" imgH="396" progId="TCLayout.ActiveDocument.1">
                  <p:embed/>
                </p:oleObj>
              </mc:Choice>
              <mc:Fallback>
                <p:oleObj name="think-cell Slide" r:id="rId10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1B378E7-6A6F-4E89-8649-E912BB8E028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818431" y="3045006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sz="1846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02FA46-F9B4-49F4-95A1-569DBBD9FBAD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18431" y="3045006"/>
            <a:ext cx="225512" cy="225097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32832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492628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3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" name="Table 224">
            <a:extLst>
              <a:ext uri="{FF2B5EF4-FFF2-40B4-BE49-F238E27FC236}">
                <a16:creationId xmlns:a16="http://schemas.microsoft.com/office/drawing/2014/main" id="{9C718EB9-9CB6-4BD7-92ED-8AC1D2C611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381157"/>
              </p:ext>
            </p:extLst>
          </p:nvPr>
        </p:nvGraphicFramePr>
        <p:xfrm>
          <a:off x="7234420" y="12993"/>
          <a:ext cx="4946778" cy="891634"/>
        </p:xfrm>
        <a:graphic>
          <a:graphicData uri="http://schemas.openxmlformats.org/drawingml/2006/table">
            <a:tbl>
              <a:tblPr/>
              <a:tblGrid>
                <a:gridCol w="974433">
                  <a:extLst>
                    <a:ext uri="{9D8B030D-6E8A-4147-A177-3AD203B41FA5}">
                      <a16:colId xmlns:a16="http://schemas.microsoft.com/office/drawing/2014/main" val="3270214722"/>
                    </a:ext>
                  </a:extLst>
                </a:gridCol>
                <a:gridCol w="3972345">
                  <a:extLst>
                    <a:ext uri="{9D8B030D-6E8A-4147-A177-3AD203B41FA5}">
                      <a16:colId xmlns:a16="http://schemas.microsoft.com/office/drawing/2014/main" val="1927265603"/>
                    </a:ext>
                  </a:extLst>
                </a:gridCol>
              </a:tblGrid>
              <a:tr h="3795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0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Theme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000" b="0" dirty="0"/>
                        <a:t>Digitally 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enable world-class experiences for learners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9713"/>
                  </a:ext>
                </a:extLst>
              </a:tr>
              <a:tr h="1039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lang="en-US" sz="1000" b="1" kern="1200" dirty="0">
                          <a:solidFill>
                            <a:srgbClr val="D4DF33"/>
                          </a:solidFill>
                          <a:latin typeface="+mj-lt"/>
                          <a:ea typeface="+mn-ea"/>
                          <a:cs typeface="+mn-cs"/>
                        </a:rPr>
                        <a:t>Learning objective</a:t>
                      </a:r>
                    </a:p>
                  </a:txBody>
                  <a:tcPr marL="45720" marR="27432" marT="27432" marB="27432" anchor="ctr">
                    <a:lnL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F8B9D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0"/>
                        </a:spcBef>
                      </a:pP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Optimize learner's time spent learning by providing </a:t>
                      </a:r>
                      <a:r>
                        <a:rPr lang="en-US" sz="1000" b="0" dirty="0">
                          <a:solidFill>
                            <a:srgbClr val="E71C57"/>
                          </a:solidFill>
                        </a:rPr>
                        <a:t>seamless, personalized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, learning in-the-flow on </a:t>
                      </a:r>
                      <a:r>
                        <a:rPr lang="en-US" sz="1000" b="0" dirty="0">
                          <a:solidFill>
                            <a:srgbClr val="E71C57"/>
                          </a:solidFill>
                        </a:rPr>
                        <a:t>platforms that are scalable</a:t>
                      </a:r>
                      <a:r>
                        <a:rPr lang="en-US" sz="1000" b="0" dirty="0">
                          <a:solidFill>
                            <a:srgbClr val="575757"/>
                          </a:solidFill>
                        </a:rPr>
                        <a:t> for all BCG</a:t>
                      </a:r>
                    </a:p>
                  </a:txBody>
                  <a:tcPr marL="27432" marR="27432" marT="27432" marB="27432" anchor="ctr">
                    <a:lnL>
                      <a:noFill/>
                    </a:lnL>
                    <a:lnR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71C5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657392"/>
                  </a:ext>
                </a:extLst>
              </a:tr>
            </a:tbl>
          </a:graphicData>
        </a:graphic>
      </p:graphicFrame>
      <p:sp>
        <p:nvSpPr>
          <p:cNvPr id="3" name="Rectangle 2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400" dirty="0" err="1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400" y="229338"/>
            <a:ext cx="10933200" cy="664797"/>
          </a:xfrm>
        </p:spPr>
        <p:txBody>
          <a:bodyPr vert="horz"/>
          <a:lstStyle/>
          <a:p>
            <a:r>
              <a:rPr lang="en-US" sz="3000" dirty="0"/>
              <a:t>Learner Journey* has pain points E2E</a:t>
            </a:r>
            <a:br>
              <a:rPr lang="en-US" dirty="0"/>
            </a:br>
            <a:r>
              <a:rPr lang="en-US" sz="1800" dirty="0">
                <a:solidFill>
                  <a:srgbClr val="575757"/>
                </a:solidFill>
              </a:rPr>
              <a:t>Just in Time &amp; Leisure</a:t>
            </a:r>
            <a:endParaRPr lang="en-US" sz="1800" dirty="0">
              <a:solidFill>
                <a:srgbClr val="575757"/>
              </a:solidFill>
              <a:latin typeface="Trebuchet MS" panose="020B0603020202020204" pitchFamily="34" charset="0"/>
            </a:endParaRPr>
          </a:p>
        </p:txBody>
      </p:sp>
      <p:sp>
        <p:nvSpPr>
          <p:cNvPr id="252" name="Rectangle 1"/>
          <p:cNvSpPr/>
          <p:nvPr/>
        </p:nvSpPr>
        <p:spPr>
          <a:xfrm>
            <a:off x="1599144" y="2042193"/>
            <a:ext cx="8687562" cy="3518140"/>
          </a:xfrm>
          <a:custGeom>
            <a:avLst/>
            <a:gdLst>
              <a:gd name="connsiteX0" fmla="*/ 0 w 6091707"/>
              <a:gd name="connsiteY0" fmla="*/ 0 h 4127678"/>
              <a:gd name="connsiteX1" fmla="*/ 6091707 w 6091707"/>
              <a:gd name="connsiteY1" fmla="*/ 0 h 4127678"/>
              <a:gd name="connsiteX2" fmla="*/ 6091707 w 6091707"/>
              <a:gd name="connsiteY2" fmla="*/ 4127678 h 4127678"/>
              <a:gd name="connsiteX3" fmla="*/ 0 w 6091707"/>
              <a:gd name="connsiteY3" fmla="*/ 4127678 h 4127678"/>
              <a:gd name="connsiteX4" fmla="*/ 0 w 6091707"/>
              <a:gd name="connsiteY4" fmla="*/ 0 h 4127678"/>
              <a:gd name="connsiteX0" fmla="*/ 6440 w 6098147"/>
              <a:gd name="connsiteY0" fmla="*/ 0 h 4127678"/>
              <a:gd name="connsiteX1" fmla="*/ 6098147 w 6098147"/>
              <a:gd name="connsiteY1" fmla="*/ 0 h 4127678"/>
              <a:gd name="connsiteX2" fmla="*/ 6098147 w 6098147"/>
              <a:gd name="connsiteY2" fmla="*/ 4127678 h 4127678"/>
              <a:gd name="connsiteX3" fmla="*/ 6440 w 6098147"/>
              <a:gd name="connsiteY3" fmla="*/ 4127678 h 4127678"/>
              <a:gd name="connsiteX4" fmla="*/ 0 w 6098147"/>
              <a:gd name="connsiteY4" fmla="*/ 57954 h 4127678"/>
              <a:gd name="connsiteX5" fmla="*/ 6440 w 6098147"/>
              <a:gd name="connsiteY5" fmla="*/ 0 h 4127678"/>
              <a:gd name="connsiteX0" fmla="*/ 450998 w 6542705"/>
              <a:gd name="connsiteY0" fmla="*/ 0 h 4127678"/>
              <a:gd name="connsiteX1" fmla="*/ 6542705 w 6542705"/>
              <a:gd name="connsiteY1" fmla="*/ 0 h 4127678"/>
              <a:gd name="connsiteX2" fmla="*/ 6542705 w 6542705"/>
              <a:gd name="connsiteY2" fmla="*/ 4127678 h 4127678"/>
              <a:gd name="connsiteX3" fmla="*/ 450998 w 6542705"/>
              <a:gd name="connsiteY3" fmla="*/ 4127678 h 4127678"/>
              <a:gd name="connsiteX4" fmla="*/ 450998 w 6542705"/>
              <a:gd name="connsiteY4" fmla="*/ 1635616 h 4127678"/>
              <a:gd name="connsiteX5" fmla="*/ 444558 w 6542705"/>
              <a:gd name="connsiteY5" fmla="*/ 57954 h 4127678"/>
              <a:gd name="connsiteX6" fmla="*/ 450998 w 6542705"/>
              <a:gd name="connsiteY6" fmla="*/ 0 h 4127678"/>
              <a:gd name="connsiteX0" fmla="*/ 359025 w 6450732"/>
              <a:gd name="connsiteY0" fmla="*/ 0 h 4127678"/>
              <a:gd name="connsiteX1" fmla="*/ 6450732 w 6450732"/>
              <a:gd name="connsiteY1" fmla="*/ 0 h 4127678"/>
              <a:gd name="connsiteX2" fmla="*/ 6450732 w 6450732"/>
              <a:gd name="connsiteY2" fmla="*/ 4127678 h 4127678"/>
              <a:gd name="connsiteX3" fmla="*/ 359025 w 6450732"/>
              <a:gd name="connsiteY3" fmla="*/ 4127678 h 4127678"/>
              <a:gd name="connsiteX4" fmla="*/ 803346 w 6450732"/>
              <a:gd name="connsiteY4" fmla="*/ 1500388 h 4127678"/>
              <a:gd name="connsiteX5" fmla="*/ 352585 w 6450732"/>
              <a:gd name="connsiteY5" fmla="*/ 57954 h 4127678"/>
              <a:gd name="connsiteX6" fmla="*/ 359025 w 6450732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0 h 4127678"/>
              <a:gd name="connsiteX1" fmla="*/ 6374331 w 6374331"/>
              <a:gd name="connsiteY1" fmla="*/ 0 h 4127678"/>
              <a:gd name="connsiteX2" fmla="*/ 6374331 w 6374331"/>
              <a:gd name="connsiteY2" fmla="*/ 4127678 h 4127678"/>
              <a:gd name="connsiteX3" fmla="*/ 282624 w 6374331"/>
              <a:gd name="connsiteY3" fmla="*/ 4127678 h 4127678"/>
              <a:gd name="connsiteX4" fmla="*/ 1312934 w 6374331"/>
              <a:gd name="connsiteY4" fmla="*/ 701898 h 4127678"/>
              <a:gd name="connsiteX5" fmla="*/ 276184 w 6374331"/>
              <a:gd name="connsiteY5" fmla="*/ 57954 h 4127678"/>
              <a:gd name="connsiteX6" fmla="*/ 282624 w 6374331"/>
              <a:gd name="connsiteY6" fmla="*/ 0 h 4127678"/>
              <a:gd name="connsiteX0" fmla="*/ 282624 w 6374331"/>
              <a:gd name="connsiteY0" fmla="*/ 6440 h 4134118"/>
              <a:gd name="connsiteX1" fmla="*/ 1647783 w 6374331"/>
              <a:gd name="connsiteY1" fmla="*/ 0 h 4134118"/>
              <a:gd name="connsiteX2" fmla="*/ 6374331 w 6374331"/>
              <a:gd name="connsiteY2" fmla="*/ 6440 h 4134118"/>
              <a:gd name="connsiteX3" fmla="*/ 6374331 w 6374331"/>
              <a:gd name="connsiteY3" fmla="*/ 4134118 h 4134118"/>
              <a:gd name="connsiteX4" fmla="*/ 282624 w 6374331"/>
              <a:gd name="connsiteY4" fmla="*/ 4134118 h 4134118"/>
              <a:gd name="connsiteX5" fmla="*/ 1312934 w 6374331"/>
              <a:gd name="connsiteY5" fmla="*/ 708338 h 4134118"/>
              <a:gd name="connsiteX6" fmla="*/ 276184 w 6374331"/>
              <a:gd name="connsiteY6" fmla="*/ 64394 h 4134118"/>
              <a:gd name="connsiteX7" fmla="*/ 282624 w 6374331"/>
              <a:gd name="connsiteY7" fmla="*/ 6440 h 4134118"/>
              <a:gd name="connsiteX0" fmla="*/ 282624 w 6374331"/>
              <a:gd name="connsiteY0" fmla="*/ 0 h 4127678"/>
              <a:gd name="connsiteX1" fmla="*/ 1486798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86798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82624 w 6374331"/>
              <a:gd name="connsiteY0" fmla="*/ 0 h 4127678"/>
              <a:gd name="connsiteX1" fmla="*/ 1473919 w 6374331"/>
              <a:gd name="connsiteY1" fmla="*/ 592428 h 4127678"/>
              <a:gd name="connsiteX2" fmla="*/ 6374331 w 6374331"/>
              <a:gd name="connsiteY2" fmla="*/ 0 h 4127678"/>
              <a:gd name="connsiteX3" fmla="*/ 6374331 w 6374331"/>
              <a:gd name="connsiteY3" fmla="*/ 4127678 h 4127678"/>
              <a:gd name="connsiteX4" fmla="*/ 282624 w 6374331"/>
              <a:gd name="connsiteY4" fmla="*/ 4127678 h 4127678"/>
              <a:gd name="connsiteX5" fmla="*/ 1312934 w 6374331"/>
              <a:gd name="connsiteY5" fmla="*/ 701898 h 4127678"/>
              <a:gd name="connsiteX6" fmla="*/ 276184 w 6374331"/>
              <a:gd name="connsiteY6" fmla="*/ 57954 h 4127678"/>
              <a:gd name="connsiteX7" fmla="*/ 282624 w 6374331"/>
              <a:gd name="connsiteY7" fmla="*/ 0 h 4127678"/>
              <a:gd name="connsiteX0" fmla="*/ 294323 w 6386030"/>
              <a:gd name="connsiteY0" fmla="*/ 0 h 4127678"/>
              <a:gd name="connsiteX1" fmla="*/ 1485618 w 6386030"/>
              <a:gd name="connsiteY1" fmla="*/ 592428 h 4127678"/>
              <a:gd name="connsiteX2" fmla="*/ 6386030 w 6386030"/>
              <a:gd name="connsiteY2" fmla="*/ 0 h 4127678"/>
              <a:gd name="connsiteX3" fmla="*/ 6386030 w 6386030"/>
              <a:gd name="connsiteY3" fmla="*/ 4127678 h 4127678"/>
              <a:gd name="connsiteX4" fmla="*/ 294323 w 6386030"/>
              <a:gd name="connsiteY4" fmla="*/ 4127678 h 4127678"/>
              <a:gd name="connsiteX5" fmla="*/ 996221 w 6386030"/>
              <a:gd name="connsiteY5" fmla="*/ 1526146 h 4127678"/>
              <a:gd name="connsiteX6" fmla="*/ 1324633 w 6386030"/>
              <a:gd name="connsiteY6" fmla="*/ 701898 h 4127678"/>
              <a:gd name="connsiteX7" fmla="*/ 287883 w 6386030"/>
              <a:gd name="connsiteY7" fmla="*/ 57954 h 4127678"/>
              <a:gd name="connsiteX8" fmla="*/ 294323 w 6386030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63970 w 6325367"/>
              <a:gd name="connsiteY6" fmla="*/ 701898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28800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3660 w 6325367"/>
              <a:gd name="connsiteY0" fmla="*/ 0 h 4127678"/>
              <a:gd name="connsiteX1" fmla="*/ 1424955 w 6325367"/>
              <a:gd name="connsiteY1" fmla="*/ 592428 h 4127678"/>
              <a:gd name="connsiteX2" fmla="*/ 6325367 w 6325367"/>
              <a:gd name="connsiteY2" fmla="*/ 0 h 4127678"/>
              <a:gd name="connsiteX3" fmla="*/ 6325367 w 6325367"/>
              <a:gd name="connsiteY3" fmla="*/ 4127678 h 4127678"/>
              <a:gd name="connsiteX4" fmla="*/ 233660 w 6325367"/>
              <a:gd name="connsiteY4" fmla="*/ 4127678 h 4127678"/>
              <a:gd name="connsiteX5" fmla="*/ 1476470 w 6325367"/>
              <a:gd name="connsiteY5" fmla="*/ 1873876 h 4127678"/>
              <a:gd name="connsiteX6" fmla="*/ 1231773 w 6325367"/>
              <a:gd name="connsiteY6" fmla="*/ 862884 h 4127678"/>
              <a:gd name="connsiteX7" fmla="*/ 227220 w 6325367"/>
              <a:gd name="connsiteY7" fmla="*/ 57954 h 4127678"/>
              <a:gd name="connsiteX8" fmla="*/ 233660 w 6325367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6323654 w 6323654"/>
              <a:gd name="connsiteY2" fmla="*/ 0 h 4127678"/>
              <a:gd name="connsiteX3" fmla="*/ 6323654 w 6323654"/>
              <a:gd name="connsiteY3" fmla="*/ 4127678 h 4127678"/>
              <a:gd name="connsiteX4" fmla="*/ 231947 w 6323654"/>
              <a:gd name="connsiteY4" fmla="*/ 4127678 h 4127678"/>
              <a:gd name="connsiteX5" fmla="*/ 1494075 w 6323654"/>
              <a:gd name="connsiteY5" fmla="*/ 1841679 h 4127678"/>
              <a:gd name="connsiteX6" fmla="*/ 1230060 w 6323654"/>
              <a:gd name="connsiteY6" fmla="*/ 862884 h 4127678"/>
              <a:gd name="connsiteX7" fmla="*/ 225507 w 6323654"/>
              <a:gd name="connsiteY7" fmla="*/ 57954 h 4127678"/>
              <a:gd name="connsiteX8" fmla="*/ 231947 w 6323654"/>
              <a:gd name="connsiteY8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2382717 w 6323654"/>
              <a:gd name="connsiteY2" fmla="*/ 476518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6323654 w 6323654"/>
              <a:gd name="connsiteY3" fmla="*/ 0 h 4127678"/>
              <a:gd name="connsiteX4" fmla="*/ 6323654 w 6323654"/>
              <a:gd name="connsiteY4" fmla="*/ 4127678 h 4127678"/>
              <a:gd name="connsiteX5" fmla="*/ 231947 w 6323654"/>
              <a:gd name="connsiteY5" fmla="*/ 4127678 h 4127678"/>
              <a:gd name="connsiteX6" fmla="*/ 1494075 w 6323654"/>
              <a:gd name="connsiteY6" fmla="*/ 1841679 h 4127678"/>
              <a:gd name="connsiteX7" fmla="*/ 1230060 w 6323654"/>
              <a:gd name="connsiteY7" fmla="*/ 862884 h 4127678"/>
              <a:gd name="connsiteX8" fmla="*/ 225507 w 6323654"/>
              <a:gd name="connsiteY8" fmla="*/ 57954 h 4127678"/>
              <a:gd name="connsiteX9" fmla="*/ 231947 w 6323654"/>
              <a:gd name="connsiteY9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002790 w 6323654"/>
              <a:gd name="connsiteY3" fmla="*/ 1178416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382717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382717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6323654 w 6323654"/>
              <a:gd name="connsiteY4" fmla="*/ 0 h 4127678"/>
              <a:gd name="connsiteX5" fmla="*/ 6323654 w 6323654"/>
              <a:gd name="connsiteY5" fmla="*/ 4127678 h 4127678"/>
              <a:gd name="connsiteX6" fmla="*/ 231947 w 6323654"/>
              <a:gd name="connsiteY6" fmla="*/ 4127678 h 4127678"/>
              <a:gd name="connsiteX7" fmla="*/ 1494075 w 6323654"/>
              <a:gd name="connsiteY7" fmla="*/ 1841679 h 4127678"/>
              <a:gd name="connsiteX8" fmla="*/ 1230060 w 6323654"/>
              <a:gd name="connsiteY8" fmla="*/ 862884 h 4127678"/>
              <a:gd name="connsiteX9" fmla="*/ 225507 w 6323654"/>
              <a:gd name="connsiteY9" fmla="*/ 57954 h 4127678"/>
              <a:gd name="connsiteX10" fmla="*/ 231947 w 6323654"/>
              <a:gd name="connsiteY10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3664165 w 6323654"/>
              <a:gd name="connsiteY4" fmla="*/ 772732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108486 w 6323654"/>
              <a:gd name="connsiteY4" fmla="*/ 1622738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08475 w 6323654"/>
              <a:gd name="connsiteY3" fmla="*/ 1133340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6323654 w 6323654"/>
              <a:gd name="connsiteY5" fmla="*/ 0 h 4127678"/>
              <a:gd name="connsiteX6" fmla="*/ 6323654 w 6323654"/>
              <a:gd name="connsiteY6" fmla="*/ 4127678 h 4127678"/>
              <a:gd name="connsiteX7" fmla="*/ 231947 w 6323654"/>
              <a:gd name="connsiteY7" fmla="*/ 4127678 h 4127678"/>
              <a:gd name="connsiteX8" fmla="*/ 1494075 w 6323654"/>
              <a:gd name="connsiteY8" fmla="*/ 1841679 h 4127678"/>
              <a:gd name="connsiteX9" fmla="*/ 1230060 w 6323654"/>
              <a:gd name="connsiteY9" fmla="*/ 862884 h 4127678"/>
              <a:gd name="connsiteX10" fmla="*/ 225507 w 6323654"/>
              <a:gd name="connsiteY10" fmla="*/ 57954 h 4127678"/>
              <a:gd name="connsiteX11" fmla="*/ 231947 w 6323654"/>
              <a:gd name="connsiteY11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5119477 w 6323654"/>
              <a:gd name="connsiteY5" fmla="*/ 856445 h 4127678"/>
              <a:gd name="connsiteX6" fmla="*/ 6323654 w 6323654"/>
              <a:gd name="connsiteY6" fmla="*/ 0 h 4127678"/>
              <a:gd name="connsiteX7" fmla="*/ 6323654 w 6323654"/>
              <a:gd name="connsiteY7" fmla="*/ 4127678 h 4127678"/>
              <a:gd name="connsiteX8" fmla="*/ 231947 w 6323654"/>
              <a:gd name="connsiteY8" fmla="*/ 4127678 h 4127678"/>
              <a:gd name="connsiteX9" fmla="*/ 1494075 w 6323654"/>
              <a:gd name="connsiteY9" fmla="*/ 1841679 h 4127678"/>
              <a:gd name="connsiteX10" fmla="*/ 1230060 w 6323654"/>
              <a:gd name="connsiteY10" fmla="*/ 862884 h 4127678"/>
              <a:gd name="connsiteX11" fmla="*/ 225507 w 6323654"/>
              <a:gd name="connsiteY11" fmla="*/ 57954 h 4127678"/>
              <a:gd name="connsiteX12" fmla="*/ 231947 w 6323654"/>
              <a:gd name="connsiteY12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6323654 w 6323654"/>
              <a:gd name="connsiteY6" fmla="*/ 0 h 4127678"/>
              <a:gd name="connsiteX7" fmla="*/ 6323654 w 6323654"/>
              <a:gd name="connsiteY7" fmla="*/ 4127678 h 4127678"/>
              <a:gd name="connsiteX8" fmla="*/ 231947 w 6323654"/>
              <a:gd name="connsiteY8" fmla="*/ 4127678 h 4127678"/>
              <a:gd name="connsiteX9" fmla="*/ 1494075 w 6323654"/>
              <a:gd name="connsiteY9" fmla="*/ 1841679 h 4127678"/>
              <a:gd name="connsiteX10" fmla="*/ 1230060 w 6323654"/>
              <a:gd name="connsiteY10" fmla="*/ 862884 h 4127678"/>
              <a:gd name="connsiteX11" fmla="*/ 225507 w 6323654"/>
              <a:gd name="connsiteY11" fmla="*/ 57954 h 4127678"/>
              <a:gd name="connsiteX12" fmla="*/ 231947 w 6323654"/>
              <a:gd name="connsiteY12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4604322 w 6323654"/>
              <a:gd name="connsiteY6" fmla="*/ 1461752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3110373 w 6323654"/>
              <a:gd name="connsiteY5" fmla="*/ 274320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01658 w 6323654"/>
              <a:gd name="connsiteY5" fmla="*/ 205418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89168 w 6323654"/>
              <a:gd name="connsiteY4" fmla="*/ 1609859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4842581 w 6323654"/>
              <a:gd name="connsiteY6" fmla="*/ 2054180 h 4127678"/>
              <a:gd name="connsiteX7" fmla="*/ 6323654 w 6323654"/>
              <a:gd name="connsiteY7" fmla="*/ 0 h 4127678"/>
              <a:gd name="connsiteX8" fmla="*/ 6323654 w 6323654"/>
              <a:gd name="connsiteY8" fmla="*/ 4127678 h 4127678"/>
              <a:gd name="connsiteX9" fmla="*/ 231947 w 6323654"/>
              <a:gd name="connsiteY9" fmla="*/ 4127678 h 4127678"/>
              <a:gd name="connsiteX10" fmla="*/ 1494075 w 6323654"/>
              <a:gd name="connsiteY10" fmla="*/ 1841679 h 4127678"/>
              <a:gd name="connsiteX11" fmla="*/ 1230060 w 6323654"/>
              <a:gd name="connsiteY11" fmla="*/ 862884 h 4127678"/>
              <a:gd name="connsiteX12" fmla="*/ 225507 w 6323654"/>
              <a:gd name="connsiteY12" fmla="*/ 57954 h 4127678"/>
              <a:gd name="connsiteX13" fmla="*/ 231947 w 6323654"/>
              <a:gd name="connsiteY13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586891 w 6323654"/>
              <a:gd name="connsiteY6" fmla="*/ 2047740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57724 w 6323654"/>
              <a:gd name="connsiteY6" fmla="*/ 259509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31966 w 6323654"/>
              <a:gd name="connsiteY6" fmla="*/ 2633728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631966 w 6323654"/>
              <a:gd name="connsiteY6" fmla="*/ 2633728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55070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4842581 w 6323654"/>
              <a:gd name="connsiteY7" fmla="*/ 2054180 h 4127678"/>
              <a:gd name="connsiteX8" fmla="*/ 6323654 w 6323654"/>
              <a:gd name="connsiteY8" fmla="*/ 0 h 4127678"/>
              <a:gd name="connsiteX9" fmla="*/ 6323654 w 6323654"/>
              <a:gd name="connsiteY9" fmla="*/ 4127678 h 4127678"/>
              <a:gd name="connsiteX10" fmla="*/ 231947 w 6323654"/>
              <a:gd name="connsiteY10" fmla="*/ 4127678 h 4127678"/>
              <a:gd name="connsiteX11" fmla="*/ 1494075 w 6323654"/>
              <a:gd name="connsiteY11" fmla="*/ 1841679 h 4127678"/>
              <a:gd name="connsiteX12" fmla="*/ 1230060 w 6323654"/>
              <a:gd name="connsiteY12" fmla="*/ 862884 h 4127678"/>
              <a:gd name="connsiteX13" fmla="*/ 225507 w 6323654"/>
              <a:gd name="connsiteY13" fmla="*/ 57954 h 4127678"/>
              <a:gd name="connsiteX14" fmla="*/ 231947 w 6323654"/>
              <a:gd name="connsiteY14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889545 w 6323654"/>
              <a:gd name="connsiteY7" fmla="*/ 2331076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8631 w 6323654"/>
              <a:gd name="connsiteY6" fmla="*/ 281403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42581 w 6323654"/>
              <a:gd name="connsiteY8" fmla="*/ 2054180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6323654 w 6323654"/>
              <a:gd name="connsiteY9" fmla="*/ 0 h 4127678"/>
              <a:gd name="connsiteX10" fmla="*/ 6323654 w 6323654"/>
              <a:gd name="connsiteY10" fmla="*/ 4127678 h 4127678"/>
              <a:gd name="connsiteX11" fmla="*/ 231947 w 6323654"/>
              <a:gd name="connsiteY11" fmla="*/ 4127678 h 4127678"/>
              <a:gd name="connsiteX12" fmla="*/ 1494075 w 6323654"/>
              <a:gd name="connsiteY12" fmla="*/ 1841679 h 4127678"/>
              <a:gd name="connsiteX13" fmla="*/ 1230060 w 6323654"/>
              <a:gd name="connsiteY13" fmla="*/ 862884 h 4127678"/>
              <a:gd name="connsiteX14" fmla="*/ 225507 w 6323654"/>
              <a:gd name="connsiteY14" fmla="*/ 57954 h 4127678"/>
              <a:gd name="connsiteX15" fmla="*/ 231947 w 6323654"/>
              <a:gd name="connsiteY15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544480 w 6323654"/>
              <a:gd name="connsiteY9" fmla="*/ 1088264 h 4127678"/>
              <a:gd name="connsiteX10" fmla="*/ 6323654 w 6323654"/>
              <a:gd name="connsiteY10" fmla="*/ 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323654 w 6323654"/>
              <a:gd name="connsiteY10" fmla="*/ 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053198 w 6323654"/>
              <a:gd name="connsiteY10" fmla="*/ 2620850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28947 w 6323654"/>
              <a:gd name="connsiteY9" fmla="*/ 3078050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119477 w 6323654"/>
              <a:gd name="connsiteY9" fmla="*/ 294282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67059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23263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35387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6001682 w 6323654"/>
              <a:gd name="connsiteY10" fmla="*/ 3251915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988803 w 6323654"/>
              <a:gd name="connsiteY10" fmla="*/ 3606084 h 4127678"/>
              <a:gd name="connsiteX11" fmla="*/ 6323654 w 6323654"/>
              <a:gd name="connsiteY11" fmla="*/ 4127678 h 4127678"/>
              <a:gd name="connsiteX12" fmla="*/ 231947 w 6323654"/>
              <a:gd name="connsiteY12" fmla="*/ 4127678 h 4127678"/>
              <a:gd name="connsiteX13" fmla="*/ 1494075 w 6323654"/>
              <a:gd name="connsiteY13" fmla="*/ 1841679 h 4127678"/>
              <a:gd name="connsiteX14" fmla="*/ 1230060 w 6323654"/>
              <a:gd name="connsiteY14" fmla="*/ 862884 h 4127678"/>
              <a:gd name="connsiteX15" fmla="*/ 225507 w 6323654"/>
              <a:gd name="connsiteY15" fmla="*/ 57954 h 4127678"/>
              <a:gd name="connsiteX16" fmla="*/ 231947 w 6323654"/>
              <a:gd name="connsiteY16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3 w 6323654"/>
              <a:gd name="connsiteY10" fmla="*/ 3509492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60013 w 6323654"/>
              <a:gd name="connsiteY10" fmla="*/ 370911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88803 w 6323654"/>
              <a:gd name="connsiteY11" fmla="*/ 3606084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23654"/>
              <a:gd name="connsiteY0" fmla="*/ 0 h 4127678"/>
              <a:gd name="connsiteX1" fmla="*/ 1423242 w 6323654"/>
              <a:gd name="connsiteY1" fmla="*/ 592428 h 4127678"/>
              <a:gd name="connsiteX2" fmla="*/ 1172103 w 6323654"/>
              <a:gd name="connsiteY2" fmla="*/ 1429555 h 4127678"/>
              <a:gd name="connsiteX3" fmla="*/ 2414915 w 6323654"/>
              <a:gd name="connsiteY3" fmla="*/ 1126901 h 4127678"/>
              <a:gd name="connsiteX4" fmla="*/ 4095608 w 6323654"/>
              <a:gd name="connsiteY4" fmla="*/ 1616298 h 4127678"/>
              <a:gd name="connsiteX5" fmla="*/ 2614537 w 6323654"/>
              <a:gd name="connsiteY5" fmla="*/ 2047740 h 4127678"/>
              <a:gd name="connsiteX6" fmla="*/ 3342192 w 6323654"/>
              <a:gd name="connsiteY6" fmla="*/ 2820472 h 4127678"/>
              <a:gd name="connsiteX7" fmla="*/ 3786515 w 6323654"/>
              <a:gd name="connsiteY7" fmla="*/ 2350394 h 4127678"/>
              <a:gd name="connsiteX8" fmla="*/ 4810384 w 6323654"/>
              <a:gd name="connsiteY8" fmla="*/ 2054180 h 4127678"/>
              <a:gd name="connsiteX9" fmla="*/ 5209629 w 6323654"/>
              <a:gd name="connsiteY9" fmla="*/ 3065171 h 4127678"/>
              <a:gd name="connsiteX10" fmla="*/ 5853574 w 6323654"/>
              <a:gd name="connsiteY10" fmla="*/ 3702675 h 4127678"/>
              <a:gd name="connsiteX11" fmla="*/ 5969485 w 6323654"/>
              <a:gd name="connsiteY11" fmla="*/ 3586765 h 4127678"/>
              <a:gd name="connsiteX12" fmla="*/ 6323654 w 6323654"/>
              <a:gd name="connsiteY12" fmla="*/ 4127678 h 4127678"/>
              <a:gd name="connsiteX13" fmla="*/ 231947 w 6323654"/>
              <a:gd name="connsiteY13" fmla="*/ 4127678 h 4127678"/>
              <a:gd name="connsiteX14" fmla="*/ 1494075 w 6323654"/>
              <a:gd name="connsiteY14" fmla="*/ 1841679 h 4127678"/>
              <a:gd name="connsiteX15" fmla="*/ 1230060 w 6323654"/>
              <a:gd name="connsiteY15" fmla="*/ 862884 h 4127678"/>
              <a:gd name="connsiteX16" fmla="*/ 225507 w 6323654"/>
              <a:gd name="connsiteY16" fmla="*/ 57954 h 4127678"/>
              <a:gd name="connsiteX17" fmla="*/ 231947 w 6323654"/>
              <a:gd name="connsiteY17" fmla="*/ 0 h 4127678"/>
              <a:gd name="connsiteX0" fmla="*/ 231947 w 6336532"/>
              <a:gd name="connsiteY0" fmla="*/ 0 h 4140557"/>
              <a:gd name="connsiteX1" fmla="*/ 1423242 w 6336532"/>
              <a:gd name="connsiteY1" fmla="*/ 592428 h 4140557"/>
              <a:gd name="connsiteX2" fmla="*/ 1172103 w 6336532"/>
              <a:gd name="connsiteY2" fmla="*/ 1429555 h 4140557"/>
              <a:gd name="connsiteX3" fmla="*/ 2414915 w 6336532"/>
              <a:gd name="connsiteY3" fmla="*/ 1126901 h 4140557"/>
              <a:gd name="connsiteX4" fmla="*/ 4095608 w 6336532"/>
              <a:gd name="connsiteY4" fmla="*/ 1616298 h 4140557"/>
              <a:gd name="connsiteX5" fmla="*/ 2614537 w 6336532"/>
              <a:gd name="connsiteY5" fmla="*/ 2047740 h 4140557"/>
              <a:gd name="connsiteX6" fmla="*/ 3342192 w 6336532"/>
              <a:gd name="connsiteY6" fmla="*/ 2820472 h 4140557"/>
              <a:gd name="connsiteX7" fmla="*/ 3786515 w 6336532"/>
              <a:gd name="connsiteY7" fmla="*/ 2350394 h 4140557"/>
              <a:gd name="connsiteX8" fmla="*/ 4810384 w 6336532"/>
              <a:gd name="connsiteY8" fmla="*/ 2054180 h 4140557"/>
              <a:gd name="connsiteX9" fmla="*/ 5209629 w 6336532"/>
              <a:gd name="connsiteY9" fmla="*/ 3065171 h 4140557"/>
              <a:gd name="connsiteX10" fmla="*/ 5853574 w 6336532"/>
              <a:gd name="connsiteY10" fmla="*/ 3702675 h 4140557"/>
              <a:gd name="connsiteX11" fmla="*/ 5969485 w 6336532"/>
              <a:gd name="connsiteY11" fmla="*/ 3586765 h 4140557"/>
              <a:gd name="connsiteX12" fmla="*/ 6336532 w 6336532"/>
              <a:gd name="connsiteY12" fmla="*/ 4140557 h 4140557"/>
              <a:gd name="connsiteX13" fmla="*/ 231947 w 6336532"/>
              <a:gd name="connsiteY13" fmla="*/ 4127678 h 4140557"/>
              <a:gd name="connsiteX14" fmla="*/ 1494075 w 6336532"/>
              <a:gd name="connsiteY14" fmla="*/ 1841679 h 4140557"/>
              <a:gd name="connsiteX15" fmla="*/ 1230060 w 6336532"/>
              <a:gd name="connsiteY15" fmla="*/ 862884 h 4140557"/>
              <a:gd name="connsiteX16" fmla="*/ 225507 w 6336532"/>
              <a:gd name="connsiteY16" fmla="*/ 57954 h 4140557"/>
              <a:gd name="connsiteX17" fmla="*/ 231947 w 6336532"/>
              <a:gd name="connsiteY17" fmla="*/ 0 h 4140557"/>
              <a:gd name="connsiteX0" fmla="*/ 231947 w 6336532"/>
              <a:gd name="connsiteY0" fmla="*/ 0 h 4140557"/>
              <a:gd name="connsiteX1" fmla="*/ 1423242 w 6336532"/>
              <a:gd name="connsiteY1" fmla="*/ 592428 h 4140557"/>
              <a:gd name="connsiteX2" fmla="*/ 1172103 w 6336532"/>
              <a:gd name="connsiteY2" fmla="*/ 1429555 h 4140557"/>
              <a:gd name="connsiteX3" fmla="*/ 2414915 w 6336532"/>
              <a:gd name="connsiteY3" fmla="*/ 1126901 h 4140557"/>
              <a:gd name="connsiteX4" fmla="*/ 4095608 w 6336532"/>
              <a:gd name="connsiteY4" fmla="*/ 1616298 h 4140557"/>
              <a:gd name="connsiteX5" fmla="*/ 2614537 w 6336532"/>
              <a:gd name="connsiteY5" fmla="*/ 2047740 h 4140557"/>
              <a:gd name="connsiteX6" fmla="*/ 3342192 w 6336532"/>
              <a:gd name="connsiteY6" fmla="*/ 2820472 h 4140557"/>
              <a:gd name="connsiteX7" fmla="*/ 3786515 w 6336532"/>
              <a:gd name="connsiteY7" fmla="*/ 2350394 h 4140557"/>
              <a:gd name="connsiteX8" fmla="*/ 4810384 w 6336532"/>
              <a:gd name="connsiteY8" fmla="*/ 2054180 h 4140557"/>
              <a:gd name="connsiteX9" fmla="*/ 5209629 w 6336532"/>
              <a:gd name="connsiteY9" fmla="*/ 3065171 h 4140557"/>
              <a:gd name="connsiteX10" fmla="*/ 5853574 w 6336532"/>
              <a:gd name="connsiteY10" fmla="*/ 3702675 h 4140557"/>
              <a:gd name="connsiteX11" fmla="*/ 5969485 w 6336532"/>
              <a:gd name="connsiteY11" fmla="*/ 3586765 h 4140557"/>
              <a:gd name="connsiteX12" fmla="*/ 6336532 w 6336532"/>
              <a:gd name="connsiteY12" fmla="*/ 4140557 h 4140557"/>
              <a:gd name="connsiteX13" fmla="*/ 5331979 w 6336532"/>
              <a:gd name="connsiteY13" fmla="*/ 4134118 h 4140557"/>
              <a:gd name="connsiteX14" fmla="*/ 231947 w 6336532"/>
              <a:gd name="connsiteY14" fmla="*/ 4127678 h 4140557"/>
              <a:gd name="connsiteX15" fmla="*/ 1494075 w 6336532"/>
              <a:gd name="connsiteY15" fmla="*/ 1841679 h 4140557"/>
              <a:gd name="connsiteX16" fmla="*/ 1230060 w 6336532"/>
              <a:gd name="connsiteY16" fmla="*/ 862884 h 4140557"/>
              <a:gd name="connsiteX17" fmla="*/ 225507 w 6336532"/>
              <a:gd name="connsiteY17" fmla="*/ 57954 h 4140557"/>
              <a:gd name="connsiteX18" fmla="*/ 231947 w 6336532"/>
              <a:gd name="connsiteY18" fmla="*/ 0 h 4140557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0557 h 4185633"/>
              <a:gd name="connsiteX13" fmla="*/ 5299782 w 6336532"/>
              <a:gd name="connsiteY13" fmla="*/ 4185633 h 4185633"/>
              <a:gd name="connsiteX14" fmla="*/ 231947 w 6336532"/>
              <a:gd name="connsiteY14" fmla="*/ 4127678 h 4185633"/>
              <a:gd name="connsiteX15" fmla="*/ 1494075 w 6336532"/>
              <a:gd name="connsiteY15" fmla="*/ 1841679 h 4185633"/>
              <a:gd name="connsiteX16" fmla="*/ 1230060 w 6336532"/>
              <a:gd name="connsiteY16" fmla="*/ 862884 h 4185633"/>
              <a:gd name="connsiteX17" fmla="*/ 225507 w 6336532"/>
              <a:gd name="connsiteY17" fmla="*/ 57954 h 4185633"/>
              <a:gd name="connsiteX18" fmla="*/ 231947 w 6336532"/>
              <a:gd name="connsiteY18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231947 w 6336532"/>
              <a:gd name="connsiteY14" fmla="*/ 4127678 h 4185633"/>
              <a:gd name="connsiteX15" fmla="*/ 1494075 w 6336532"/>
              <a:gd name="connsiteY15" fmla="*/ 1841679 h 4185633"/>
              <a:gd name="connsiteX16" fmla="*/ 1230060 w 6336532"/>
              <a:gd name="connsiteY16" fmla="*/ 862884 h 4185633"/>
              <a:gd name="connsiteX17" fmla="*/ 225507 w 6336532"/>
              <a:gd name="connsiteY17" fmla="*/ 57954 h 4185633"/>
              <a:gd name="connsiteX18" fmla="*/ 231947 w 6336532"/>
              <a:gd name="connsiteY18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4919855 w 6336532"/>
              <a:gd name="connsiteY14" fmla="*/ 4166315 h 4185633"/>
              <a:gd name="connsiteX15" fmla="*/ 231947 w 6336532"/>
              <a:gd name="connsiteY15" fmla="*/ 4127678 h 4185633"/>
              <a:gd name="connsiteX16" fmla="*/ 1494075 w 6336532"/>
              <a:gd name="connsiteY16" fmla="*/ 1841679 h 4185633"/>
              <a:gd name="connsiteX17" fmla="*/ 1230060 w 6336532"/>
              <a:gd name="connsiteY17" fmla="*/ 862884 h 4185633"/>
              <a:gd name="connsiteX18" fmla="*/ 225507 w 6336532"/>
              <a:gd name="connsiteY18" fmla="*/ 57954 h 4185633"/>
              <a:gd name="connsiteX19" fmla="*/ 231947 w 6336532"/>
              <a:gd name="connsiteY19" fmla="*/ 0 h 4185633"/>
              <a:gd name="connsiteX0" fmla="*/ 231947 w 6336532"/>
              <a:gd name="connsiteY0" fmla="*/ 0 h 4185633"/>
              <a:gd name="connsiteX1" fmla="*/ 1423242 w 6336532"/>
              <a:gd name="connsiteY1" fmla="*/ 592428 h 4185633"/>
              <a:gd name="connsiteX2" fmla="*/ 1172103 w 6336532"/>
              <a:gd name="connsiteY2" fmla="*/ 1429555 h 4185633"/>
              <a:gd name="connsiteX3" fmla="*/ 2414915 w 6336532"/>
              <a:gd name="connsiteY3" fmla="*/ 1126901 h 4185633"/>
              <a:gd name="connsiteX4" fmla="*/ 4095608 w 6336532"/>
              <a:gd name="connsiteY4" fmla="*/ 1616298 h 4185633"/>
              <a:gd name="connsiteX5" fmla="*/ 2614537 w 6336532"/>
              <a:gd name="connsiteY5" fmla="*/ 2047740 h 4185633"/>
              <a:gd name="connsiteX6" fmla="*/ 3342192 w 6336532"/>
              <a:gd name="connsiteY6" fmla="*/ 2820472 h 4185633"/>
              <a:gd name="connsiteX7" fmla="*/ 3786515 w 6336532"/>
              <a:gd name="connsiteY7" fmla="*/ 2350394 h 4185633"/>
              <a:gd name="connsiteX8" fmla="*/ 4810384 w 6336532"/>
              <a:gd name="connsiteY8" fmla="*/ 2054180 h 4185633"/>
              <a:gd name="connsiteX9" fmla="*/ 5209629 w 6336532"/>
              <a:gd name="connsiteY9" fmla="*/ 3065171 h 4185633"/>
              <a:gd name="connsiteX10" fmla="*/ 5853574 w 6336532"/>
              <a:gd name="connsiteY10" fmla="*/ 3702675 h 4185633"/>
              <a:gd name="connsiteX11" fmla="*/ 5969485 w 6336532"/>
              <a:gd name="connsiteY11" fmla="*/ 3586765 h 4185633"/>
              <a:gd name="connsiteX12" fmla="*/ 6336532 w 6336532"/>
              <a:gd name="connsiteY12" fmla="*/ 4146996 h 4185633"/>
              <a:gd name="connsiteX13" fmla="*/ 5299782 w 6336532"/>
              <a:gd name="connsiteY13" fmla="*/ 4185633 h 4185633"/>
              <a:gd name="connsiteX14" fmla="*/ 5454329 w 6336532"/>
              <a:gd name="connsiteY14" fmla="*/ 4031087 h 4185633"/>
              <a:gd name="connsiteX15" fmla="*/ 231947 w 6336532"/>
              <a:gd name="connsiteY15" fmla="*/ 4127678 h 4185633"/>
              <a:gd name="connsiteX16" fmla="*/ 1494075 w 6336532"/>
              <a:gd name="connsiteY16" fmla="*/ 1841679 h 4185633"/>
              <a:gd name="connsiteX17" fmla="*/ 1230060 w 6336532"/>
              <a:gd name="connsiteY17" fmla="*/ 862884 h 4185633"/>
              <a:gd name="connsiteX18" fmla="*/ 225507 w 6336532"/>
              <a:gd name="connsiteY18" fmla="*/ 57954 h 4185633"/>
              <a:gd name="connsiteX19" fmla="*/ 231947 w 6336532"/>
              <a:gd name="connsiteY19" fmla="*/ 0 h 4185633"/>
              <a:gd name="connsiteX0" fmla="*/ 231947 w 6336532"/>
              <a:gd name="connsiteY0" fmla="*/ 0 h 4179193"/>
              <a:gd name="connsiteX1" fmla="*/ 1423242 w 6336532"/>
              <a:gd name="connsiteY1" fmla="*/ 592428 h 4179193"/>
              <a:gd name="connsiteX2" fmla="*/ 1172103 w 6336532"/>
              <a:gd name="connsiteY2" fmla="*/ 1429555 h 4179193"/>
              <a:gd name="connsiteX3" fmla="*/ 2414915 w 6336532"/>
              <a:gd name="connsiteY3" fmla="*/ 1126901 h 4179193"/>
              <a:gd name="connsiteX4" fmla="*/ 4095608 w 6336532"/>
              <a:gd name="connsiteY4" fmla="*/ 1616298 h 4179193"/>
              <a:gd name="connsiteX5" fmla="*/ 2614537 w 6336532"/>
              <a:gd name="connsiteY5" fmla="*/ 2047740 h 4179193"/>
              <a:gd name="connsiteX6" fmla="*/ 3342192 w 6336532"/>
              <a:gd name="connsiteY6" fmla="*/ 2820472 h 4179193"/>
              <a:gd name="connsiteX7" fmla="*/ 3786515 w 6336532"/>
              <a:gd name="connsiteY7" fmla="*/ 2350394 h 4179193"/>
              <a:gd name="connsiteX8" fmla="*/ 4810384 w 6336532"/>
              <a:gd name="connsiteY8" fmla="*/ 2054180 h 4179193"/>
              <a:gd name="connsiteX9" fmla="*/ 5209629 w 6336532"/>
              <a:gd name="connsiteY9" fmla="*/ 3065171 h 4179193"/>
              <a:gd name="connsiteX10" fmla="*/ 5853574 w 6336532"/>
              <a:gd name="connsiteY10" fmla="*/ 3702675 h 4179193"/>
              <a:gd name="connsiteX11" fmla="*/ 5969485 w 6336532"/>
              <a:gd name="connsiteY11" fmla="*/ 3586765 h 4179193"/>
              <a:gd name="connsiteX12" fmla="*/ 6336532 w 6336532"/>
              <a:gd name="connsiteY12" fmla="*/ 4146996 h 4179193"/>
              <a:gd name="connsiteX13" fmla="*/ 5286903 w 6336532"/>
              <a:gd name="connsiteY13" fmla="*/ 4179193 h 4179193"/>
              <a:gd name="connsiteX14" fmla="*/ 5454329 w 6336532"/>
              <a:gd name="connsiteY14" fmla="*/ 4031087 h 4179193"/>
              <a:gd name="connsiteX15" fmla="*/ 231947 w 6336532"/>
              <a:gd name="connsiteY15" fmla="*/ 4127678 h 4179193"/>
              <a:gd name="connsiteX16" fmla="*/ 1494075 w 6336532"/>
              <a:gd name="connsiteY16" fmla="*/ 1841679 h 4179193"/>
              <a:gd name="connsiteX17" fmla="*/ 1230060 w 6336532"/>
              <a:gd name="connsiteY17" fmla="*/ 862884 h 4179193"/>
              <a:gd name="connsiteX18" fmla="*/ 225507 w 6336532"/>
              <a:gd name="connsiteY18" fmla="*/ 57954 h 4179193"/>
              <a:gd name="connsiteX19" fmla="*/ 231947 w 6336532"/>
              <a:gd name="connsiteY19" fmla="*/ 0 h 4179193"/>
              <a:gd name="connsiteX0" fmla="*/ 231947 w 6336532"/>
              <a:gd name="connsiteY0" fmla="*/ 0 h 4179193"/>
              <a:gd name="connsiteX1" fmla="*/ 1423242 w 6336532"/>
              <a:gd name="connsiteY1" fmla="*/ 592428 h 4179193"/>
              <a:gd name="connsiteX2" fmla="*/ 1172103 w 6336532"/>
              <a:gd name="connsiteY2" fmla="*/ 1429555 h 4179193"/>
              <a:gd name="connsiteX3" fmla="*/ 2414915 w 6336532"/>
              <a:gd name="connsiteY3" fmla="*/ 1126901 h 4179193"/>
              <a:gd name="connsiteX4" fmla="*/ 4095608 w 6336532"/>
              <a:gd name="connsiteY4" fmla="*/ 1616298 h 4179193"/>
              <a:gd name="connsiteX5" fmla="*/ 2614537 w 6336532"/>
              <a:gd name="connsiteY5" fmla="*/ 2047740 h 4179193"/>
              <a:gd name="connsiteX6" fmla="*/ 3342192 w 6336532"/>
              <a:gd name="connsiteY6" fmla="*/ 2820472 h 4179193"/>
              <a:gd name="connsiteX7" fmla="*/ 3786515 w 6336532"/>
              <a:gd name="connsiteY7" fmla="*/ 2350394 h 4179193"/>
              <a:gd name="connsiteX8" fmla="*/ 4810384 w 6336532"/>
              <a:gd name="connsiteY8" fmla="*/ 2054180 h 4179193"/>
              <a:gd name="connsiteX9" fmla="*/ 5209629 w 6336532"/>
              <a:gd name="connsiteY9" fmla="*/ 3065171 h 4179193"/>
              <a:gd name="connsiteX10" fmla="*/ 5853574 w 6336532"/>
              <a:gd name="connsiteY10" fmla="*/ 3702675 h 4179193"/>
              <a:gd name="connsiteX11" fmla="*/ 5969485 w 6336532"/>
              <a:gd name="connsiteY11" fmla="*/ 3586765 h 4179193"/>
              <a:gd name="connsiteX12" fmla="*/ 6336532 w 6336532"/>
              <a:gd name="connsiteY12" fmla="*/ 4146996 h 4179193"/>
              <a:gd name="connsiteX13" fmla="*/ 5286903 w 6336532"/>
              <a:gd name="connsiteY13" fmla="*/ 4179193 h 4179193"/>
              <a:gd name="connsiteX14" fmla="*/ 5454329 w 6336532"/>
              <a:gd name="connsiteY14" fmla="*/ 4031087 h 4179193"/>
              <a:gd name="connsiteX15" fmla="*/ 231947 w 6336532"/>
              <a:gd name="connsiteY15" fmla="*/ 4127678 h 4179193"/>
              <a:gd name="connsiteX16" fmla="*/ 1494075 w 6336532"/>
              <a:gd name="connsiteY16" fmla="*/ 1841679 h 4179193"/>
              <a:gd name="connsiteX17" fmla="*/ 1230060 w 6336532"/>
              <a:gd name="connsiteY17" fmla="*/ 862884 h 4179193"/>
              <a:gd name="connsiteX18" fmla="*/ 225507 w 6336532"/>
              <a:gd name="connsiteY18" fmla="*/ 57954 h 4179193"/>
              <a:gd name="connsiteX19" fmla="*/ 231947 w 6336532"/>
              <a:gd name="connsiteY19" fmla="*/ 0 h 4179193"/>
              <a:gd name="connsiteX0" fmla="*/ 231947 w 6349411"/>
              <a:gd name="connsiteY0" fmla="*/ 0 h 4179193"/>
              <a:gd name="connsiteX1" fmla="*/ 1423242 w 6349411"/>
              <a:gd name="connsiteY1" fmla="*/ 592428 h 4179193"/>
              <a:gd name="connsiteX2" fmla="*/ 1172103 w 6349411"/>
              <a:gd name="connsiteY2" fmla="*/ 1429555 h 4179193"/>
              <a:gd name="connsiteX3" fmla="*/ 2414915 w 6349411"/>
              <a:gd name="connsiteY3" fmla="*/ 1126901 h 4179193"/>
              <a:gd name="connsiteX4" fmla="*/ 4095608 w 6349411"/>
              <a:gd name="connsiteY4" fmla="*/ 1616298 h 4179193"/>
              <a:gd name="connsiteX5" fmla="*/ 2614537 w 6349411"/>
              <a:gd name="connsiteY5" fmla="*/ 2047740 h 4179193"/>
              <a:gd name="connsiteX6" fmla="*/ 3342192 w 6349411"/>
              <a:gd name="connsiteY6" fmla="*/ 2820472 h 4179193"/>
              <a:gd name="connsiteX7" fmla="*/ 3786515 w 6349411"/>
              <a:gd name="connsiteY7" fmla="*/ 2350394 h 4179193"/>
              <a:gd name="connsiteX8" fmla="*/ 4810384 w 6349411"/>
              <a:gd name="connsiteY8" fmla="*/ 2054180 h 4179193"/>
              <a:gd name="connsiteX9" fmla="*/ 5209629 w 6349411"/>
              <a:gd name="connsiteY9" fmla="*/ 3065171 h 4179193"/>
              <a:gd name="connsiteX10" fmla="*/ 5853574 w 6349411"/>
              <a:gd name="connsiteY10" fmla="*/ 3702675 h 4179193"/>
              <a:gd name="connsiteX11" fmla="*/ 5969485 w 6349411"/>
              <a:gd name="connsiteY11" fmla="*/ 3586765 h 4179193"/>
              <a:gd name="connsiteX12" fmla="*/ 6349411 w 6349411"/>
              <a:gd name="connsiteY12" fmla="*/ 4146996 h 4179193"/>
              <a:gd name="connsiteX13" fmla="*/ 5286903 w 6349411"/>
              <a:gd name="connsiteY13" fmla="*/ 4179193 h 4179193"/>
              <a:gd name="connsiteX14" fmla="*/ 5454329 w 6349411"/>
              <a:gd name="connsiteY14" fmla="*/ 4031087 h 4179193"/>
              <a:gd name="connsiteX15" fmla="*/ 231947 w 6349411"/>
              <a:gd name="connsiteY15" fmla="*/ 4127678 h 4179193"/>
              <a:gd name="connsiteX16" fmla="*/ 1494075 w 6349411"/>
              <a:gd name="connsiteY16" fmla="*/ 1841679 h 4179193"/>
              <a:gd name="connsiteX17" fmla="*/ 1230060 w 6349411"/>
              <a:gd name="connsiteY17" fmla="*/ 862884 h 4179193"/>
              <a:gd name="connsiteX18" fmla="*/ 225507 w 6349411"/>
              <a:gd name="connsiteY18" fmla="*/ 57954 h 4179193"/>
              <a:gd name="connsiteX19" fmla="*/ 231947 w 6349411"/>
              <a:gd name="connsiteY19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231947 w 6342972"/>
              <a:gd name="connsiteY15" fmla="*/ 4127678 h 4179193"/>
              <a:gd name="connsiteX16" fmla="*/ 1494075 w 6342972"/>
              <a:gd name="connsiteY16" fmla="*/ 1841679 h 4179193"/>
              <a:gd name="connsiteX17" fmla="*/ 1230060 w 6342972"/>
              <a:gd name="connsiteY17" fmla="*/ 862884 h 4179193"/>
              <a:gd name="connsiteX18" fmla="*/ 225507 w 6342972"/>
              <a:gd name="connsiteY18" fmla="*/ 57954 h 4179193"/>
              <a:gd name="connsiteX19" fmla="*/ 231947 w 6342972"/>
              <a:gd name="connsiteY19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3722120 w 6342972"/>
              <a:gd name="connsiteY15" fmla="*/ 4069723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810385 w 6342972"/>
              <a:gd name="connsiteY15" fmla="*/ 2962140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810385 w 6342972"/>
              <a:gd name="connsiteY15" fmla="*/ 2962140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231947 w 6342972"/>
              <a:gd name="connsiteY16" fmla="*/ 4127678 h 4179193"/>
              <a:gd name="connsiteX17" fmla="*/ 1494075 w 6342972"/>
              <a:gd name="connsiteY17" fmla="*/ 1841679 h 4179193"/>
              <a:gd name="connsiteX18" fmla="*/ 1230060 w 6342972"/>
              <a:gd name="connsiteY18" fmla="*/ 862884 h 4179193"/>
              <a:gd name="connsiteX19" fmla="*/ 225507 w 6342972"/>
              <a:gd name="connsiteY19" fmla="*/ 57954 h 4179193"/>
              <a:gd name="connsiteX20" fmla="*/ 231947 w 6342972"/>
              <a:gd name="connsiteY20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329314 w 6342972"/>
              <a:gd name="connsiteY16" fmla="*/ 334206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34621 w 6342972"/>
              <a:gd name="connsiteY16" fmla="*/ 2672366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34621 w 6342972"/>
              <a:gd name="connsiteY16" fmla="*/ 2672366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15303 w 6342972"/>
              <a:gd name="connsiteY16" fmla="*/ 2653047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31947 w 6342972"/>
              <a:gd name="connsiteY17" fmla="*/ 4127678 h 4179193"/>
              <a:gd name="connsiteX18" fmla="*/ 1494075 w 6342972"/>
              <a:gd name="connsiteY18" fmla="*/ 1841679 h 4179193"/>
              <a:gd name="connsiteX19" fmla="*/ 1230060 w 6342972"/>
              <a:gd name="connsiteY19" fmla="*/ 862884 h 4179193"/>
              <a:gd name="connsiteX20" fmla="*/ 225507 w 6342972"/>
              <a:gd name="connsiteY20" fmla="*/ 57954 h 4179193"/>
              <a:gd name="connsiteX21" fmla="*/ 231947 w 6342972"/>
              <a:gd name="connsiteY21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2563021 w 6342972"/>
              <a:gd name="connsiteY17" fmla="*/ 3187521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231947 w 6342972"/>
              <a:gd name="connsiteY0" fmla="*/ 0 h 4179193"/>
              <a:gd name="connsiteX1" fmla="*/ 1423242 w 6342972"/>
              <a:gd name="connsiteY1" fmla="*/ 592428 h 4179193"/>
              <a:gd name="connsiteX2" fmla="*/ 1172103 w 6342972"/>
              <a:gd name="connsiteY2" fmla="*/ 1429555 h 4179193"/>
              <a:gd name="connsiteX3" fmla="*/ 2414915 w 6342972"/>
              <a:gd name="connsiteY3" fmla="*/ 1126901 h 4179193"/>
              <a:gd name="connsiteX4" fmla="*/ 4095608 w 6342972"/>
              <a:gd name="connsiteY4" fmla="*/ 1616298 h 4179193"/>
              <a:gd name="connsiteX5" fmla="*/ 2614537 w 6342972"/>
              <a:gd name="connsiteY5" fmla="*/ 2047740 h 4179193"/>
              <a:gd name="connsiteX6" fmla="*/ 3342192 w 6342972"/>
              <a:gd name="connsiteY6" fmla="*/ 2820472 h 4179193"/>
              <a:gd name="connsiteX7" fmla="*/ 3786515 w 6342972"/>
              <a:gd name="connsiteY7" fmla="*/ 2350394 h 4179193"/>
              <a:gd name="connsiteX8" fmla="*/ 4810384 w 6342972"/>
              <a:gd name="connsiteY8" fmla="*/ 2054180 h 4179193"/>
              <a:gd name="connsiteX9" fmla="*/ 5209629 w 6342972"/>
              <a:gd name="connsiteY9" fmla="*/ 3065171 h 4179193"/>
              <a:gd name="connsiteX10" fmla="*/ 5853574 w 6342972"/>
              <a:gd name="connsiteY10" fmla="*/ 3702675 h 4179193"/>
              <a:gd name="connsiteX11" fmla="*/ 5969485 w 6342972"/>
              <a:gd name="connsiteY11" fmla="*/ 3586765 h 4179193"/>
              <a:gd name="connsiteX12" fmla="*/ 6342972 w 6342972"/>
              <a:gd name="connsiteY12" fmla="*/ 4146996 h 4179193"/>
              <a:gd name="connsiteX13" fmla="*/ 5286903 w 6342972"/>
              <a:gd name="connsiteY13" fmla="*/ 4179193 h 4179193"/>
              <a:gd name="connsiteX14" fmla="*/ 5454329 w 6342972"/>
              <a:gd name="connsiteY14" fmla="*/ 4031087 h 4179193"/>
              <a:gd name="connsiteX15" fmla="*/ 4791067 w 6342972"/>
              <a:gd name="connsiteY15" fmla="*/ 2955701 h 4179193"/>
              <a:gd name="connsiteX16" fmla="*/ 3928182 w 6342972"/>
              <a:gd name="connsiteY16" fmla="*/ 2646608 h 4179193"/>
              <a:gd name="connsiteX17" fmla="*/ 1944835 w 6342972"/>
              <a:gd name="connsiteY17" fmla="*/ 2376152 h 4179193"/>
              <a:gd name="connsiteX18" fmla="*/ 231947 w 6342972"/>
              <a:gd name="connsiteY18" fmla="*/ 4127678 h 4179193"/>
              <a:gd name="connsiteX19" fmla="*/ 1494075 w 6342972"/>
              <a:gd name="connsiteY19" fmla="*/ 1841679 h 4179193"/>
              <a:gd name="connsiteX20" fmla="*/ 1230060 w 6342972"/>
              <a:gd name="connsiteY20" fmla="*/ 862884 h 4179193"/>
              <a:gd name="connsiteX21" fmla="*/ 225507 w 6342972"/>
              <a:gd name="connsiteY21" fmla="*/ 57954 h 4179193"/>
              <a:gd name="connsiteX22" fmla="*/ 231947 w 6342972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1281448 w 6117465"/>
              <a:gd name="connsiteY18" fmla="*/ 2401909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3354946 w 6117465"/>
              <a:gd name="connsiteY18" fmla="*/ 1757965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5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897747 w 6117465"/>
              <a:gd name="connsiteY18" fmla="*/ 1828798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1268568 w 6117465"/>
              <a:gd name="connsiteY19" fmla="*/ 1841679 h 4179193"/>
              <a:gd name="connsiteX20" fmla="*/ 1004553 w 6117465"/>
              <a:gd name="connsiteY20" fmla="*/ 862884 h 4179193"/>
              <a:gd name="connsiteX21" fmla="*/ 0 w 6117465"/>
              <a:gd name="connsiteY21" fmla="*/ 57954 h 4179193"/>
              <a:gd name="connsiteX22" fmla="*/ 6440 w 6117465"/>
              <a:gd name="connsiteY22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285998 w 6117465"/>
              <a:gd name="connsiteY19" fmla="*/ 1635616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21226 w 6117465"/>
              <a:gd name="connsiteY19" fmla="*/ 1255690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21226 w 6117465"/>
              <a:gd name="connsiteY19" fmla="*/ 1255690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395468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8347 w 6117465"/>
              <a:gd name="connsiteY19" fmla="*/ 1236372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2401908 w 6117465"/>
              <a:gd name="connsiteY19" fmla="*/ 1223493 h 4179193"/>
              <a:gd name="connsiteX20" fmla="*/ 1268568 w 6117465"/>
              <a:gd name="connsiteY20" fmla="*/ 1841679 h 4179193"/>
              <a:gd name="connsiteX21" fmla="*/ 1004553 w 6117465"/>
              <a:gd name="connsiteY21" fmla="*/ 862884 h 4179193"/>
              <a:gd name="connsiteX22" fmla="*/ 0 w 6117465"/>
              <a:gd name="connsiteY22" fmla="*/ 57954 h 4179193"/>
              <a:gd name="connsiteX23" fmla="*/ 6440 w 6117465"/>
              <a:gd name="connsiteY23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65160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9030 w 6117465"/>
              <a:gd name="connsiteY5" fmla="*/ 2047740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382591 w 6117465"/>
              <a:gd name="connsiteY5" fmla="*/ 2060619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1004553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94735 w 6117465"/>
              <a:gd name="connsiteY22" fmla="*/ 862884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75099 w 6117465"/>
              <a:gd name="connsiteY22" fmla="*/ 853066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75099 w 6117465"/>
              <a:gd name="connsiteY22" fmla="*/ 853066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55464 w 6117465"/>
              <a:gd name="connsiteY22" fmla="*/ 843248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41679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45646 w 6117465"/>
              <a:gd name="connsiteY22" fmla="*/ 823613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26010 w 6117465"/>
              <a:gd name="connsiteY22" fmla="*/ 813795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26010 w 6117465"/>
              <a:gd name="connsiteY22" fmla="*/ 813795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06374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906374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02664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68568 w 6117465"/>
              <a:gd name="connsiteY21" fmla="*/ 1851497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01908 w 6117465"/>
              <a:gd name="connsiteY20" fmla="*/ 1223493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84877 w 6117465"/>
              <a:gd name="connsiteY8" fmla="*/ 2054180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603765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116685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6440 w 6117465"/>
              <a:gd name="connsiteY0" fmla="*/ 0 h 4179193"/>
              <a:gd name="connsiteX1" fmla="*/ 1197735 w 6117465"/>
              <a:gd name="connsiteY1" fmla="*/ 592428 h 4179193"/>
              <a:gd name="connsiteX2" fmla="*/ 946596 w 6117465"/>
              <a:gd name="connsiteY2" fmla="*/ 1429555 h 4179193"/>
              <a:gd name="connsiteX3" fmla="*/ 2189408 w 6117465"/>
              <a:gd name="connsiteY3" fmla="*/ 1126901 h 4179193"/>
              <a:gd name="connsiteX4" fmla="*/ 3870101 w 6117465"/>
              <a:gd name="connsiteY4" fmla="*/ 1616298 h 4179193"/>
              <a:gd name="connsiteX5" fmla="*/ 2633729 w 6117465"/>
              <a:gd name="connsiteY5" fmla="*/ 2032117 h 4179193"/>
              <a:gd name="connsiteX6" fmla="*/ 3097796 w 6117465"/>
              <a:gd name="connsiteY6" fmla="*/ 2820472 h 4179193"/>
              <a:gd name="connsiteX7" fmla="*/ 3561008 w 6117465"/>
              <a:gd name="connsiteY7" fmla="*/ 2350394 h 4179193"/>
              <a:gd name="connsiteX8" fmla="*/ 4594321 w 6117465"/>
              <a:gd name="connsiteY8" fmla="*/ 2035291 h 4179193"/>
              <a:gd name="connsiteX9" fmla="*/ 4984122 w 6117465"/>
              <a:gd name="connsiteY9" fmla="*/ 3065171 h 4179193"/>
              <a:gd name="connsiteX10" fmla="*/ 5628067 w 6117465"/>
              <a:gd name="connsiteY10" fmla="*/ 3702675 h 4179193"/>
              <a:gd name="connsiteX11" fmla="*/ 5743978 w 6117465"/>
              <a:gd name="connsiteY11" fmla="*/ 3586765 h 4179193"/>
              <a:gd name="connsiteX12" fmla="*/ 6117465 w 6117465"/>
              <a:gd name="connsiteY12" fmla="*/ 4146996 h 4179193"/>
              <a:gd name="connsiteX13" fmla="*/ 5061396 w 6117465"/>
              <a:gd name="connsiteY13" fmla="*/ 4179193 h 4179193"/>
              <a:gd name="connsiteX14" fmla="*/ 5228822 w 6117465"/>
              <a:gd name="connsiteY14" fmla="*/ 4031087 h 4179193"/>
              <a:gd name="connsiteX15" fmla="*/ 4565560 w 6117465"/>
              <a:gd name="connsiteY15" fmla="*/ 2955701 h 4179193"/>
              <a:gd name="connsiteX16" fmla="*/ 3702675 w 6117465"/>
              <a:gd name="connsiteY16" fmla="*/ 2646608 h 4179193"/>
              <a:gd name="connsiteX17" fmla="*/ 1719328 w 6117465"/>
              <a:gd name="connsiteY17" fmla="*/ 2376152 h 4179193"/>
              <a:gd name="connsiteX18" fmla="*/ 2910626 w 6117465"/>
              <a:gd name="connsiteY18" fmla="*/ 1835237 h 4179193"/>
              <a:gd name="connsiteX19" fmla="*/ 3580325 w 6117465"/>
              <a:gd name="connsiteY19" fmla="*/ 1326523 h 4179193"/>
              <a:gd name="connsiteX20" fmla="*/ 2411726 w 6117465"/>
              <a:gd name="connsiteY20" fmla="*/ 1233312 h 4179193"/>
              <a:gd name="connsiteX21" fmla="*/ 1288204 w 6117465"/>
              <a:gd name="connsiteY21" fmla="*/ 1880950 h 4179193"/>
              <a:gd name="connsiteX22" fmla="*/ 896557 w 6117465"/>
              <a:gd name="connsiteY22" fmla="*/ 803977 h 4179193"/>
              <a:gd name="connsiteX23" fmla="*/ 0 w 6117465"/>
              <a:gd name="connsiteY23" fmla="*/ 57954 h 4179193"/>
              <a:gd name="connsiteX24" fmla="*/ 6440 w 6117465"/>
              <a:gd name="connsiteY24" fmla="*/ 0 h 4179193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33620 w 6139359"/>
              <a:gd name="connsiteY20" fmla="*/ 1261645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16157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8451 w 6139359"/>
              <a:gd name="connsiteY22" fmla="*/ 832310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14958 w 6139359"/>
              <a:gd name="connsiteY22" fmla="*/ 828817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25876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25876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1396 w 6139359"/>
              <a:gd name="connsiteY20" fmla="*/ 1294823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9076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55623 w 6139359"/>
              <a:gd name="connsiteY5" fmla="*/ 2060450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65068 w 6139359"/>
              <a:gd name="connsiteY5" fmla="*/ 2079339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27290 w 6139359"/>
              <a:gd name="connsiteY5" fmla="*/ 2098228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  <a:gd name="connsiteX0" fmla="*/ 0 w 6139359"/>
              <a:gd name="connsiteY0" fmla="*/ 0 h 4207526"/>
              <a:gd name="connsiteX1" fmla="*/ 1219629 w 6139359"/>
              <a:gd name="connsiteY1" fmla="*/ 620761 h 4207526"/>
              <a:gd name="connsiteX2" fmla="*/ 968490 w 6139359"/>
              <a:gd name="connsiteY2" fmla="*/ 1457888 h 4207526"/>
              <a:gd name="connsiteX3" fmla="*/ 2211302 w 6139359"/>
              <a:gd name="connsiteY3" fmla="*/ 1155234 h 4207526"/>
              <a:gd name="connsiteX4" fmla="*/ 3891995 w 6139359"/>
              <a:gd name="connsiteY4" fmla="*/ 1644631 h 4207526"/>
              <a:gd name="connsiteX5" fmla="*/ 2627290 w 6139359"/>
              <a:gd name="connsiteY5" fmla="*/ 2098228 h 4207526"/>
              <a:gd name="connsiteX6" fmla="*/ 3119690 w 6139359"/>
              <a:gd name="connsiteY6" fmla="*/ 2848805 h 4207526"/>
              <a:gd name="connsiteX7" fmla="*/ 3582902 w 6139359"/>
              <a:gd name="connsiteY7" fmla="*/ 2378727 h 4207526"/>
              <a:gd name="connsiteX8" fmla="*/ 4616215 w 6139359"/>
              <a:gd name="connsiteY8" fmla="*/ 2063624 h 4207526"/>
              <a:gd name="connsiteX9" fmla="*/ 5006016 w 6139359"/>
              <a:gd name="connsiteY9" fmla="*/ 3093504 h 4207526"/>
              <a:gd name="connsiteX10" fmla="*/ 5649961 w 6139359"/>
              <a:gd name="connsiteY10" fmla="*/ 3731008 h 4207526"/>
              <a:gd name="connsiteX11" fmla="*/ 5765872 w 6139359"/>
              <a:gd name="connsiteY11" fmla="*/ 3615098 h 4207526"/>
              <a:gd name="connsiteX12" fmla="*/ 6139359 w 6139359"/>
              <a:gd name="connsiteY12" fmla="*/ 4175329 h 4207526"/>
              <a:gd name="connsiteX13" fmla="*/ 5083290 w 6139359"/>
              <a:gd name="connsiteY13" fmla="*/ 4207526 h 4207526"/>
              <a:gd name="connsiteX14" fmla="*/ 5250716 w 6139359"/>
              <a:gd name="connsiteY14" fmla="*/ 4059420 h 4207526"/>
              <a:gd name="connsiteX15" fmla="*/ 4587454 w 6139359"/>
              <a:gd name="connsiteY15" fmla="*/ 2984034 h 4207526"/>
              <a:gd name="connsiteX16" fmla="*/ 3724569 w 6139359"/>
              <a:gd name="connsiteY16" fmla="*/ 2674941 h 4207526"/>
              <a:gd name="connsiteX17" fmla="*/ 1741222 w 6139359"/>
              <a:gd name="connsiteY17" fmla="*/ 2404485 h 4207526"/>
              <a:gd name="connsiteX18" fmla="*/ 2932520 w 6139359"/>
              <a:gd name="connsiteY18" fmla="*/ 1863570 h 4207526"/>
              <a:gd name="connsiteX19" fmla="*/ 3602219 w 6139359"/>
              <a:gd name="connsiteY19" fmla="*/ 1354856 h 4207526"/>
              <a:gd name="connsiteX20" fmla="*/ 2427278 w 6139359"/>
              <a:gd name="connsiteY20" fmla="*/ 1300705 h 4207526"/>
              <a:gd name="connsiteX21" fmla="*/ 1310098 w 6139359"/>
              <a:gd name="connsiteY21" fmla="*/ 1909283 h 4207526"/>
              <a:gd name="connsiteX22" fmla="*/ 906135 w 6139359"/>
              <a:gd name="connsiteY22" fmla="*/ 817053 h 4207526"/>
              <a:gd name="connsiteX23" fmla="*/ 21894 w 6139359"/>
              <a:gd name="connsiteY23" fmla="*/ 86287 h 4207526"/>
              <a:gd name="connsiteX24" fmla="*/ 0 w 6139359"/>
              <a:gd name="connsiteY24" fmla="*/ 0 h 4207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6139359" h="4207526">
                <a:moveTo>
                  <a:pt x="0" y="0"/>
                </a:moveTo>
                <a:cubicBezTo>
                  <a:pt x="201768" y="352023"/>
                  <a:pt x="1101573" y="191465"/>
                  <a:pt x="1219629" y="620761"/>
                </a:cubicBezTo>
                <a:cubicBezTo>
                  <a:pt x="1329098" y="1118744"/>
                  <a:pt x="818712" y="1052442"/>
                  <a:pt x="968490" y="1457888"/>
                </a:cubicBezTo>
                <a:cubicBezTo>
                  <a:pt x="1120890" y="1784154"/>
                  <a:pt x="1942280" y="1782564"/>
                  <a:pt x="2211302" y="1155234"/>
                </a:cubicBezTo>
                <a:cubicBezTo>
                  <a:pt x="2579987" y="540313"/>
                  <a:pt x="4187892" y="908350"/>
                  <a:pt x="3891995" y="1644631"/>
                </a:cubicBezTo>
                <a:cubicBezTo>
                  <a:pt x="3594828" y="2137725"/>
                  <a:pt x="3020096" y="2046713"/>
                  <a:pt x="2627290" y="2098228"/>
                </a:cubicBezTo>
                <a:cubicBezTo>
                  <a:pt x="1633732" y="2264736"/>
                  <a:pt x="2218169" y="3097796"/>
                  <a:pt x="3119690" y="2848805"/>
                </a:cubicBezTo>
                <a:cubicBezTo>
                  <a:pt x="3438227" y="2754791"/>
                  <a:pt x="3469139" y="2569764"/>
                  <a:pt x="3582902" y="2378727"/>
                </a:cubicBezTo>
                <a:cubicBezTo>
                  <a:pt x="3764924" y="2101833"/>
                  <a:pt x="4113938" y="1952605"/>
                  <a:pt x="4616215" y="2063624"/>
                </a:cubicBezTo>
                <a:cubicBezTo>
                  <a:pt x="5114199" y="2138752"/>
                  <a:pt x="5422433" y="2747922"/>
                  <a:pt x="5006016" y="3093504"/>
                </a:cubicBezTo>
                <a:cubicBezTo>
                  <a:pt x="4623941" y="3514214"/>
                  <a:pt x="5362333" y="3677347"/>
                  <a:pt x="5649961" y="3731008"/>
                </a:cubicBezTo>
                <a:lnTo>
                  <a:pt x="5765872" y="3615098"/>
                </a:lnTo>
                <a:lnTo>
                  <a:pt x="6139359" y="4175329"/>
                </a:lnTo>
                <a:lnTo>
                  <a:pt x="5083290" y="4207526"/>
                </a:lnTo>
                <a:lnTo>
                  <a:pt x="5250716" y="4059420"/>
                </a:lnTo>
                <a:cubicBezTo>
                  <a:pt x="4881521" y="3883409"/>
                  <a:pt x="4080885" y="3546412"/>
                  <a:pt x="4587454" y="2984034"/>
                </a:cubicBezTo>
                <a:cubicBezTo>
                  <a:pt x="5319403" y="2348677"/>
                  <a:pt x="4055446" y="1936592"/>
                  <a:pt x="3724569" y="2674941"/>
                </a:cubicBezTo>
                <a:cubicBezTo>
                  <a:pt x="3430500" y="3479870"/>
                  <a:pt x="1629605" y="3331764"/>
                  <a:pt x="1741222" y="2404485"/>
                </a:cubicBezTo>
                <a:cubicBezTo>
                  <a:pt x="1859317" y="1875765"/>
                  <a:pt x="2574059" y="1870009"/>
                  <a:pt x="2932520" y="1863570"/>
                </a:cubicBezTo>
                <a:cubicBezTo>
                  <a:pt x="3365035" y="1849618"/>
                  <a:pt x="3706324" y="1617799"/>
                  <a:pt x="3602219" y="1354856"/>
                </a:cubicBezTo>
                <a:cubicBezTo>
                  <a:pt x="3517434" y="1143428"/>
                  <a:pt x="2746869" y="907840"/>
                  <a:pt x="2427278" y="1300705"/>
                </a:cubicBezTo>
                <a:cubicBezTo>
                  <a:pt x="2163659" y="1857207"/>
                  <a:pt x="1652461" y="1941481"/>
                  <a:pt x="1310098" y="1909283"/>
                </a:cubicBezTo>
                <a:cubicBezTo>
                  <a:pt x="368428" y="1783911"/>
                  <a:pt x="688460" y="1098857"/>
                  <a:pt x="906135" y="817053"/>
                </a:cubicBezTo>
                <a:cubicBezTo>
                  <a:pt x="1119214" y="377738"/>
                  <a:pt x="163562" y="474799"/>
                  <a:pt x="21894" y="86287"/>
                </a:cubicBez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sz="1579" kern="0" dirty="0">
              <a:solidFill>
                <a:prstClr val="white"/>
              </a:solidFill>
              <a:latin typeface="Trebuchet MS" panose="020B0603020202020204" pitchFamily="34" charset="0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34" name="TextBox 333"/>
          <p:cNvSpPr txBox="1"/>
          <p:nvPr/>
        </p:nvSpPr>
        <p:spPr>
          <a:xfrm>
            <a:off x="5940098" y="1330885"/>
            <a:ext cx="2004887" cy="1000274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Fewer clicks to progress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Difficult to find all pertinent information about the course or program immediately</a:t>
            </a:r>
          </a:p>
        </p:txBody>
      </p:sp>
      <p:sp>
        <p:nvSpPr>
          <p:cNvPr id="7" name="Rectangle 6"/>
          <p:cNvSpPr/>
          <p:nvPr/>
        </p:nvSpPr>
        <p:spPr>
          <a:xfrm>
            <a:off x="8824226" y="5252997"/>
            <a:ext cx="1198249" cy="231387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r>
              <a:rPr lang="pl-PL" sz="1200" dirty="0">
                <a:solidFill>
                  <a:srgbClr val="FFFFFF"/>
                </a:solidFill>
              </a:rPr>
              <a:t>XXX</a:t>
            </a:r>
            <a:endParaRPr lang="en-US" sz="120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r="7341"/>
          <a:stretch/>
        </p:blipFill>
        <p:spPr>
          <a:xfrm>
            <a:off x="1595579" y="2078413"/>
            <a:ext cx="7249077" cy="3262816"/>
          </a:xfrm>
          <a:prstGeom prst="rect">
            <a:avLst/>
          </a:prstGeom>
        </p:spPr>
      </p:pic>
      <p:sp>
        <p:nvSpPr>
          <p:cNvPr id="28" name="Isosceles Triangle 27"/>
          <p:cNvSpPr/>
          <p:nvPr/>
        </p:nvSpPr>
        <p:spPr>
          <a:xfrm rot="1452109">
            <a:off x="2721208" y="3446453"/>
            <a:ext cx="335420" cy="554395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1990098" y="3792337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Finding things: Search</a:t>
            </a:r>
          </a:p>
        </p:txBody>
      </p:sp>
      <p:sp>
        <p:nvSpPr>
          <p:cNvPr id="6" name="Isosceles Triangle 5"/>
          <p:cNvSpPr/>
          <p:nvPr/>
        </p:nvSpPr>
        <p:spPr>
          <a:xfrm rot="19523415" flipV="1">
            <a:off x="2715614" y="2289860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5" name="Oval 44"/>
          <p:cNvSpPr/>
          <p:nvPr/>
        </p:nvSpPr>
        <p:spPr>
          <a:xfrm>
            <a:off x="1896828" y="1393243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2093A6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Enter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8742918" y="5525342"/>
            <a:ext cx="2819682" cy="1077218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You might also like…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Update your preferences here…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Learners expect to set learning preferences and “AI” will push relevant content</a:t>
            </a:r>
          </a:p>
        </p:txBody>
      </p:sp>
      <p:sp>
        <p:nvSpPr>
          <p:cNvPr id="31" name="Isosceles Triangle 30"/>
          <p:cNvSpPr/>
          <p:nvPr/>
        </p:nvSpPr>
        <p:spPr>
          <a:xfrm rot="2997779">
            <a:off x="8208829" y="5106519"/>
            <a:ext cx="530463" cy="722782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9" name="Isosceles Triangle 28"/>
          <p:cNvSpPr/>
          <p:nvPr/>
        </p:nvSpPr>
        <p:spPr>
          <a:xfrm flipV="1">
            <a:off x="5080374" y="2324804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4661475" y="1286550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Finding things: Browse</a:t>
            </a:r>
          </a:p>
        </p:txBody>
      </p:sp>
      <p:sp>
        <p:nvSpPr>
          <p:cNvPr id="44" name="Oval 43"/>
          <p:cNvSpPr/>
          <p:nvPr/>
        </p:nvSpPr>
        <p:spPr>
          <a:xfrm>
            <a:off x="7409369" y="5161825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Coming Back</a:t>
            </a:r>
            <a:endParaRPr lang="en-US" sz="1600" dirty="0">
              <a:solidFill>
                <a:schemeClr val="tx2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 rot="11289123" flipV="1">
            <a:off x="4717424" y="4570515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4184104" y="4873662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Using things: Launch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48288" y="4846303"/>
            <a:ext cx="1955725" cy="1742015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Missing easier/clearer registration &amp; launch path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Language is too complex (register vs. launch)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Length of videos and course duration is paramount</a:t>
            </a:r>
          </a:p>
        </p:txBody>
      </p:sp>
      <p:sp>
        <p:nvSpPr>
          <p:cNvPr id="42" name="Isosceles Triangle 41"/>
          <p:cNvSpPr/>
          <p:nvPr/>
        </p:nvSpPr>
        <p:spPr>
          <a:xfrm rot="783059" flipV="1">
            <a:off x="7698772" y="3302779"/>
            <a:ext cx="392528" cy="551577"/>
          </a:xfrm>
          <a:prstGeom prst="triangle">
            <a:avLst/>
          </a:prstGeom>
          <a:solidFill>
            <a:schemeClr val="tx2"/>
          </a:solidFill>
          <a:ln w="9525" cap="rnd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Aft>
                <a:spcPts val="1000"/>
              </a:spcAft>
            </a:pP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7418900" y="2288572"/>
            <a:ext cx="1264184" cy="1264184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Using things: Navigate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752295" y="2205473"/>
            <a:ext cx="3419323" cy="157581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Lack of fluid navigation within a course (learners move through unnecessary screen views with no bypasses)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Missing ability to easily go back to where they were (counter-intuitive back navigation)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Missing breadcrumb navigation (Workaround: Open content on different tabs)</a:t>
            </a:r>
            <a:endParaRPr lang="en-US" sz="1200" dirty="0">
              <a:solidFill>
                <a:srgbClr val="575757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53529" y="2656122"/>
            <a:ext cx="2740075" cy="1243417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Landing page is overwhelming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  <a:sym typeface="Trebuchet MS" panose="020B0603020202020204" pitchFamily="34" charset="0"/>
              </a:rPr>
              <a:t>LAB should know which content is “for me.” (role, usage, goals)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Learners turn to external research due to easier and faster content exploration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FE4086B-BD56-4EDB-8690-E98F44D53E9D}"/>
              </a:ext>
            </a:extLst>
          </p:cNvPr>
          <p:cNvGrpSpPr>
            <a:grpSpLocks noChangeAspect="1"/>
          </p:cNvGrpSpPr>
          <p:nvPr/>
        </p:nvGrpSpPr>
        <p:grpSpPr>
          <a:xfrm>
            <a:off x="604776" y="1247815"/>
            <a:ext cx="1130480" cy="1130480"/>
            <a:chOff x="5273675" y="2606675"/>
            <a:chExt cx="1644650" cy="1644650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AE8617DD-194F-4B5C-8FBC-023D407B845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273675" y="2606675"/>
              <a:ext cx="1644650" cy="164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DEB78A3-D5F0-44BD-B5FF-E3CC055BD5C6}"/>
                </a:ext>
              </a:extLst>
            </p:cNvPr>
            <p:cNvGrpSpPr/>
            <p:nvPr/>
          </p:nvGrpSpPr>
          <p:grpSpPr>
            <a:xfrm>
              <a:off x="5532438" y="2840037"/>
              <a:ext cx="1161676" cy="1238251"/>
              <a:chOff x="5532438" y="2840037"/>
              <a:chExt cx="1161676" cy="1238251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B390490A-2032-43F8-81FF-0E0EA28DA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1361" y="2840037"/>
                <a:ext cx="845100" cy="1062038"/>
              </a:xfrm>
              <a:custGeom>
                <a:avLst/>
                <a:gdLst>
                  <a:gd name="connsiteX0" fmla="*/ 547262 w 845100"/>
                  <a:gd name="connsiteY0" fmla="*/ 142875 h 1062038"/>
                  <a:gd name="connsiteX1" fmla="*/ 844149 w 845100"/>
                  <a:gd name="connsiteY1" fmla="*/ 297020 h 1062038"/>
                  <a:gd name="connsiteX2" fmla="*/ 844863 w 845100"/>
                  <a:gd name="connsiteY2" fmla="*/ 304157 h 1062038"/>
                  <a:gd name="connsiteX3" fmla="*/ 829876 w 845100"/>
                  <a:gd name="connsiteY3" fmla="*/ 376948 h 1062038"/>
                  <a:gd name="connsiteX4" fmla="*/ 814889 w 845100"/>
                  <a:gd name="connsiteY4" fmla="*/ 404066 h 1062038"/>
                  <a:gd name="connsiteX5" fmla="*/ 806325 w 845100"/>
                  <a:gd name="connsiteY5" fmla="*/ 416911 h 1062038"/>
                  <a:gd name="connsiteX6" fmla="*/ 577950 w 845100"/>
                  <a:gd name="connsiteY6" fmla="*/ 638852 h 1062038"/>
                  <a:gd name="connsiteX7" fmla="*/ 574382 w 845100"/>
                  <a:gd name="connsiteY7" fmla="*/ 639566 h 1062038"/>
                  <a:gd name="connsiteX8" fmla="*/ 570100 w 845100"/>
                  <a:gd name="connsiteY8" fmla="*/ 628148 h 1062038"/>
                  <a:gd name="connsiteX9" fmla="*/ 613634 w 845100"/>
                  <a:gd name="connsiteY9" fmla="*/ 572484 h 1062038"/>
                  <a:gd name="connsiteX10" fmla="*/ 303187 w 845100"/>
                  <a:gd name="connsiteY10" fmla="*/ 710929 h 1062038"/>
                  <a:gd name="connsiteX11" fmla="*/ 341725 w 845100"/>
                  <a:gd name="connsiteY11" fmla="*/ 1061325 h 1062038"/>
                  <a:gd name="connsiteX12" fmla="*/ 338870 w 845100"/>
                  <a:gd name="connsiteY12" fmla="*/ 1062038 h 1062038"/>
                  <a:gd name="connsiteX13" fmla="*/ 321742 w 845100"/>
                  <a:gd name="connsiteY13" fmla="*/ 1057756 h 1062038"/>
                  <a:gd name="connsiteX14" fmla="*/ 290341 w 845100"/>
                  <a:gd name="connsiteY14" fmla="*/ 1041343 h 1062038"/>
                  <a:gd name="connsiteX15" fmla="*/ 5586 w 845100"/>
                  <a:gd name="connsiteY15" fmla="*/ 505402 h 1062038"/>
                  <a:gd name="connsiteX16" fmla="*/ 17005 w 845100"/>
                  <a:gd name="connsiteY16" fmla="*/ 492557 h 1062038"/>
                  <a:gd name="connsiteX17" fmla="*/ 47693 w 845100"/>
                  <a:gd name="connsiteY17" fmla="*/ 528239 h 1062038"/>
                  <a:gd name="connsiteX18" fmla="*/ 75526 w 845100"/>
                  <a:gd name="connsiteY18" fmla="*/ 521816 h 1062038"/>
                  <a:gd name="connsiteX19" fmla="*/ 108355 w 845100"/>
                  <a:gd name="connsiteY19" fmla="*/ 511825 h 1062038"/>
                  <a:gd name="connsiteX20" fmla="*/ 140470 w 845100"/>
                  <a:gd name="connsiteY20" fmla="*/ 497552 h 1062038"/>
                  <a:gd name="connsiteX21" fmla="*/ 166162 w 845100"/>
                  <a:gd name="connsiteY21" fmla="*/ 484707 h 1062038"/>
                  <a:gd name="connsiteX22" fmla="*/ 166876 w 845100"/>
                  <a:gd name="connsiteY22" fmla="*/ 437607 h 1062038"/>
                  <a:gd name="connsiteX23" fmla="*/ 213264 w 845100"/>
                  <a:gd name="connsiteY23" fmla="*/ 445457 h 1062038"/>
                  <a:gd name="connsiteX24" fmla="*/ 230392 w 845100"/>
                  <a:gd name="connsiteY24" fmla="*/ 422620 h 1062038"/>
                  <a:gd name="connsiteX25" fmla="*/ 249662 w 845100"/>
                  <a:gd name="connsiteY25" fmla="*/ 394075 h 1062038"/>
                  <a:gd name="connsiteX26" fmla="*/ 265362 w 845100"/>
                  <a:gd name="connsiteY26" fmla="*/ 363389 h 1062038"/>
                  <a:gd name="connsiteX27" fmla="*/ 276781 w 845100"/>
                  <a:gd name="connsiteY27" fmla="*/ 336984 h 1062038"/>
                  <a:gd name="connsiteX28" fmla="*/ 248948 w 845100"/>
                  <a:gd name="connsiteY28" fmla="*/ 302730 h 1062038"/>
                  <a:gd name="connsiteX29" fmla="*/ 249662 w 845100"/>
                  <a:gd name="connsiteY29" fmla="*/ 299161 h 1062038"/>
                  <a:gd name="connsiteX30" fmla="*/ 285345 w 845100"/>
                  <a:gd name="connsiteY30" fmla="*/ 277752 h 1062038"/>
                  <a:gd name="connsiteX31" fmla="*/ 306755 w 845100"/>
                  <a:gd name="connsiteY31" fmla="*/ 290598 h 1062038"/>
                  <a:gd name="connsiteX32" fmla="*/ 321742 w 845100"/>
                  <a:gd name="connsiteY32" fmla="*/ 297734 h 1062038"/>
                  <a:gd name="connsiteX33" fmla="*/ 344580 w 845100"/>
                  <a:gd name="connsiteY33" fmla="*/ 284175 h 1062038"/>
                  <a:gd name="connsiteX34" fmla="*/ 377409 w 845100"/>
                  <a:gd name="connsiteY34" fmla="*/ 288457 h 1062038"/>
                  <a:gd name="connsiteX35" fmla="*/ 398105 w 845100"/>
                  <a:gd name="connsiteY35" fmla="*/ 307011 h 1062038"/>
                  <a:gd name="connsiteX36" fmla="*/ 413806 w 845100"/>
                  <a:gd name="connsiteY36" fmla="*/ 302730 h 1062038"/>
                  <a:gd name="connsiteX37" fmla="*/ 444494 w 845100"/>
                  <a:gd name="connsiteY37" fmla="*/ 293452 h 1062038"/>
                  <a:gd name="connsiteX38" fmla="*/ 445921 w 845100"/>
                  <a:gd name="connsiteY38" fmla="*/ 292739 h 1062038"/>
                  <a:gd name="connsiteX39" fmla="*/ 447348 w 845100"/>
                  <a:gd name="connsiteY39" fmla="*/ 292025 h 1062038"/>
                  <a:gd name="connsiteX40" fmla="*/ 475181 w 845100"/>
                  <a:gd name="connsiteY40" fmla="*/ 276325 h 1062038"/>
                  <a:gd name="connsiteX41" fmla="*/ 489455 w 845100"/>
                  <a:gd name="connsiteY41" fmla="*/ 267048 h 1062038"/>
                  <a:gd name="connsiteX42" fmla="*/ 489455 w 845100"/>
                  <a:gd name="connsiteY42" fmla="*/ 239930 h 1062038"/>
                  <a:gd name="connsiteX43" fmla="*/ 509438 w 845100"/>
                  <a:gd name="connsiteY43" fmla="*/ 212098 h 1062038"/>
                  <a:gd name="connsiteX44" fmla="*/ 533702 w 845100"/>
                  <a:gd name="connsiteY44" fmla="*/ 204961 h 1062038"/>
                  <a:gd name="connsiteX45" fmla="*/ 538698 w 845100"/>
                  <a:gd name="connsiteY45" fmla="*/ 189975 h 1062038"/>
                  <a:gd name="connsiteX46" fmla="*/ 547262 w 845100"/>
                  <a:gd name="connsiteY46" fmla="*/ 142875 h 1062038"/>
                  <a:gd name="connsiteX47" fmla="*/ 378079 w 845100"/>
                  <a:gd name="connsiteY47" fmla="*/ 75928 h 1062038"/>
                  <a:gd name="connsiteX48" fmla="*/ 354109 w 845100"/>
                  <a:gd name="connsiteY48" fmla="*/ 80491 h 1062038"/>
                  <a:gd name="connsiteX49" fmla="*/ 318367 w 845100"/>
                  <a:gd name="connsiteY49" fmla="*/ 131564 h 1062038"/>
                  <a:gd name="connsiteX50" fmla="*/ 323371 w 845100"/>
                  <a:gd name="connsiteY50" fmla="*/ 161057 h 1062038"/>
                  <a:gd name="connsiteX51" fmla="*/ 324801 w 845100"/>
                  <a:gd name="connsiteY51" fmla="*/ 163215 h 1062038"/>
                  <a:gd name="connsiteX52" fmla="*/ 403433 w 845100"/>
                  <a:gd name="connsiteY52" fmla="*/ 192708 h 1062038"/>
                  <a:gd name="connsiteX53" fmla="*/ 438461 w 845100"/>
                  <a:gd name="connsiteY53" fmla="*/ 143793 h 1062038"/>
                  <a:gd name="connsiteX54" fmla="*/ 434172 w 845100"/>
                  <a:gd name="connsiteY54" fmla="*/ 112142 h 1062038"/>
                  <a:gd name="connsiteX55" fmla="*/ 378079 w 845100"/>
                  <a:gd name="connsiteY55" fmla="*/ 75928 h 1062038"/>
                  <a:gd name="connsiteX56" fmla="*/ 352278 w 845100"/>
                  <a:gd name="connsiteY56" fmla="*/ 0 h 1062038"/>
                  <a:gd name="connsiteX57" fmla="*/ 370895 w 845100"/>
                  <a:gd name="connsiteY57" fmla="*/ 15767 h 1062038"/>
                  <a:gd name="connsiteX58" fmla="*/ 414571 w 845100"/>
                  <a:gd name="connsiteY58" fmla="*/ 21500 h 1062038"/>
                  <a:gd name="connsiteX59" fmla="*/ 435336 w 845100"/>
                  <a:gd name="connsiteY59" fmla="*/ 10033 h 1062038"/>
                  <a:gd name="connsiteX60" fmla="*/ 481877 w 845100"/>
                  <a:gd name="connsiteY60" fmla="*/ 44433 h 1062038"/>
                  <a:gd name="connsiteX61" fmla="*/ 477581 w 845100"/>
                  <a:gd name="connsiteY61" fmla="*/ 66650 h 1062038"/>
                  <a:gd name="connsiteX62" fmla="*/ 489753 w 845100"/>
                  <a:gd name="connsiteY62" fmla="*/ 88150 h 1062038"/>
                  <a:gd name="connsiteX63" fmla="*/ 496913 w 845100"/>
                  <a:gd name="connsiteY63" fmla="*/ 109650 h 1062038"/>
                  <a:gd name="connsiteX64" fmla="*/ 498345 w 845100"/>
                  <a:gd name="connsiteY64" fmla="*/ 111083 h 1062038"/>
                  <a:gd name="connsiteX65" fmla="*/ 516245 w 845100"/>
                  <a:gd name="connsiteY65" fmla="*/ 121833 h 1062038"/>
                  <a:gd name="connsiteX66" fmla="*/ 516961 w 845100"/>
                  <a:gd name="connsiteY66" fmla="*/ 143333 h 1062038"/>
                  <a:gd name="connsiteX67" fmla="*/ 510517 w 845100"/>
                  <a:gd name="connsiteY67" fmla="*/ 179167 h 1062038"/>
                  <a:gd name="connsiteX68" fmla="*/ 489037 w 845100"/>
                  <a:gd name="connsiteY68" fmla="*/ 186333 h 1062038"/>
                  <a:gd name="connsiteX69" fmla="*/ 458964 w 845100"/>
                  <a:gd name="connsiteY69" fmla="*/ 227183 h 1062038"/>
                  <a:gd name="connsiteX70" fmla="*/ 458964 w 845100"/>
                  <a:gd name="connsiteY70" fmla="*/ 250117 h 1062038"/>
                  <a:gd name="connsiteX71" fmla="*/ 433904 w 845100"/>
                  <a:gd name="connsiteY71" fmla="*/ 264450 h 1062038"/>
                  <a:gd name="connsiteX72" fmla="*/ 407411 w 845100"/>
                  <a:gd name="connsiteY72" fmla="*/ 273050 h 1062038"/>
                  <a:gd name="connsiteX73" fmla="*/ 390227 w 845100"/>
                  <a:gd name="connsiteY73" fmla="*/ 257283 h 1062038"/>
                  <a:gd name="connsiteX74" fmla="*/ 340106 w 845100"/>
                  <a:gd name="connsiteY74" fmla="*/ 250833 h 1062038"/>
                  <a:gd name="connsiteX75" fmla="*/ 320058 w 845100"/>
                  <a:gd name="connsiteY75" fmla="*/ 262300 h 1062038"/>
                  <a:gd name="connsiteX76" fmla="*/ 274233 w 845100"/>
                  <a:gd name="connsiteY76" fmla="*/ 227183 h 1062038"/>
                  <a:gd name="connsiteX77" fmla="*/ 279961 w 845100"/>
                  <a:gd name="connsiteY77" fmla="*/ 204967 h 1062038"/>
                  <a:gd name="connsiteX78" fmla="*/ 269221 w 845100"/>
                  <a:gd name="connsiteY78" fmla="*/ 184183 h 1062038"/>
                  <a:gd name="connsiteX79" fmla="*/ 268505 w 845100"/>
                  <a:gd name="connsiteY79" fmla="*/ 182750 h 1062038"/>
                  <a:gd name="connsiteX80" fmla="*/ 261345 w 845100"/>
                  <a:gd name="connsiteY80" fmla="*/ 160533 h 1062038"/>
                  <a:gd name="connsiteX81" fmla="*/ 252036 w 845100"/>
                  <a:gd name="connsiteY81" fmla="*/ 154800 h 1062038"/>
                  <a:gd name="connsiteX82" fmla="*/ 241296 w 845100"/>
                  <a:gd name="connsiteY82" fmla="*/ 149067 h 1062038"/>
                  <a:gd name="connsiteX83" fmla="*/ 249172 w 845100"/>
                  <a:gd name="connsiteY83" fmla="*/ 89583 h 1062038"/>
                  <a:gd name="connsiteX84" fmla="*/ 271369 w 845100"/>
                  <a:gd name="connsiteY84" fmla="*/ 82417 h 1062038"/>
                  <a:gd name="connsiteX85" fmla="*/ 298577 w 845100"/>
                  <a:gd name="connsiteY85" fmla="*/ 47300 h 1062038"/>
                  <a:gd name="connsiteX86" fmla="*/ 298577 w 845100"/>
                  <a:gd name="connsiteY86" fmla="*/ 23650 h 1062038"/>
                  <a:gd name="connsiteX87" fmla="*/ 324354 w 845100"/>
                  <a:gd name="connsiteY87" fmla="*/ 9317 h 1062038"/>
                  <a:gd name="connsiteX88" fmla="*/ 352278 w 845100"/>
                  <a:gd name="connsiteY88" fmla="*/ 0 h 1062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</a:cxnLst>
                <a:rect l="l" t="t" r="r" b="b"/>
                <a:pathLst>
                  <a:path w="845100" h="1062038">
                    <a:moveTo>
                      <a:pt x="547262" y="142875"/>
                    </a:moveTo>
                    <a:cubicBezTo>
                      <a:pt x="751372" y="152866"/>
                      <a:pt x="837726" y="244211"/>
                      <a:pt x="844149" y="297020"/>
                    </a:cubicBezTo>
                    <a:cubicBezTo>
                      <a:pt x="844149" y="297020"/>
                      <a:pt x="844149" y="297020"/>
                      <a:pt x="844863" y="304157"/>
                    </a:cubicBezTo>
                    <a:cubicBezTo>
                      <a:pt x="846290" y="329134"/>
                      <a:pt x="841295" y="353398"/>
                      <a:pt x="829876" y="376948"/>
                    </a:cubicBezTo>
                    <a:cubicBezTo>
                      <a:pt x="825594" y="386225"/>
                      <a:pt x="820598" y="394789"/>
                      <a:pt x="814889" y="404066"/>
                    </a:cubicBezTo>
                    <a:cubicBezTo>
                      <a:pt x="812748" y="408348"/>
                      <a:pt x="809893" y="412629"/>
                      <a:pt x="806325" y="416911"/>
                    </a:cubicBezTo>
                    <a:cubicBezTo>
                      <a:pt x="764218" y="480425"/>
                      <a:pt x="645749" y="590325"/>
                      <a:pt x="577950" y="638852"/>
                    </a:cubicBezTo>
                    <a:cubicBezTo>
                      <a:pt x="576523" y="638852"/>
                      <a:pt x="575095" y="639566"/>
                      <a:pt x="574382" y="639566"/>
                    </a:cubicBezTo>
                    <a:cubicBezTo>
                      <a:pt x="568672" y="639566"/>
                      <a:pt x="565104" y="633143"/>
                      <a:pt x="570100" y="628148"/>
                    </a:cubicBezTo>
                    <a:cubicBezTo>
                      <a:pt x="590796" y="606025"/>
                      <a:pt x="605070" y="587470"/>
                      <a:pt x="613634" y="572484"/>
                    </a:cubicBezTo>
                    <a:cubicBezTo>
                      <a:pt x="466617" y="657407"/>
                      <a:pt x="303187" y="710929"/>
                      <a:pt x="303187" y="710929"/>
                    </a:cubicBezTo>
                    <a:cubicBezTo>
                      <a:pt x="180435" y="870070"/>
                      <a:pt x="382404" y="1037775"/>
                      <a:pt x="341725" y="1061325"/>
                    </a:cubicBezTo>
                    <a:cubicBezTo>
                      <a:pt x="341011" y="1062038"/>
                      <a:pt x="340298" y="1062038"/>
                      <a:pt x="338870" y="1062038"/>
                    </a:cubicBezTo>
                    <a:cubicBezTo>
                      <a:pt x="334588" y="1062038"/>
                      <a:pt x="328879" y="1060611"/>
                      <a:pt x="321742" y="1057756"/>
                    </a:cubicBezTo>
                    <a:cubicBezTo>
                      <a:pt x="313178" y="1053475"/>
                      <a:pt x="302473" y="1048479"/>
                      <a:pt x="290341" y="1041343"/>
                    </a:cubicBezTo>
                    <a:cubicBezTo>
                      <a:pt x="184004" y="975688"/>
                      <a:pt x="-37948" y="768020"/>
                      <a:pt x="5586" y="505402"/>
                    </a:cubicBezTo>
                    <a:cubicBezTo>
                      <a:pt x="5586" y="505402"/>
                      <a:pt x="5586" y="505402"/>
                      <a:pt x="17005" y="492557"/>
                    </a:cubicBezTo>
                    <a:cubicBezTo>
                      <a:pt x="17005" y="492557"/>
                      <a:pt x="17005" y="492557"/>
                      <a:pt x="47693" y="528239"/>
                    </a:cubicBezTo>
                    <a:cubicBezTo>
                      <a:pt x="47693" y="528239"/>
                      <a:pt x="47693" y="528239"/>
                      <a:pt x="75526" y="521816"/>
                    </a:cubicBezTo>
                    <a:cubicBezTo>
                      <a:pt x="91227" y="518248"/>
                      <a:pt x="107641" y="511825"/>
                      <a:pt x="108355" y="511825"/>
                    </a:cubicBezTo>
                    <a:cubicBezTo>
                      <a:pt x="109782" y="511111"/>
                      <a:pt x="126197" y="505402"/>
                      <a:pt x="140470" y="497552"/>
                    </a:cubicBezTo>
                    <a:cubicBezTo>
                      <a:pt x="140470" y="497552"/>
                      <a:pt x="140470" y="497552"/>
                      <a:pt x="166162" y="484707"/>
                    </a:cubicBezTo>
                    <a:cubicBezTo>
                      <a:pt x="166162" y="484707"/>
                      <a:pt x="166162" y="484707"/>
                      <a:pt x="166876" y="437607"/>
                    </a:cubicBezTo>
                    <a:cubicBezTo>
                      <a:pt x="166876" y="437607"/>
                      <a:pt x="166876" y="437607"/>
                      <a:pt x="213264" y="445457"/>
                    </a:cubicBezTo>
                    <a:cubicBezTo>
                      <a:pt x="213264" y="445457"/>
                      <a:pt x="213264" y="445457"/>
                      <a:pt x="230392" y="422620"/>
                    </a:cubicBezTo>
                    <a:cubicBezTo>
                      <a:pt x="239670" y="411202"/>
                      <a:pt x="248234" y="396216"/>
                      <a:pt x="249662" y="394075"/>
                    </a:cubicBezTo>
                    <a:cubicBezTo>
                      <a:pt x="250375" y="392648"/>
                      <a:pt x="258939" y="377661"/>
                      <a:pt x="265362" y="363389"/>
                    </a:cubicBezTo>
                    <a:cubicBezTo>
                      <a:pt x="265362" y="363389"/>
                      <a:pt x="265362" y="363389"/>
                      <a:pt x="276781" y="336984"/>
                    </a:cubicBezTo>
                    <a:cubicBezTo>
                      <a:pt x="276781" y="336984"/>
                      <a:pt x="276781" y="336984"/>
                      <a:pt x="248948" y="302730"/>
                    </a:cubicBezTo>
                    <a:cubicBezTo>
                      <a:pt x="248948" y="301302"/>
                      <a:pt x="248948" y="299875"/>
                      <a:pt x="249662" y="299161"/>
                    </a:cubicBezTo>
                    <a:cubicBezTo>
                      <a:pt x="249662" y="299161"/>
                      <a:pt x="249662" y="299161"/>
                      <a:pt x="285345" y="277752"/>
                    </a:cubicBezTo>
                    <a:cubicBezTo>
                      <a:pt x="291768" y="282034"/>
                      <a:pt x="298905" y="286316"/>
                      <a:pt x="306755" y="290598"/>
                    </a:cubicBezTo>
                    <a:cubicBezTo>
                      <a:pt x="306755" y="290598"/>
                      <a:pt x="306755" y="290598"/>
                      <a:pt x="321742" y="297734"/>
                    </a:cubicBezTo>
                    <a:cubicBezTo>
                      <a:pt x="321742" y="297734"/>
                      <a:pt x="321742" y="297734"/>
                      <a:pt x="344580" y="284175"/>
                    </a:cubicBezTo>
                    <a:cubicBezTo>
                      <a:pt x="355285" y="287030"/>
                      <a:pt x="366704" y="288457"/>
                      <a:pt x="377409" y="288457"/>
                    </a:cubicBezTo>
                    <a:cubicBezTo>
                      <a:pt x="377409" y="288457"/>
                      <a:pt x="377409" y="288457"/>
                      <a:pt x="398105" y="307011"/>
                    </a:cubicBezTo>
                    <a:cubicBezTo>
                      <a:pt x="398105" y="307011"/>
                      <a:pt x="398105" y="307011"/>
                      <a:pt x="413806" y="302730"/>
                    </a:cubicBezTo>
                    <a:cubicBezTo>
                      <a:pt x="424511" y="300589"/>
                      <a:pt x="435216" y="297020"/>
                      <a:pt x="444494" y="293452"/>
                    </a:cubicBezTo>
                    <a:cubicBezTo>
                      <a:pt x="444494" y="293452"/>
                      <a:pt x="444494" y="293452"/>
                      <a:pt x="445921" y="292739"/>
                    </a:cubicBezTo>
                    <a:cubicBezTo>
                      <a:pt x="445921" y="292739"/>
                      <a:pt x="445921" y="292739"/>
                      <a:pt x="447348" y="292025"/>
                    </a:cubicBezTo>
                    <a:cubicBezTo>
                      <a:pt x="456626" y="287743"/>
                      <a:pt x="465904" y="282748"/>
                      <a:pt x="475181" y="276325"/>
                    </a:cubicBezTo>
                    <a:cubicBezTo>
                      <a:pt x="475181" y="276325"/>
                      <a:pt x="475181" y="276325"/>
                      <a:pt x="489455" y="267048"/>
                    </a:cubicBezTo>
                    <a:cubicBezTo>
                      <a:pt x="489455" y="267048"/>
                      <a:pt x="489455" y="267048"/>
                      <a:pt x="489455" y="239930"/>
                    </a:cubicBezTo>
                    <a:cubicBezTo>
                      <a:pt x="497305" y="231366"/>
                      <a:pt x="503728" y="222089"/>
                      <a:pt x="509438" y="212098"/>
                    </a:cubicBezTo>
                    <a:cubicBezTo>
                      <a:pt x="509438" y="212098"/>
                      <a:pt x="509438" y="212098"/>
                      <a:pt x="533702" y="204961"/>
                    </a:cubicBezTo>
                    <a:cubicBezTo>
                      <a:pt x="533702" y="204961"/>
                      <a:pt x="533702" y="204961"/>
                      <a:pt x="538698" y="189975"/>
                    </a:cubicBezTo>
                    <a:cubicBezTo>
                      <a:pt x="543694" y="174989"/>
                      <a:pt x="546549" y="159289"/>
                      <a:pt x="547262" y="142875"/>
                    </a:cubicBezTo>
                    <a:close/>
                    <a:moveTo>
                      <a:pt x="378079" y="75928"/>
                    </a:moveTo>
                    <a:cubicBezTo>
                      <a:pt x="370104" y="75950"/>
                      <a:pt x="361973" y="77434"/>
                      <a:pt x="354109" y="80491"/>
                    </a:cubicBezTo>
                    <a:cubicBezTo>
                      <a:pt x="333379" y="89842"/>
                      <a:pt x="320512" y="109984"/>
                      <a:pt x="318367" y="131564"/>
                    </a:cubicBezTo>
                    <a:cubicBezTo>
                      <a:pt x="317652" y="141635"/>
                      <a:pt x="319082" y="150986"/>
                      <a:pt x="323371" y="161057"/>
                    </a:cubicBezTo>
                    <a:cubicBezTo>
                      <a:pt x="324086" y="161776"/>
                      <a:pt x="324086" y="162495"/>
                      <a:pt x="324801" y="163215"/>
                    </a:cubicBezTo>
                    <a:cubicBezTo>
                      <a:pt x="338383" y="192708"/>
                      <a:pt x="373410" y="206375"/>
                      <a:pt x="403433" y="192708"/>
                    </a:cubicBezTo>
                    <a:cubicBezTo>
                      <a:pt x="423449" y="184076"/>
                      <a:pt x="436316" y="164653"/>
                      <a:pt x="438461" y="143793"/>
                    </a:cubicBezTo>
                    <a:cubicBezTo>
                      <a:pt x="439890" y="133722"/>
                      <a:pt x="438461" y="122932"/>
                      <a:pt x="434172" y="112142"/>
                    </a:cubicBezTo>
                    <a:cubicBezTo>
                      <a:pt x="424521" y="88943"/>
                      <a:pt x="402004" y="75860"/>
                      <a:pt x="378079" y="75928"/>
                    </a:cubicBezTo>
                    <a:close/>
                    <a:moveTo>
                      <a:pt x="352278" y="0"/>
                    </a:moveTo>
                    <a:cubicBezTo>
                      <a:pt x="352278" y="0"/>
                      <a:pt x="352278" y="0"/>
                      <a:pt x="370895" y="15767"/>
                    </a:cubicBezTo>
                    <a:cubicBezTo>
                      <a:pt x="385931" y="15050"/>
                      <a:pt x="400251" y="16483"/>
                      <a:pt x="414571" y="21500"/>
                    </a:cubicBezTo>
                    <a:cubicBezTo>
                      <a:pt x="414571" y="21500"/>
                      <a:pt x="414571" y="21500"/>
                      <a:pt x="435336" y="10033"/>
                    </a:cubicBezTo>
                    <a:cubicBezTo>
                      <a:pt x="452520" y="17200"/>
                      <a:pt x="468988" y="29383"/>
                      <a:pt x="481877" y="44433"/>
                    </a:cubicBezTo>
                    <a:cubicBezTo>
                      <a:pt x="481877" y="44433"/>
                      <a:pt x="481877" y="44433"/>
                      <a:pt x="477581" y="66650"/>
                    </a:cubicBezTo>
                    <a:cubicBezTo>
                      <a:pt x="481877" y="73100"/>
                      <a:pt x="486173" y="80267"/>
                      <a:pt x="489753" y="88150"/>
                    </a:cubicBezTo>
                    <a:cubicBezTo>
                      <a:pt x="492617" y="95317"/>
                      <a:pt x="494765" y="102483"/>
                      <a:pt x="496913" y="109650"/>
                    </a:cubicBezTo>
                    <a:cubicBezTo>
                      <a:pt x="496913" y="109650"/>
                      <a:pt x="496913" y="109650"/>
                      <a:pt x="498345" y="111083"/>
                    </a:cubicBezTo>
                    <a:cubicBezTo>
                      <a:pt x="500493" y="111800"/>
                      <a:pt x="504789" y="114667"/>
                      <a:pt x="516245" y="121833"/>
                    </a:cubicBezTo>
                    <a:cubicBezTo>
                      <a:pt x="516961" y="129000"/>
                      <a:pt x="517677" y="136167"/>
                      <a:pt x="516961" y="143333"/>
                    </a:cubicBezTo>
                    <a:cubicBezTo>
                      <a:pt x="516245" y="155517"/>
                      <a:pt x="514097" y="167700"/>
                      <a:pt x="510517" y="179167"/>
                    </a:cubicBezTo>
                    <a:cubicBezTo>
                      <a:pt x="510517" y="179167"/>
                      <a:pt x="510517" y="179167"/>
                      <a:pt x="489037" y="186333"/>
                    </a:cubicBezTo>
                    <a:cubicBezTo>
                      <a:pt x="481877" y="201383"/>
                      <a:pt x="471852" y="215717"/>
                      <a:pt x="458964" y="227183"/>
                    </a:cubicBezTo>
                    <a:cubicBezTo>
                      <a:pt x="458964" y="227183"/>
                      <a:pt x="458964" y="227183"/>
                      <a:pt x="458964" y="250117"/>
                    </a:cubicBezTo>
                    <a:cubicBezTo>
                      <a:pt x="451088" y="255133"/>
                      <a:pt x="442496" y="260150"/>
                      <a:pt x="433904" y="264450"/>
                    </a:cubicBezTo>
                    <a:cubicBezTo>
                      <a:pt x="425312" y="268033"/>
                      <a:pt x="416003" y="270900"/>
                      <a:pt x="407411" y="273050"/>
                    </a:cubicBezTo>
                    <a:cubicBezTo>
                      <a:pt x="407411" y="273050"/>
                      <a:pt x="407411" y="273050"/>
                      <a:pt x="390227" y="257283"/>
                    </a:cubicBezTo>
                    <a:cubicBezTo>
                      <a:pt x="373043" y="258717"/>
                      <a:pt x="355858" y="256567"/>
                      <a:pt x="340106" y="250833"/>
                    </a:cubicBezTo>
                    <a:cubicBezTo>
                      <a:pt x="340106" y="250833"/>
                      <a:pt x="340106" y="250833"/>
                      <a:pt x="320058" y="262300"/>
                    </a:cubicBezTo>
                    <a:cubicBezTo>
                      <a:pt x="302873" y="253700"/>
                      <a:pt x="287837" y="242233"/>
                      <a:pt x="274233" y="227183"/>
                    </a:cubicBezTo>
                    <a:cubicBezTo>
                      <a:pt x="274233" y="227183"/>
                      <a:pt x="274233" y="227183"/>
                      <a:pt x="279961" y="204967"/>
                    </a:cubicBezTo>
                    <a:cubicBezTo>
                      <a:pt x="275665" y="198517"/>
                      <a:pt x="272085" y="191350"/>
                      <a:pt x="269221" y="184183"/>
                    </a:cubicBezTo>
                    <a:cubicBezTo>
                      <a:pt x="268505" y="183467"/>
                      <a:pt x="268505" y="182750"/>
                      <a:pt x="268505" y="182750"/>
                    </a:cubicBezTo>
                    <a:cubicBezTo>
                      <a:pt x="264925" y="175583"/>
                      <a:pt x="262777" y="167700"/>
                      <a:pt x="261345" y="160533"/>
                    </a:cubicBezTo>
                    <a:cubicBezTo>
                      <a:pt x="261345" y="160533"/>
                      <a:pt x="261345" y="160533"/>
                      <a:pt x="252036" y="154800"/>
                    </a:cubicBezTo>
                    <a:cubicBezTo>
                      <a:pt x="249888" y="153367"/>
                      <a:pt x="246308" y="151217"/>
                      <a:pt x="241296" y="149067"/>
                    </a:cubicBezTo>
                    <a:cubicBezTo>
                      <a:pt x="239864" y="128283"/>
                      <a:pt x="242728" y="108217"/>
                      <a:pt x="249172" y="89583"/>
                    </a:cubicBezTo>
                    <a:cubicBezTo>
                      <a:pt x="249172" y="89583"/>
                      <a:pt x="249172" y="89583"/>
                      <a:pt x="271369" y="82417"/>
                    </a:cubicBezTo>
                    <a:cubicBezTo>
                      <a:pt x="277813" y="68800"/>
                      <a:pt x="287121" y="58050"/>
                      <a:pt x="298577" y="47300"/>
                    </a:cubicBezTo>
                    <a:cubicBezTo>
                      <a:pt x="298577" y="47300"/>
                      <a:pt x="298577" y="47300"/>
                      <a:pt x="298577" y="23650"/>
                    </a:cubicBezTo>
                    <a:cubicBezTo>
                      <a:pt x="306453" y="17917"/>
                      <a:pt x="315046" y="12900"/>
                      <a:pt x="324354" y="9317"/>
                    </a:cubicBezTo>
                    <a:cubicBezTo>
                      <a:pt x="333662" y="5017"/>
                      <a:pt x="343686" y="2150"/>
                      <a:pt x="35227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439DC89E-3DD1-4BC9-AF52-59281A4BB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438" y="2862263"/>
                <a:ext cx="1161676" cy="1216025"/>
              </a:xfrm>
              <a:custGeom>
                <a:avLst/>
                <a:gdLst>
                  <a:gd name="connsiteX0" fmla="*/ 1057885 w 1161676"/>
                  <a:gd name="connsiteY0" fmla="*/ 401637 h 1216025"/>
                  <a:gd name="connsiteX1" fmla="*/ 1065015 w 1161676"/>
                  <a:gd name="connsiteY1" fmla="*/ 447317 h 1216025"/>
                  <a:gd name="connsiteX2" fmla="*/ 1066441 w 1161676"/>
                  <a:gd name="connsiteY2" fmla="*/ 490856 h 1216025"/>
                  <a:gd name="connsiteX3" fmla="*/ 1072145 w 1161676"/>
                  <a:gd name="connsiteY3" fmla="*/ 561517 h 1216025"/>
                  <a:gd name="connsiteX4" fmla="*/ 1120629 w 1161676"/>
                  <a:gd name="connsiteY4" fmla="*/ 638602 h 1216025"/>
                  <a:gd name="connsiteX5" fmla="*/ 1159844 w 1161676"/>
                  <a:gd name="connsiteY5" fmla="*/ 721397 h 1216025"/>
                  <a:gd name="connsiteX6" fmla="*/ 1057172 w 1161676"/>
                  <a:gd name="connsiteY6" fmla="*/ 765649 h 1216025"/>
                  <a:gd name="connsiteX7" fmla="*/ 1060024 w 1161676"/>
                  <a:gd name="connsiteY7" fmla="*/ 850585 h 1216025"/>
                  <a:gd name="connsiteX8" fmla="*/ 1038634 w 1161676"/>
                  <a:gd name="connsiteY8" fmla="*/ 984770 h 1216025"/>
                  <a:gd name="connsiteX9" fmla="*/ 908868 w 1161676"/>
                  <a:gd name="connsiteY9" fmla="*/ 1007610 h 1216025"/>
                  <a:gd name="connsiteX10" fmla="*/ 824734 w 1161676"/>
                  <a:gd name="connsiteY10" fmla="*/ 1004042 h 1216025"/>
                  <a:gd name="connsiteX11" fmla="*/ 824734 w 1161676"/>
                  <a:gd name="connsiteY11" fmla="*/ 1199609 h 1216025"/>
                  <a:gd name="connsiteX12" fmla="*/ 809761 w 1161676"/>
                  <a:gd name="connsiteY12" fmla="*/ 1215311 h 1216025"/>
                  <a:gd name="connsiteX13" fmla="*/ 785519 w 1161676"/>
                  <a:gd name="connsiteY13" fmla="*/ 1216025 h 1216025"/>
                  <a:gd name="connsiteX14" fmla="*/ 516717 w 1161676"/>
                  <a:gd name="connsiteY14" fmla="*/ 1150360 h 1216025"/>
                  <a:gd name="connsiteX15" fmla="*/ 509587 w 1161676"/>
                  <a:gd name="connsiteY15" fmla="*/ 1136799 h 1216025"/>
                  <a:gd name="connsiteX16" fmla="*/ 509587 w 1161676"/>
                  <a:gd name="connsiteY16" fmla="*/ 1055432 h 1216025"/>
                  <a:gd name="connsiteX17" fmla="*/ 540959 w 1161676"/>
                  <a:gd name="connsiteY17" fmla="*/ 1068993 h 1216025"/>
                  <a:gd name="connsiteX18" fmla="*/ 540959 w 1161676"/>
                  <a:gd name="connsiteY18" fmla="*/ 1127520 h 1216025"/>
                  <a:gd name="connsiteX19" fmla="*/ 793362 w 1161676"/>
                  <a:gd name="connsiteY19" fmla="*/ 1184620 h 1216025"/>
                  <a:gd name="connsiteX20" fmla="*/ 793362 w 1161676"/>
                  <a:gd name="connsiteY20" fmla="*/ 986198 h 1216025"/>
                  <a:gd name="connsiteX21" fmla="*/ 800492 w 1161676"/>
                  <a:gd name="connsiteY21" fmla="*/ 973350 h 1216025"/>
                  <a:gd name="connsiteX22" fmla="*/ 813326 w 1161676"/>
                  <a:gd name="connsiteY22" fmla="*/ 971209 h 1216025"/>
                  <a:gd name="connsiteX23" fmla="*/ 913146 w 1161676"/>
                  <a:gd name="connsiteY23" fmla="*/ 976205 h 1216025"/>
                  <a:gd name="connsiteX24" fmla="*/ 916711 w 1161676"/>
                  <a:gd name="connsiteY24" fmla="*/ 976205 h 1216025"/>
                  <a:gd name="connsiteX25" fmla="*/ 1015818 w 1161676"/>
                  <a:gd name="connsiteY25" fmla="*/ 963358 h 1216025"/>
                  <a:gd name="connsiteX26" fmla="*/ 1029365 w 1161676"/>
                  <a:gd name="connsiteY26" fmla="*/ 850585 h 1216025"/>
                  <a:gd name="connsiteX27" fmla="*/ 1025800 w 1161676"/>
                  <a:gd name="connsiteY27" fmla="*/ 749947 h 1216025"/>
                  <a:gd name="connsiteX28" fmla="*/ 1030078 w 1161676"/>
                  <a:gd name="connsiteY28" fmla="*/ 737099 h 1216025"/>
                  <a:gd name="connsiteX29" fmla="*/ 1042912 w 1161676"/>
                  <a:gd name="connsiteY29" fmla="*/ 732817 h 1216025"/>
                  <a:gd name="connsiteX30" fmla="*/ 1130611 w 1161676"/>
                  <a:gd name="connsiteY30" fmla="*/ 709977 h 1216025"/>
                  <a:gd name="connsiteX31" fmla="*/ 1098526 w 1161676"/>
                  <a:gd name="connsiteY31" fmla="*/ 661442 h 1216025"/>
                  <a:gd name="connsiteX32" fmla="*/ 1042912 w 1161676"/>
                  <a:gd name="connsiteY32" fmla="*/ 572937 h 1216025"/>
                  <a:gd name="connsiteX33" fmla="*/ 1035782 w 1161676"/>
                  <a:gd name="connsiteY33" fmla="*/ 491570 h 1216025"/>
                  <a:gd name="connsiteX34" fmla="*/ 1034356 w 1161676"/>
                  <a:gd name="connsiteY34" fmla="*/ 450172 h 1216025"/>
                  <a:gd name="connsiteX35" fmla="*/ 1032930 w 1161676"/>
                  <a:gd name="connsiteY35" fmla="*/ 438038 h 1216025"/>
                  <a:gd name="connsiteX36" fmla="*/ 1057885 w 1161676"/>
                  <a:gd name="connsiteY36" fmla="*/ 401637 h 1216025"/>
                  <a:gd name="connsiteX37" fmla="*/ 236180 w 1161676"/>
                  <a:gd name="connsiteY37" fmla="*/ 125412 h 1216025"/>
                  <a:gd name="connsiteX38" fmla="*/ 344804 w 1161676"/>
                  <a:gd name="connsiteY38" fmla="*/ 212318 h 1216025"/>
                  <a:gd name="connsiteX39" fmla="*/ 347662 w 1161676"/>
                  <a:gd name="connsiteY39" fmla="*/ 236537 h 1216025"/>
                  <a:gd name="connsiteX40" fmla="*/ 346233 w 1161676"/>
                  <a:gd name="connsiteY40" fmla="*/ 255058 h 1216025"/>
                  <a:gd name="connsiteX41" fmla="*/ 282631 w 1161676"/>
                  <a:gd name="connsiteY41" fmla="*/ 337689 h 1216025"/>
                  <a:gd name="connsiteX42" fmla="*/ 241897 w 1161676"/>
                  <a:gd name="connsiteY42" fmla="*/ 347662 h 1216025"/>
                  <a:gd name="connsiteX43" fmla="*/ 236180 w 1161676"/>
                  <a:gd name="connsiteY43" fmla="*/ 347662 h 1216025"/>
                  <a:gd name="connsiteX44" fmla="*/ 125412 w 1161676"/>
                  <a:gd name="connsiteY44" fmla="*/ 236537 h 1216025"/>
                  <a:gd name="connsiteX45" fmla="*/ 236180 w 1161676"/>
                  <a:gd name="connsiteY45" fmla="*/ 125412 h 1216025"/>
                  <a:gd name="connsiteX46" fmla="*/ 236538 w 1161676"/>
                  <a:gd name="connsiteY46" fmla="*/ 30162 h 1216025"/>
                  <a:gd name="connsiteX47" fmla="*/ 218699 w 1161676"/>
                  <a:gd name="connsiteY47" fmla="*/ 30876 h 1216025"/>
                  <a:gd name="connsiteX48" fmla="*/ 202288 w 1161676"/>
                  <a:gd name="connsiteY48" fmla="*/ 74445 h 1216025"/>
                  <a:gd name="connsiteX49" fmla="*/ 195152 w 1161676"/>
                  <a:gd name="connsiteY49" fmla="*/ 76587 h 1216025"/>
                  <a:gd name="connsiteX50" fmla="*/ 165897 w 1161676"/>
                  <a:gd name="connsiteY50" fmla="*/ 86587 h 1216025"/>
                  <a:gd name="connsiteX51" fmla="*/ 158761 w 1161676"/>
                  <a:gd name="connsiteY51" fmla="*/ 89444 h 1216025"/>
                  <a:gd name="connsiteX52" fmla="*/ 119516 w 1161676"/>
                  <a:gd name="connsiteY52" fmla="*/ 67302 h 1216025"/>
                  <a:gd name="connsiteX53" fmla="*/ 105245 w 1161676"/>
                  <a:gd name="connsiteY53" fmla="*/ 78730 h 1216025"/>
                  <a:gd name="connsiteX54" fmla="*/ 91688 w 1161676"/>
                  <a:gd name="connsiteY54" fmla="*/ 90872 h 1216025"/>
                  <a:gd name="connsiteX55" fmla="*/ 105245 w 1161676"/>
                  <a:gd name="connsiteY55" fmla="*/ 130155 h 1216025"/>
                  <a:gd name="connsiteX56" fmla="*/ 100251 w 1161676"/>
                  <a:gd name="connsiteY56" fmla="*/ 136583 h 1216025"/>
                  <a:gd name="connsiteX57" fmla="*/ 80271 w 1161676"/>
                  <a:gd name="connsiteY57" fmla="*/ 169438 h 1216025"/>
                  <a:gd name="connsiteX58" fmla="*/ 76704 w 1161676"/>
                  <a:gd name="connsiteY58" fmla="*/ 176580 h 1216025"/>
                  <a:gd name="connsiteX59" fmla="*/ 38172 w 1161676"/>
                  <a:gd name="connsiteY59" fmla="*/ 183723 h 1216025"/>
                  <a:gd name="connsiteX60" fmla="*/ 34604 w 1161676"/>
                  <a:gd name="connsiteY60" fmla="*/ 201579 h 1216025"/>
                  <a:gd name="connsiteX61" fmla="*/ 31750 w 1161676"/>
                  <a:gd name="connsiteY61" fmla="*/ 219435 h 1216025"/>
                  <a:gd name="connsiteX62" fmla="*/ 64573 w 1161676"/>
                  <a:gd name="connsiteY62" fmla="*/ 238005 h 1216025"/>
                  <a:gd name="connsiteX63" fmla="*/ 64573 w 1161676"/>
                  <a:gd name="connsiteY63" fmla="*/ 246575 h 1216025"/>
                  <a:gd name="connsiteX64" fmla="*/ 71709 w 1161676"/>
                  <a:gd name="connsiteY64" fmla="*/ 286573 h 1216025"/>
                  <a:gd name="connsiteX65" fmla="*/ 74563 w 1161676"/>
                  <a:gd name="connsiteY65" fmla="*/ 294429 h 1216025"/>
                  <a:gd name="connsiteX66" fmla="*/ 50302 w 1161676"/>
                  <a:gd name="connsiteY66" fmla="*/ 324427 h 1216025"/>
                  <a:gd name="connsiteX67" fmla="*/ 58865 w 1161676"/>
                  <a:gd name="connsiteY67" fmla="*/ 340140 h 1216025"/>
                  <a:gd name="connsiteX68" fmla="*/ 68141 w 1161676"/>
                  <a:gd name="connsiteY68" fmla="*/ 355139 h 1216025"/>
                  <a:gd name="connsiteX69" fmla="*/ 108100 w 1161676"/>
                  <a:gd name="connsiteY69" fmla="*/ 348711 h 1216025"/>
                  <a:gd name="connsiteX70" fmla="*/ 113808 w 1161676"/>
                  <a:gd name="connsiteY70" fmla="*/ 354425 h 1216025"/>
                  <a:gd name="connsiteX71" fmla="*/ 142350 w 1161676"/>
                  <a:gd name="connsiteY71" fmla="*/ 376566 h 1216025"/>
                  <a:gd name="connsiteX72" fmla="*/ 149485 w 1161676"/>
                  <a:gd name="connsiteY72" fmla="*/ 381566 h 1216025"/>
                  <a:gd name="connsiteX73" fmla="*/ 150199 w 1161676"/>
                  <a:gd name="connsiteY73" fmla="*/ 423706 h 1216025"/>
                  <a:gd name="connsiteX74" fmla="*/ 166610 w 1161676"/>
                  <a:gd name="connsiteY74" fmla="*/ 430848 h 1216025"/>
                  <a:gd name="connsiteX75" fmla="*/ 183735 w 1161676"/>
                  <a:gd name="connsiteY75" fmla="*/ 436562 h 1216025"/>
                  <a:gd name="connsiteX76" fmla="*/ 212277 w 1161676"/>
                  <a:gd name="connsiteY76" fmla="*/ 402279 h 1216025"/>
                  <a:gd name="connsiteX77" fmla="*/ 218699 w 1161676"/>
                  <a:gd name="connsiteY77" fmla="*/ 402993 h 1216025"/>
                  <a:gd name="connsiteX78" fmla="*/ 220126 w 1161676"/>
                  <a:gd name="connsiteY78" fmla="*/ 402993 h 1216025"/>
                  <a:gd name="connsiteX79" fmla="*/ 252236 w 1161676"/>
                  <a:gd name="connsiteY79" fmla="*/ 402993 h 1216025"/>
                  <a:gd name="connsiteX80" fmla="*/ 252949 w 1161676"/>
                  <a:gd name="connsiteY80" fmla="*/ 402993 h 1216025"/>
                  <a:gd name="connsiteX81" fmla="*/ 260798 w 1161676"/>
                  <a:gd name="connsiteY81" fmla="*/ 402279 h 1216025"/>
                  <a:gd name="connsiteX82" fmla="*/ 289340 w 1161676"/>
                  <a:gd name="connsiteY82" fmla="*/ 436562 h 1216025"/>
                  <a:gd name="connsiteX83" fmla="*/ 306465 w 1161676"/>
                  <a:gd name="connsiteY83" fmla="*/ 430848 h 1216025"/>
                  <a:gd name="connsiteX84" fmla="*/ 323590 w 1161676"/>
                  <a:gd name="connsiteY84" fmla="*/ 423706 h 1216025"/>
                  <a:gd name="connsiteX85" fmla="*/ 323590 w 1161676"/>
                  <a:gd name="connsiteY85" fmla="*/ 381566 h 1216025"/>
                  <a:gd name="connsiteX86" fmla="*/ 331439 w 1161676"/>
                  <a:gd name="connsiteY86" fmla="*/ 377281 h 1216025"/>
                  <a:gd name="connsiteX87" fmla="*/ 359981 w 1161676"/>
                  <a:gd name="connsiteY87" fmla="*/ 354425 h 1216025"/>
                  <a:gd name="connsiteX88" fmla="*/ 365689 w 1161676"/>
                  <a:gd name="connsiteY88" fmla="*/ 348711 h 1216025"/>
                  <a:gd name="connsiteX89" fmla="*/ 404934 w 1161676"/>
                  <a:gd name="connsiteY89" fmla="*/ 355854 h 1216025"/>
                  <a:gd name="connsiteX90" fmla="*/ 414924 w 1161676"/>
                  <a:gd name="connsiteY90" fmla="*/ 340140 h 1216025"/>
                  <a:gd name="connsiteX91" fmla="*/ 422773 w 1161676"/>
                  <a:gd name="connsiteY91" fmla="*/ 324427 h 1216025"/>
                  <a:gd name="connsiteX92" fmla="*/ 399226 w 1161676"/>
                  <a:gd name="connsiteY92" fmla="*/ 295144 h 1216025"/>
                  <a:gd name="connsiteX93" fmla="*/ 402080 w 1161676"/>
                  <a:gd name="connsiteY93" fmla="*/ 287287 h 1216025"/>
                  <a:gd name="connsiteX94" fmla="*/ 409216 w 1161676"/>
                  <a:gd name="connsiteY94" fmla="*/ 246575 h 1216025"/>
                  <a:gd name="connsiteX95" fmla="*/ 409929 w 1161676"/>
                  <a:gd name="connsiteY95" fmla="*/ 238005 h 1216025"/>
                  <a:gd name="connsiteX96" fmla="*/ 441325 w 1161676"/>
                  <a:gd name="connsiteY96" fmla="*/ 219435 h 1216025"/>
                  <a:gd name="connsiteX97" fmla="*/ 439185 w 1161676"/>
                  <a:gd name="connsiteY97" fmla="*/ 201579 h 1216025"/>
                  <a:gd name="connsiteX98" fmla="*/ 436330 w 1161676"/>
                  <a:gd name="connsiteY98" fmla="*/ 186580 h 1216025"/>
                  <a:gd name="connsiteX99" fmla="*/ 435617 w 1161676"/>
                  <a:gd name="connsiteY99" fmla="*/ 183723 h 1216025"/>
                  <a:gd name="connsiteX100" fmla="*/ 397085 w 1161676"/>
                  <a:gd name="connsiteY100" fmla="*/ 176580 h 1216025"/>
                  <a:gd name="connsiteX101" fmla="*/ 396372 w 1161676"/>
                  <a:gd name="connsiteY101" fmla="*/ 174438 h 1216025"/>
                  <a:gd name="connsiteX102" fmla="*/ 394231 w 1161676"/>
                  <a:gd name="connsiteY102" fmla="*/ 169438 h 1216025"/>
                  <a:gd name="connsiteX103" fmla="*/ 374252 w 1161676"/>
                  <a:gd name="connsiteY103" fmla="*/ 136583 h 1216025"/>
                  <a:gd name="connsiteX104" fmla="*/ 368544 w 1161676"/>
                  <a:gd name="connsiteY104" fmla="*/ 130155 h 1216025"/>
                  <a:gd name="connsiteX105" fmla="*/ 382101 w 1161676"/>
                  <a:gd name="connsiteY105" fmla="*/ 90872 h 1216025"/>
                  <a:gd name="connsiteX106" fmla="*/ 368544 w 1161676"/>
                  <a:gd name="connsiteY106" fmla="*/ 78730 h 1216025"/>
                  <a:gd name="connsiteX107" fmla="*/ 354986 w 1161676"/>
                  <a:gd name="connsiteY107" fmla="*/ 67302 h 1216025"/>
                  <a:gd name="connsiteX108" fmla="*/ 315741 w 1161676"/>
                  <a:gd name="connsiteY108" fmla="*/ 89444 h 1216025"/>
                  <a:gd name="connsiteX109" fmla="*/ 308606 w 1161676"/>
                  <a:gd name="connsiteY109" fmla="*/ 86587 h 1216025"/>
                  <a:gd name="connsiteX110" fmla="*/ 279350 w 1161676"/>
                  <a:gd name="connsiteY110" fmla="*/ 76587 h 1216025"/>
                  <a:gd name="connsiteX111" fmla="*/ 270788 w 1161676"/>
                  <a:gd name="connsiteY111" fmla="*/ 74445 h 1216025"/>
                  <a:gd name="connsiteX112" fmla="*/ 254376 w 1161676"/>
                  <a:gd name="connsiteY112" fmla="*/ 30876 h 1216025"/>
                  <a:gd name="connsiteX113" fmla="*/ 236538 w 1161676"/>
                  <a:gd name="connsiteY113" fmla="*/ 30162 h 1216025"/>
                  <a:gd name="connsiteX114" fmla="*/ 236975 w 1161676"/>
                  <a:gd name="connsiteY114" fmla="*/ 0 h 1216025"/>
                  <a:gd name="connsiteX115" fmla="*/ 268381 w 1161676"/>
                  <a:gd name="connsiteY115" fmla="*/ 2137 h 1216025"/>
                  <a:gd name="connsiteX116" fmla="*/ 277660 w 1161676"/>
                  <a:gd name="connsiteY116" fmla="*/ 2849 h 1216025"/>
                  <a:gd name="connsiteX117" fmla="*/ 294791 w 1161676"/>
                  <a:gd name="connsiteY117" fmla="*/ 49143 h 1216025"/>
                  <a:gd name="connsiteX118" fmla="*/ 314063 w 1161676"/>
                  <a:gd name="connsiteY118" fmla="*/ 55553 h 1216025"/>
                  <a:gd name="connsiteX119" fmla="*/ 356890 w 1161676"/>
                  <a:gd name="connsiteY119" fmla="*/ 32050 h 1216025"/>
                  <a:gd name="connsiteX120" fmla="*/ 364741 w 1161676"/>
                  <a:gd name="connsiteY120" fmla="*/ 37035 h 1216025"/>
                  <a:gd name="connsiteX121" fmla="*/ 389724 w 1161676"/>
                  <a:gd name="connsiteY121" fmla="*/ 55553 h 1216025"/>
                  <a:gd name="connsiteX122" fmla="*/ 412564 w 1161676"/>
                  <a:gd name="connsiteY122" fmla="*/ 76920 h 1216025"/>
                  <a:gd name="connsiteX123" fmla="*/ 418988 w 1161676"/>
                  <a:gd name="connsiteY123" fmla="*/ 84042 h 1216025"/>
                  <a:gd name="connsiteX124" fmla="*/ 403999 w 1161676"/>
                  <a:gd name="connsiteY124" fmla="*/ 125350 h 1216025"/>
                  <a:gd name="connsiteX125" fmla="*/ 418988 w 1161676"/>
                  <a:gd name="connsiteY125" fmla="*/ 149566 h 1216025"/>
                  <a:gd name="connsiteX126" fmla="*/ 433978 w 1161676"/>
                  <a:gd name="connsiteY126" fmla="*/ 152415 h 1216025"/>
                  <a:gd name="connsiteX127" fmla="*/ 461101 w 1161676"/>
                  <a:gd name="connsiteY127" fmla="*/ 157400 h 1216025"/>
                  <a:gd name="connsiteX128" fmla="*/ 463243 w 1161676"/>
                  <a:gd name="connsiteY128" fmla="*/ 166659 h 1216025"/>
                  <a:gd name="connsiteX129" fmla="*/ 464670 w 1161676"/>
                  <a:gd name="connsiteY129" fmla="*/ 171645 h 1216025"/>
                  <a:gd name="connsiteX130" fmla="*/ 470381 w 1161676"/>
                  <a:gd name="connsiteY130" fmla="*/ 196572 h 1216025"/>
                  <a:gd name="connsiteX131" fmla="*/ 474663 w 1161676"/>
                  <a:gd name="connsiteY131" fmla="*/ 227910 h 1216025"/>
                  <a:gd name="connsiteX132" fmla="*/ 474663 w 1161676"/>
                  <a:gd name="connsiteY132" fmla="*/ 237169 h 1216025"/>
                  <a:gd name="connsiteX133" fmla="*/ 440402 w 1161676"/>
                  <a:gd name="connsiteY133" fmla="*/ 257111 h 1216025"/>
                  <a:gd name="connsiteX134" fmla="*/ 434692 w 1161676"/>
                  <a:gd name="connsiteY134" fmla="*/ 288448 h 1216025"/>
                  <a:gd name="connsiteX135" fmla="*/ 460388 w 1161676"/>
                  <a:gd name="connsiteY135" fmla="*/ 319786 h 1216025"/>
                  <a:gd name="connsiteX136" fmla="*/ 456105 w 1161676"/>
                  <a:gd name="connsiteY136" fmla="*/ 328332 h 1216025"/>
                  <a:gd name="connsiteX137" fmla="*/ 442543 w 1161676"/>
                  <a:gd name="connsiteY137" fmla="*/ 356109 h 1216025"/>
                  <a:gd name="connsiteX138" fmla="*/ 425412 w 1161676"/>
                  <a:gd name="connsiteY138" fmla="*/ 382461 h 1216025"/>
                  <a:gd name="connsiteX139" fmla="*/ 419702 w 1161676"/>
                  <a:gd name="connsiteY139" fmla="*/ 389583 h 1216025"/>
                  <a:gd name="connsiteX140" fmla="*/ 376162 w 1161676"/>
                  <a:gd name="connsiteY140" fmla="*/ 382461 h 1216025"/>
                  <a:gd name="connsiteX141" fmla="*/ 355462 w 1161676"/>
                  <a:gd name="connsiteY141" fmla="*/ 398842 h 1216025"/>
                  <a:gd name="connsiteX142" fmla="*/ 354748 w 1161676"/>
                  <a:gd name="connsiteY142" fmla="*/ 443712 h 1216025"/>
                  <a:gd name="connsiteX143" fmla="*/ 346897 w 1161676"/>
                  <a:gd name="connsiteY143" fmla="*/ 447985 h 1216025"/>
                  <a:gd name="connsiteX144" fmla="*/ 317632 w 1161676"/>
                  <a:gd name="connsiteY144" fmla="*/ 460093 h 1216025"/>
                  <a:gd name="connsiteX145" fmla="*/ 288367 w 1161676"/>
                  <a:gd name="connsiteY145" fmla="*/ 469351 h 1216025"/>
                  <a:gd name="connsiteX146" fmla="*/ 279088 w 1161676"/>
                  <a:gd name="connsiteY146" fmla="*/ 471488 h 1216025"/>
                  <a:gd name="connsiteX147" fmla="*/ 247682 w 1161676"/>
                  <a:gd name="connsiteY147" fmla="*/ 435165 h 1216025"/>
                  <a:gd name="connsiteX148" fmla="*/ 239830 w 1161676"/>
                  <a:gd name="connsiteY148" fmla="*/ 435165 h 1216025"/>
                  <a:gd name="connsiteX149" fmla="*/ 225554 w 1161676"/>
                  <a:gd name="connsiteY149" fmla="*/ 435165 h 1216025"/>
                  <a:gd name="connsiteX150" fmla="*/ 195576 w 1161676"/>
                  <a:gd name="connsiteY150" fmla="*/ 471488 h 1216025"/>
                  <a:gd name="connsiteX151" fmla="*/ 186297 w 1161676"/>
                  <a:gd name="connsiteY151" fmla="*/ 469351 h 1216025"/>
                  <a:gd name="connsiteX152" fmla="*/ 156318 w 1161676"/>
                  <a:gd name="connsiteY152" fmla="*/ 460093 h 1216025"/>
                  <a:gd name="connsiteX153" fmla="*/ 127767 w 1161676"/>
                  <a:gd name="connsiteY153" fmla="*/ 447985 h 1216025"/>
                  <a:gd name="connsiteX154" fmla="*/ 119201 w 1161676"/>
                  <a:gd name="connsiteY154" fmla="*/ 443712 h 1216025"/>
                  <a:gd name="connsiteX155" fmla="*/ 118488 w 1161676"/>
                  <a:gd name="connsiteY155" fmla="*/ 398842 h 1216025"/>
                  <a:gd name="connsiteX156" fmla="*/ 98502 w 1161676"/>
                  <a:gd name="connsiteY156" fmla="*/ 382461 h 1216025"/>
                  <a:gd name="connsiteX157" fmla="*/ 54961 w 1161676"/>
                  <a:gd name="connsiteY157" fmla="*/ 389583 h 1216025"/>
                  <a:gd name="connsiteX158" fmla="*/ 49251 w 1161676"/>
                  <a:gd name="connsiteY158" fmla="*/ 381749 h 1216025"/>
                  <a:gd name="connsiteX159" fmla="*/ 32120 w 1161676"/>
                  <a:gd name="connsiteY159" fmla="*/ 356109 h 1216025"/>
                  <a:gd name="connsiteX160" fmla="*/ 17845 w 1161676"/>
                  <a:gd name="connsiteY160" fmla="*/ 328332 h 1216025"/>
                  <a:gd name="connsiteX161" fmla="*/ 14276 w 1161676"/>
                  <a:gd name="connsiteY161" fmla="*/ 319786 h 1216025"/>
                  <a:gd name="connsiteX162" fmla="*/ 39972 w 1161676"/>
                  <a:gd name="connsiteY162" fmla="*/ 288448 h 1216025"/>
                  <a:gd name="connsiteX163" fmla="*/ 34262 w 1161676"/>
                  <a:gd name="connsiteY163" fmla="*/ 257111 h 1216025"/>
                  <a:gd name="connsiteX164" fmla="*/ 0 w 1161676"/>
                  <a:gd name="connsiteY164" fmla="*/ 237169 h 1216025"/>
                  <a:gd name="connsiteX165" fmla="*/ 0 w 1161676"/>
                  <a:gd name="connsiteY165" fmla="*/ 227198 h 1216025"/>
                  <a:gd name="connsiteX166" fmla="*/ 4283 w 1161676"/>
                  <a:gd name="connsiteY166" fmla="*/ 196572 h 1216025"/>
                  <a:gd name="connsiteX167" fmla="*/ 11421 w 1161676"/>
                  <a:gd name="connsiteY167" fmla="*/ 165947 h 1216025"/>
                  <a:gd name="connsiteX168" fmla="*/ 13562 w 1161676"/>
                  <a:gd name="connsiteY168" fmla="*/ 157400 h 1216025"/>
                  <a:gd name="connsiteX169" fmla="*/ 55675 w 1161676"/>
                  <a:gd name="connsiteY169" fmla="*/ 149566 h 1216025"/>
                  <a:gd name="connsiteX170" fmla="*/ 70664 w 1161676"/>
                  <a:gd name="connsiteY170" fmla="*/ 125350 h 1216025"/>
                  <a:gd name="connsiteX171" fmla="*/ 55675 w 1161676"/>
                  <a:gd name="connsiteY171" fmla="*/ 84042 h 1216025"/>
                  <a:gd name="connsiteX172" fmla="*/ 62813 w 1161676"/>
                  <a:gd name="connsiteY172" fmla="*/ 76920 h 1216025"/>
                  <a:gd name="connsiteX173" fmla="*/ 84940 w 1161676"/>
                  <a:gd name="connsiteY173" fmla="*/ 55553 h 1216025"/>
                  <a:gd name="connsiteX174" fmla="*/ 109922 w 1161676"/>
                  <a:gd name="connsiteY174" fmla="*/ 37035 h 1216025"/>
                  <a:gd name="connsiteX175" fmla="*/ 117774 w 1161676"/>
                  <a:gd name="connsiteY175" fmla="*/ 32050 h 1216025"/>
                  <a:gd name="connsiteX176" fmla="*/ 160601 w 1161676"/>
                  <a:gd name="connsiteY176" fmla="*/ 55553 h 1216025"/>
                  <a:gd name="connsiteX177" fmla="*/ 179873 w 1161676"/>
                  <a:gd name="connsiteY177" fmla="*/ 49143 h 1216025"/>
                  <a:gd name="connsiteX178" fmla="*/ 197003 w 1161676"/>
                  <a:gd name="connsiteY178" fmla="*/ 2849 h 1216025"/>
                  <a:gd name="connsiteX179" fmla="*/ 206282 w 1161676"/>
                  <a:gd name="connsiteY179" fmla="*/ 2137 h 1216025"/>
                  <a:gd name="connsiteX180" fmla="*/ 236975 w 1161676"/>
                  <a:gd name="connsiteY180" fmla="*/ 0 h 1216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</a:cxnLst>
                <a:rect l="l" t="t" r="r" b="b"/>
                <a:pathLst>
                  <a:path w="1161676" h="1216025">
                    <a:moveTo>
                      <a:pt x="1057885" y="401637"/>
                    </a:moveTo>
                    <a:cubicBezTo>
                      <a:pt x="1060737" y="418053"/>
                      <a:pt x="1063589" y="435183"/>
                      <a:pt x="1065015" y="447317"/>
                    </a:cubicBezTo>
                    <a:cubicBezTo>
                      <a:pt x="1065728" y="458737"/>
                      <a:pt x="1066441" y="474440"/>
                      <a:pt x="1066441" y="490856"/>
                    </a:cubicBezTo>
                    <a:cubicBezTo>
                      <a:pt x="1067154" y="515837"/>
                      <a:pt x="1067867" y="551524"/>
                      <a:pt x="1072145" y="561517"/>
                    </a:cubicBezTo>
                    <a:cubicBezTo>
                      <a:pt x="1082127" y="585071"/>
                      <a:pt x="1099952" y="617903"/>
                      <a:pt x="1120629" y="638602"/>
                    </a:cubicBezTo>
                    <a:cubicBezTo>
                      <a:pt x="1145584" y="664297"/>
                      <a:pt x="1168400" y="700698"/>
                      <a:pt x="1159844" y="721397"/>
                    </a:cubicBezTo>
                    <a:cubicBezTo>
                      <a:pt x="1154140" y="734958"/>
                      <a:pt x="1124907" y="767077"/>
                      <a:pt x="1057172" y="765649"/>
                    </a:cubicBezTo>
                    <a:cubicBezTo>
                      <a:pt x="1058598" y="784921"/>
                      <a:pt x="1060024" y="817039"/>
                      <a:pt x="1060024" y="850585"/>
                    </a:cubicBezTo>
                    <a:cubicBezTo>
                      <a:pt x="1060024" y="949083"/>
                      <a:pt x="1047903" y="974064"/>
                      <a:pt x="1038634" y="984770"/>
                    </a:cubicBezTo>
                    <a:cubicBezTo>
                      <a:pt x="1028652" y="995477"/>
                      <a:pt x="1004410" y="1009038"/>
                      <a:pt x="908868" y="1007610"/>
                    </a:cubicBezTo>
                    <a:cubicBezTo>
                      <a:pt x="882487" y="1007610"/>
                      <a:pt x="846837" y="1006183"/>
                      <a:pt x="824734" y="1004042"/>
                    </a:cubicBezTo>
                    <a:cubicBezTo>
                      <a:pt x="824734" y="1004042"/>
                      <a:pt x="824734" y="1004042"/>
                      <a:pt x="824734" y="1199609"/>
                    </a:cubicBezTo>
                    <a:cubicBezTo>
                      <a:pt x="824734" y="1208174"/>
                      <a:pt x="818317" y="1214598"/>
                      <a:pt x="809761" y="1215311"/>
                    </a:cubicBezTo>
                    <a:cubicBezTo>
                      <a:pt x="808335" y="1215311"/>
                      <a:pt x="799779" y="1216025"/>
                      <a:pt x="785519" y="1216025"/>
                    </a:cubicBezTo>
                    <a:cubicBezTo>
                      <a:pt x="734896" y="1216025"/>
                      <a:pt x="614398" y="1208888"/>
                      <a:pt x="516717" y="1150360"/>
                    </a:cubicBezTo>
                    <a:cubicBezTo>
                      <a:pt x="512439" y="1147505"/>
                      <a:pt x="509587" y="1142509"/>
                      <a:pt x="509587" y="1136799"/>
                    </a:cubicBezTo>
                    <a:cubicBezTo>
                      <a:pt x="509587" y="1136799"/>
                      <a:pt x="509587" y="1136799"/>
                      <a:pt x="509587" y="1055432"/>
                    </a:cubicBezTo>
                    <a:cubicBezTo>
                      <a:pt x="520282" y="1061142"/>
                      <a:pt x="530977" y="1066138"/>
                      <a:pt x="540959" y="1068993"/>
                    </a:cubicBezTo>
                    <a:cubicBezTo>
                      <a:pt x="540959" y="1068993"/>
                      <a:pt x="540959" y="1068993"/>
                      <a:pt x="540959" y="1127520"/>
                    </a:cubicBezTo>
                    <a:cubicBezTo>
                      <a:pt x="635075" y="1181051"/>
                      <a:pt x="752721" y="1184620"/>
                      <a:pt x="793362" y="1184620"/>
                    </a:cubicBezTo>
                    <a:cubicBezTo>
                      <a:pt x="793362" y="1184620"/>
                      <a:pt x="793362" y="1184620"/>
                      <a:pt x="793362" y="986198"/>
                    </a:cubicBezTo>
                    <a:cubicBezTo>
                      <a:pt x="793362" y="981202"/>
                      <a:pt x="796214" y="976205"/>
                      <a:pt x="800492" y="973350"/>
                    </a:cubicBezTo>
                    <a:cubicBezTo>
                      <a:pt x="804057" y="970495"/>
                      <a:pt x="809048" y="969782"/>
                      <a:pt x="813326" y="971209"/>
                    </a:cubicBezTo>
                    <a:cubicBezTo>
                      <a:pt x="819743" y="971923"/>
                      <a:pt x="864662" y="976205"/>
                      <a:pt x="913146" y="976205"/>
                    </a:cubicBezTo>
                    <a:cubicBezTo>
                      <a:pt x="914572" y="976205"/>
                      <a:pt x="915998" y="976205"/>
                      <a:pt x="916711" y="976205"/>
                    </a:cubicBezTo>
                    <a:cubicBezTo>
                      <a:pt x="1000132" y="976205"/>
                      <a:pt x="1014392" y="964785"/>
                      <a:pt x="1015818" y="963358"/>
                    </a:cubicBezTo>
                    <a:cubicBezTo>
                      <a:pt x="1017244" y="961930"/>
                      <a:pt x="1029365" y="946228"/>
                      <a:pt x="1029365" y="850585"/>
                    </a:cubicBezTo>
                    <a:cubicBezTo>
                      <a:pt x="1029365" y="799196"/>
                      <a:pt x="1025800" y="749947"/>
                      <a:pt x="1025800" y="749947"/>
                    </a:cubicBezTo>
                    <a:cubicBezTo>
                      <a:pt x="1025087" y="744951"/>
                      <a:pt x="1027226" y="740668"/>
                      <a:pt x="1030078" y="737099"/>
                    </a:cubicBezTo>
                    <a:cubicBezTo>
                      <a:pt x="1033643" y="734244"/>
                      <a:pt x="1038634" y="732103"/>
                      <a:pt x="1042912" y="732817"/>
                    </a:cubicBezTo>
                    <a:cubicBezTo>
                      <a:pt x="1100665" y="739241"/>
                      <a:pt x="1125620" y="717828"/>
                      <a:pt x="1130611" y="709977"/>
                    </a:cubicBezTo>
                    <a:cubicBezTo>
                      <a:pt x="1129898" y="703553"/>
                      <a:pt x="1120629" y="682854"/>
                      <a:pt x="1098526" y="661442"/>
                    </a:cubicBezTo>
                    <a:cubicBezTo>
                      <a:pt x="1067867" y="630037"/>
                      <a:pt x="1048616" y="585784"/>
                      <a:pt x="1042912" y="572937"/>
                    </a:cubicBezTo>
                    <a:cubicBezTo>
                      <a:pt x="1037921" y="558662"/>
                      <a:pt x="1037208" y="531540"/>
                      <a:pt x="1035782" y="491570"/>
                    </a:cubicBezTo>
                    <a:cubicBezTo>
                      <a:pt x="1035782" y="475153"/>
                      <a:pt x="1035069" y="460878"/>
                      <a:pt x="1034356" y="450172"/>
                    </a:cubicBezTo>
                    <a:cubicBezTo>
                      <a:pt x="1033643" y="446603"/>
                      <a:pt x="1033643" y="443035"/>
                      <a:pt x="1032930" y="438038"/>
                    </a:cubicBezTo>
                    <a:cubicBezTo>
                      <a:pt x="1042912" y="425191"/>
                      <a:pt x="1051468" y="413057"/>
                      <a:pt x="1057885" y="401637"/>
                    </a:cubicBezTo>
                    <a:close/>
                    <a:moveTo>
                      <a:pt x="236180" y="125412"/>
                    </a:moveTo>
                    <a:cubicBezTo>
                      <a:pt x="289777" y="125412"/>
                      <a:pt x="334084" y="162454"/>
                      <a:pt x="344804" y="212318"/>
                    </a:cubicBezTo>
                    <a:cubicBezTo>
                      <a:pt x="346948" y="220153"/>
                      <a:pt x="347662" y="227989"/>
                      <a:pt x="347662" y="236537"/>
                    </a:cubicBezTo>
                    <a:cubicBezTo>
                      <a:pt x="347662" y="242948"/>
                      <a:pt x="346948" y="248647"/>
                      <a:pt x="346233" y="255058"/>
                    </a:cubicBezTo>
                    <a:cubicBezTo>
                      <a:pt x="340516" y="291387"/>
                      <a:pt x="316219" y="322730"/>
                      <a:pt x="282631" y="337689"/>
                    </a:cubicBezTo>
                    <a:cubicBezTo>
                      <a:pt x="270482" y="343388"/>
                      <a:pt x="256904" y="346950"/>
                      <a:pt x="241897" y="347662"/>
                    </a:cubicBezTo>
                    <a:cubicBezTo>
                      <a:pt x="239753" y="347662"/>
                      <a:pt x="238324" y="347662"/>
                      <a:pt x="236180" y="347662"/>
                    </a:cubicBezTo>
                    <a:cubicBezTo>
                      <a:pt x="175436" y="347662"/>
                      <a:pt x="125412" y="297798"/>
                      <a:pt x="125412" y="236537"/>
                    </a:cubicBezTo>
                    <a:cubicBezTo>
                      <a:pt x="125412" y="175276"/>
                      <a:pt x="175436" y="125412"/>
                      <a:pt x="236180" y="125412"/>
                    </a:cubicBezTo>
                    <a:close/>
                    <a:moveTo>
                      <a:pt x="236538" y="30162"/>
                    </a:moveTo>
                    <a:cubicBezTo>
                      <a:pt x="236538" y="30162"/>
                      <a:pt x="227975" y="30162"/>
                      <a:pt x="218699" y="30876"/>
                    </a:cubicBezTo>
                    <a:cubicBezTo>
                      <a:pt x="218699" y="30876"/>
                      <a:pt x="218699" y="30876"/>
                      <a:pt x="202288" y="74445"/>
                    </a:cubicBezTo>
                    <a:cubicBezTo>
                      <a:pt x="202288" y="74445"/>
                      <a:pt x="202288" y="74445"/>
                      <a:pt x="195152" y="76587"/>
                    </a:cubicBezTo>
                    <a:cubicBezTo>
                      <a:pt x="185162" y="78730"/>
                      <a:pt x="175173" y="82301"/>
                      <a:pt x="165897" y="86587"/>
                    </a:cubicBezTo>
                    <a:cubicBezTo>
                      <a:pt x="165897" y="86587"/>
                      <a:pt x="165897" y="86587"/>
                      <a:pt x="158761" y="89444"/>
                    </a:cubicBezTo>
                    <a:cubicBezTo>
                      <a:pt x="158761" y="89444"/>
                      <a:pt x="158761" y="89444"/>
                      <a:pt x="119516" y="67302"/>
                    </a:cubicBezTo>
                    <a:cubicBezTo>
                      <a:pt x="111667" y="73016"/>
                      <a:pt x="105245" y="78730"/>
                      <a:pt x="105245" y="78730"/>
                    </a:cubicBezTo>
                    <a:cubicBezTo>
                      <a:pt x="105245" y="78730"/>
                      <a:pt x="98110" y="84444"/>
                      <a:pt x="91688" y="90872"/>
                    </a:cubicBezTo>
                    <a:cubicBezTo>
                      <a:pt x="91688" y="90872"/>
                      <a:pt x="91688" y="90872"/>
                      <a:pt x="105245" y="130155"/>
                    </a:cubicBezTo>
                    <a:cubicBezTo>
                      <a:pt x="105245" y="130155"/>
                      <a:pt x="105245" y="130155"/>
                      <a:pt x="100251" y="136583"/>
                    </a:cubicBezTo>
                    <a:cubicBezTo>
                      <a:pt x="92402" y="147297"/>
                      <a:pt x="85266" y="158010"/>
                      <a:pt x="80271" y="169438"/>
                    </a:cubicBezTo>
                    <a:cubicBezTo>
                      <a:pt x="80271" y="169438"/>
                      <a:pt x="80271" y="169438"/>
                      <a:pt x="76704" y="176580"/>
                    </a:cubicBezTo>
                    <a:cubicBezTo>
                      <a:pt x="76704" y="176580"/>
                      <a:pt x="76704" y="176580"/>
                      <a:pt x="38172" y="183723"/>
                    </a:cubicBezTo>
                    <a:cubicBezTo>
                      <a:pt x="36032" y="193008"/>
                      <a:pt x="34604" y="200864"/>
                      <a:pt x="34604" y="201579"/>
                    </a:cubicBezTo>
                    <a:cubicBezTo>
                      <a:pt x="34604" y="201579"/>
                      <a:pt x="33177" y="209435"/>
                      <a:pt x="31750" y="219435"/>
                    </a:cubicBezTo>
                    <a:cubicBezTo>
                      <a:pt x="31750" y="219435"/>
                      <a:pt x="31750" y="219435"/>
                      <a:pt x="64573" y="238005"/>
                    </a:cubicBezTo>
                    <a:cubicBezTo>
                      <a:pt x="64573" y="238005"/>
                      <a:pt x="64573" y="238005"/>
                      <a:pt x="64573" y="246575"/>
                    </a:cubicBezTo>
                    <a:cubicBezTo>
                      <a:pt x="65287" y="260146"/>
                      <a:pt x="68141" y="273716"/>
                      <a:pt x="71709" y="286573"/>
                    </a:cubicBezTo>
                    <a:cubicBezTo>
                      <a:pt x="71709" y="286573"/>
                      <a:pt x="71709" y="286573"/>
                      <a:pt x="74563" y="294429"/>
                    </a:cubicBezTo>
                    <a:cubicBezTo>
                      <a:pt x="74563" y="294429"/>
                      <a:pt x="74563" y="294429"/>
                      <a:pt x="50302" y="324427"/>
                    </a:cubicBezTo>
                    <a:cubicBezTo>
                      <a:pt x="54584" y="332284"/>
                      <a:pt x="58865" y="340140"/>
                      <a:pt x="58865" y="340140"/>
                    </a:cubicBezTo>
                    <a:cubicBezTo>
                      <a:pt x="58865" y="340140"/>
                      <a:pt x="63146" y="347283"/>
                      <a:pt x="68141" y="355139"/>
                    </a:cubicBezTo>
                    <a:cubicBezTo>
                      <a:pt x="68141" y="355139"/>
                      <a:pt x="68141" y="355139"/>
                      <a:pt x="108100" y="348711"/>
                    </a:cubicBezTo>
                    <a:cubicBezTo>
                      <a:pt x="108100" y="348711"/>
                      <a:pt x="108100" y="348711"/>
                      <a:pt x="113808" y="354425"/>
                    </a:cubicBezTo>
                    <a:cubicBezTo>
                      <a:pt x="122370" y="362996"/>
                      <a:pt x="132360" y="370138"/>
                      <a:pt x="142350" y="376566"/>
                    </a:cubicBezTo>
                    <a:cubicBezTo>
                      <a:pt x="142350" y="376566"/>
                      <a:pt x="142350" y="376566"/>
                      <a:pt x="149485" y="381566"/>
                    </a:cubicBezTo>
                    <a:cubicBezTo>
                      <a:pt x="149485" y="381566"/>
                      <a:pt x="149485" y="381566"/>
                      <a:pt x="150199" y="423706"/>
                    </a:cubicBezTo>
                    <a:cubicBezTo>
                      <a:pt x="158761" y="427991"/>
                      <a:pt x="166610" y="430848"/>
                      <a:pt x="166610" y="430848"/>
                    </a:cubicBezTo>
                    <a:cubicBezTo>
                      <a:pt x="166610" y="430848"/>
                      <a:pt x="174459" y="433705"/>
                      <a:pt x="183735" y="436562"/>
                    </a:cubicBezTo>
                    <a:cubicBezTo>
                      <a:pt x="183735" y="436562"/>
                      <a:pt x="183735" y="436562"/>
                      <a:pt x="212277" y="402279"/>
                    </a:cubicBezTo>
                    <a:cubicBezTo>
                      <a:pt x="212277" y="402279"/>
                      <a:pt x="212277" y="402279"/>
                      <a:pt x="218699" y="402993"/>
                    </a:cubicBezTo>
                    <a:cubicBezTo>
                      <a:pt x="218699" y="402993"/>
                      <a:pt x="218699" y="402993"/>
                      <a:pt x="220126" y="402993"/>
                    </a:cubicBezTo>
                    <a:cubicBezTo>
                      <a:pt x="230829" y="404422"/>
                      <a:pt x="241533" y="404422"/>
                      <a:pt x="252236" y="402993"/>
                    </a:cubicBezTo>
                    <a:cubicBezTo>
                      <a:pt x="252236" y="402993"/>
                      <a:pt x="252236" y="402993"/>
                      <a:pt x="252949" y="402993"/>
                    </a:cubicBezTo>
                    <a:cubicBezTo>
                      <a:pt x="252949" y="402993"/>
                      <a:pt x="252949" y="402993"/>
                      <a:pt x="260798" y="402279"/>
                    </a:cubicBezTo>
                    <a:cubicBezTo>
                      <a:pt x="260798" y="402279"/>
                      <a:pt x="260798" y="402279"/>
                      <a:pt x="289340" y="436562"/>
                    </a:cubicBezTo>
                    <a:cubicBezTo>
                      <a:pt x="298616" y="433705"/>
                      <a:pt x="306465" y="430848"/>
                      <a:pt x="306465" y="430848"/>
                    </a:cubicBezTo>
                    <a:cubicBezTo>
                      <a:pt x="307179" y="430848"/>
                      <a:pt x="315028" y="427991"/>
                      <a:pt x="323590" y="423706"/>
                    </a:cubicBezTo>
                    <a:cubicBezTo>
                      <a:pt x="323590" y="423706"/>
                      <a:pt x="323590" y="423706"/>
                      <a:pt x="323590" y="381566"/>
                    </a:cubicBezTo>
                    <a:cubicBezTo>
                      <a:pt x="323590" y="381566"/>
                      <a:pt x="323590" y="381566"/>
                      <a:pt x="331439" y="377281"/>
                    </a:cubicBezTo>
                    <a:cubicBezTo>
                      <a:pt x="341429" y="370138"/>
                      <a:pt x="350705" y="362996"/>
                      <a:pt x="359981" y="354425"/>
                    </a:cubicBezTo>
                    <a:cubicBezTo>
                      <a:pt x="359981" y="354425"/>
                      <a:pt x="359981" y="354425"/>
                      <a:pt x="365689" y="348711"/>
                    </a:cubicBezTo>
                    <a:cubicBezTo>
                      <a:pt x="365689" y="348711"/>
                      <a:pt x="365689" y="348711"/>
                      <a:pt x="404934" y="355854"/>
                    </a:cubicBezTo>
                    <a:cubicBezTo>
                      <a:pt x="410643" y="347997"/>
                      <a:pt x="414924" y="340140"/>
                      <a:pt x="414924" y="340140"/>
                    </a:cubicBezTo>
                    <a:cubicBezTo>
                      <a:pt x="414924" y="340140"/>
                      <a:pt x="419205" y="332998"/>
                      <a:pt x="422773" y="324427"/>
                    </a:cubicBezTo>
                    <a:cubicBezTo>
                      <a:pt x="422773" y="324427"/>
                      <a:pt x="422773" y="324427"/>
                      <a:pt x="399226" y="295144"/>
                    </a:cubicBezTo>
                    <a:cubicBezTo>
                      <a:pt x="399226" y="295144"/>
                      <a:pt x="399226" y="295144"/>
                      <a:pt x="402080" y="287287"/>
                    </a:cubicBezTo>
                    <a:cubicBezTo>
                      <a:pt x="405648" y="273716"/>
                      <a:pt x="408502" y="260146"/>
                      <a:pt x="409216" y="246575"/>
                    </a:cubicBezTo>
                    <a:cubicBezTo>
                      <a:pt x="409216" y="246575"/>
                      <a:pt x="409216" y="246575"/>
                      <a:pt x="409929" y="238005"/>
                    </a:cubicBezTo>
                    <a:cubicBezTo>
                      <a:pt x="409929" y="238005"/>
                      <a:pt x="409929" y="238005"/>
                      <a:pt x="441325" y="219435"/>
                    </a:cubicBezTo>
                    <a:cubicBezTo>
                      <a:pt x="440612" y="210149"/>
                      <a:pt x="439185" y="201579"/>
                      <a:pt x="439185" y="201579"/>
                    </a:cubicBezTo>
                    <a:cubicBezTo>
                      <a:pt x="439185" y="201579"/>
                      <a:pt x="437758" y="194436"/>
                      <a:pt x="436330" y="186580"/>
                    </a:cubicBezTo>
                    <a:cubicBezTo>
                      <a:pt x="435617" y="185865"/>
                      <a:pt x="435617" y="184437"/>
                      <a:pt x="435617" y="183723"/>
                    </a:cubicBezTo>
                    <a:cubicBezTo>
                      <a:pt x="435617" y="183723"/>
                      <a:pt x="435617" y="183723"/>
                      <a:pt x="397085" y="176580"/>
                    </a:cubicBezTo>
                    <a:cubicBezTo>
                      <a:pt x="397085" y="176580"/>
                      <a:pt x="397085" y="176580"/>
                      <a:pt x="396372" y="174438"/>
                    </a:cubicBezTo>
                    <a:cubicBezTo>
                      <a:pt x="396372" y="174438"/>
                      <a:pt x="396372" y="174438"/>
                      <a:pt x="394231" y="169438"/>
                    </a:cubicBezTo>
                    <a:cubicBezTo>
                      <a:pt x="388523" y="158010"/>
                      <a:pt x="382101" y="147297"/>
                      <a:pt x="374252" y="136583"/>
                    </a:cubicBezTo>
                    <a:cubicBezTo>
                      <a:pt x="374252" y="136583"/>
                      <a:pt x="374252" y="136583"/>
                      <a:pt x="368544" y="130155"/>
                    </a:cubicBezTo>
                    <a:cubicBezTo>
                      <a:pt x="368544" y="130155"/>
                      <a:pt x="368544" y="130155"/>
                      <a:pt x="382101" y="90872"/>
                    </a:cubicBezTo>
                    <a:cubicBezTo>
                      <a:pt x="375679" y="84444"/>
                      <a:pt x="369257" y="78730"/>
                      <a:pt x="368544" y="78730"/>
                    </a:cubicBezTo>
                    <a:cubicBezTo>
                      <a:pt x="368544" y="78730"/>
                      <a:pt x="362122" y="73016"/>
                      <a:pt x="354986" y="67302"/>
                    </a:cubicBezTo>
                    <a:cubicBezTo>
                      <a:pt x="354986" y="67302"/>
                      <a:pt x="354986" y="67302"/>
                      <a:pt x="315741" y="89444"/>
                    </a:cubicBezTo>
                    <a:cubicBezTo>
                      <a:pt x="315741" y="89444"/>
                      <a:pt x="315741" y="89444"/>
                      <a:pt x="308606" y="86587"/>
                    </a:cubicBezTo>
                    <a:cubicBezTo>
                      <a:pt x="298616" y="82301"/>
                      <a:pt x="289340" y="78730"/>
                      <a:pt x="279350" y="76587"/>
                    </a:cubicBezTo>
                    <a:cubicBezTo>
                      <a:pt x="279350" y="76587"/>
                      <a:pt x="279350" y="76587"/>
                      <a:pt x="270788" y="74445"/>
                    </a:cubicBezTo>
                    <a:cubicBezTo>
                      <a:pt x="270788" y="74445"/>
                      <a:pt x="270788" y="74445"/>
                      <a:pt x="254376" y="30876"/>
                    </a:cubicBezTo>
                    <a:cubicBezTo>
                      <a:pt x="245100" y="30162"/>
                      <a:pt x="236538" y="30162"/>
                      <a:pt x="236538" y="30162"/>
                    </a:cubicBezTo>
                    <a:close/>
                    <a:moveTo>
                      <a:pt x="236975" y="0"/>
                    </a:moveTo>
                    <a:cubicBezTo>
                      <a:pt x="237689" y="0"/>
                      <a:pt x="254106" y="0"/>
                      <a:pt x="268381" y="2137"/>
                    </a:cubicBezTo>
                    <a:cubicBezTo>
                      <a:pt x="268381" y="2137"/>
                      <a:pt x="268381" y="2137"/>
                      <a:pt x="277660" y="2849"/>
                    </a:cubicBezTo>
                    <a:cubicBezTo>
                      <a:pt x="277660" y="2849"/>
                      <a:pt x="277660" y="2849"/>
                      <a:pt x="294791" y="49143"/>
                    </a:cubicBezTo>
                    <a:cubicBezTo>
                      <a:pt x="301215" y="51280"/>
                      <a:pt x="307639" y="53416"/>
                      <a:pt x="314063" y="55553"/>
                    </a:cubicBezTo>
                    <a:cubicBezTo>
                      <a:pt x="314063" y="55553"/>
                      <a:pt x="314063" y="55553"/>
                      <a:pt x="356890" y="32050"/>
                    </a:cubicBezTo>
                    <a:cubicBezTo>
                      <a:pt x="356890" y="32050"/>
                      <a:pt x="356890" y="32050"/>
                      <a:pt x="364741" y="37035"/>
                    </a:cubicBezTo>
                    <a:cubicBezTo>
                      <a:pt x="376162" y="44870"/>
                      <a:pt x="389010" y="55553"/>
                      <a:pt x="389724" y="55553"/>
                    </a:cubicBezTo>
                    <a:cubicBezTo>
                      <a:pt x="389724" y="56265"/>
                      <a:pt x="402572" y="66949"/>
                      <a:pt x="412564" y="76920"/>
                    </a:cubicBezTo>
                    <a:cubicBezTo>
                      <a:pt x="412564" y="76920"/>
                      <a:pt x="412564" y="76920"/>
                      <a:pt x="418988" y="84042"/>
                    </a:cubicBezTo>
                    <a:cubicBezTo>
                      <a:pt x="418988" y="84042"/>
                      <a:pt x="418988" y="84042"/>
                      <a:pt x="403999" y="125350"/>
                    </a:cubicBezTo>
                    <a:cubicBezTo>
                      <a:pt x="409709" y="132473"/>
                      <a:pt x="414706" y="140307"/>
                      <a:pt x="418988" y="149566"/>
                    </a:cubicBezTo>
                    <a:cubicBezTo>
                      <a:pt x="418988" y="149566"/>
                      <a:pt x="418988" y="149566"/>
                      <a:pt x="433978" y="152415"/>
                    </a:cubicBezTo>
                    <a:cubicBezTo>
                      <a:pt x="433978" y="152415"/>
                      <a:pt x="433978" y="152415"/>
                      <a:pt x="461101" y="157400"/>
                    </a:cubicBezTo>
                    <a:cubicBezTo>
                      <a:pt x="461101" y="157400"/>
                      <a:pt x="461101" y="157400"/>
                      <a:pt x="463243" y="166659"/>
                    </a:cubicBezTo>
                    <a:cubicBezTo>
                      <a:pt x="463957" y="168083"/>
                      <a:pt x="464670" y="170220"/>
                      <a:pt x="464670" y="171645"/>
                    </a:cubicBezTo>
                    <a:cubicBezTo>
                      <a:pt x="468239" y="183752"/>
                      <a:pt x="470381" y="195860"/>
                      <a:pt x="470381" y="196572"/>
                    </a:cubicBezTo>
                    <a:cubicBezTo>
                      <a:pt x="470381" y="197284"/>
                      <a:pt x="473236" y="213665"/>
                      <a:pt x="474663" y="227910"/>
                    </a:cubicBezTo>
                    <a:cubicBezTo>
                      <a:pt x="474663" y="227910"/>
                      <a:pt x="474663" y="227910"/>
                      <a:pt x="474663" y="237169"/>
                    </a:cubicBezTo>
                    <a:cubicBezTo>
                      <a:pt x="474663" y="237169"/>
                      <a:pt x="474663" y="237169"/>
                      <a:pt x="440402" y="257111"/>
                    </a:cubicBezTo>
                    <a:cubicBezTo>
                      <a:pt x="439688" y="267794"/>
                      <a:pt x="437547" y="278477"/>
                      <a:pt x="434692" y="288448"/>
                    </a:cubicBezTo>
                    <a:cubicBezTo>
                      <a:pt x="434692" y="288448"/>
                      <a:pt x="434692" y="288448"/>
                      <a:pt x="460388" y="319786"/>
                    </a:cubicBezTo>
                    <a:cubicBezTo>
                      <a:pt x="460388" y="319786"/>
                      <a:pt x="460388" y="319786"/>
                      <a:pt x="456105" y="328332"/>
                    </a:cubicBezTo>
                    <a:cubicBezTo>
                      <a:pt x="451109" y="341152"/>
                      <a:pt x="442543" y="355397"/>
                      <a:pt x="442543" y="356109"/>
                    </a:cubicBezTo>
                    <a:cubicBezTo>
                      <a:pt x="441829" y="356821"/>
                      <a:pt x="433978" y="371065"/>
                      <a:pt x="425412" y="382461"/>
                    </a:cubicBezTo>
                    <a:cubicBezTo>
                      <a:pt x="425412" y="382461"/>
                      <a:pt x="425412" y="382461"/>
                      <a:pt x="419702" y="389583"/>
                    </a:cubicBezTo>
                    <a:cubicBezTo>
                      <a:pt x="419702" y="389583"/>
                      <a:pt x="419702" y="389583"/>
                      <a:pt x="376162" y="382461"/>
                    </a:cubicBezTo>
                    <a:cubicBezTo>
                      <a:pt x="369738" y="388871"/>
                      <a:pt x="362600" y="393856"/>
                      <a:pt x="355462" y="398842"/>
                    </a:cubicBezTo>
                    <a:cubicBezTo>
                      <a:pt x="355462" y="398842"/>
                      <a:pt x="355462" y="398842"/>
                      <a:pt x="354748" y="443712"/>
                    </a:cubicBezTo>
                    <a:cubicBezTo>
                      <a:pt x="354748" y="443712"/>
                      <a:pt x="354748" y="443712"/>
                      <a:pt x="346897" y="447985"/>
                    </a:cubicBezTo>
                    <a:cubicBezTo>
                      <a:pt x="334049" y="454395"/>
                      <a:pt x="318346" y="460093"/>
                      <a:pt x="317632" y="460093"/>
                    </a:cubicBezTo>
                    <a:cubicBezTo>
                      <a:pt x="317632" y="460805"/>
                      <a:pt x="301929" y="465790"/>
                      <a:pt x="288367" y="469351"/>
                    </a:cubicBezTo>
                    <a:cubicBezTo>
                      <a:pt x="288367" y="469351"/>
                      <a:pt x="288367" y="469351"/>
                      <a:pt x="279088" y="471488"/>
                    </a:cubicBezTo>
                    <a:cubicBezTo>
                      <a:pt x="279088" y="471488"/>
                      <a:pt x="279088" y="471488"/>
                      <a:pt x="247682" y="435165"/>
                    </a:cubicBezTo>
                    <a:cubicBezTo>
                      <a:pt x="244826" y="435165"/>
                      <a:pt x="242685" y="435165"/>
                      <a:pt x="239830" y="435165"/>
                    </a:cubicBezTo>
                    <a:cubicBezTo>
                      <a:pt x="235547" y="435165"/>
                      <a:pt x="230551" y="435165"/>
                      <a:pt x="225554" y="435165"/>
                    </a:cubicBezTo>
                    <a:cubicBezTo>
                      <a:pt x="225554" y="435165"/>
                      <a:pt x="225554" y="435165"/>
                      <a:pt x="195576" y="471488"/>
                    </a:cubicBezTo>
                    <a:cubicBezTo>
                      <a:pt x="195576" y="471488"/>
                      <a:pt x="195576" y="471488"/>
                      <a:pt x="186297" y="469351"/>
                    </a:cubicBezTo>
                    <a:cubicBezTo>
                      <a:pt x="172735" y="465790"/>
                      <a:pt x="157032" y="460093"/>
                      <a:pt x="156318" y="460093"/>
                    </a:cubicBezTo>
                    <a:cubicBezTo>
                      <a:pt x="155604" y="460093"/>
                      <a:pt x="140615" y="454395"/>
                      <a:pt x="127767" y="447985"/>
                    </a:cubicBezTo>
                    <a:cubicBezTo>
                      <a:pt x="127767" y="447985"/>
                      <a:pt x="127767" y="447985"/>
                      <a:pt x="119201" y="443712"/>
                    </a:cubicBezTo>
                    <a:cubicBezTo>
                      <a:pt x="119201" y="443712"/>
                      <a:pt x="119201" y="443712"/>
                      <a:pt x="118488" y="398842"/>
                    </a:cubicBezTo>
                    <a:cubicBezTo>
                      <a:pt x="111350" y="393856"/>
                      <a:pt x="104926" y="388159"/>
                      <a:pt x="98502" y="382461"/>
                    </a:cubicBezTo>
                    <a:cubicBezTo>
                      <a:pt x="98502" y="382461"/>
                      <a:pt x="98502" y="382461"/>
                      <a:pt x="54961" y="389583"/>
                    </a:cubicBezTo>
                    <a:cubicBezTo>
                      <a:pt x="54961" y="389583"/>
                      <a:pt x="54961" y="389583"/>
                      <a:pt x="49251" y="381749"/>
                    </a:cubicBezTo>
                    <a:cubicBezTo>
                      <a:pt x="40686" y="371065"/>
                      <a:pt x="32120" y="356821"/>
                      <a:pt x="32120" y="356109"/>
                    </a:cubicBezTo>
                    <a:cubicBezTo>
                      <a:pt x="31407" y="355397"/>
                      <a:pt x="23555" y="341152"/>
                      <a:pt x="17845" y="328332"/>
                    </a:cubicBezTo>
                    <a:cubicBezTo>
                      <a:pt x="17845" y="328332"/>
                      <a:pt x="17845" y="328332"/>
                      <a:pt x="14276" y="319786"/>
                    </a:cubicBezTo>
                    <a:cubicBezTo>
                      <a:pt x="14276" y="319786"/>
                      <a:pt x="14276" y="319786"/>
                      <a:pt x="39972" y="288448"/>
                    </a:cubicBezTo>
                    <a:cubicBezTo>
                      <a:pt x="37117" y="278477"/>
                      <a:pt x="35689" y="267794"/>
                      <a:pt x="34262" y="257111"/>
                    </a:cubicBezTo>
                    <a:cubicBezTo>
                      <a:pt x="34262" y="257111"/>
                      <a:pt x="34262" y="257111"/>
                      <a:pt x="0" y="237169"/>
                    </a:cubicBezTo>
                    <a:cubicBezTo>
                      <a:pt x="0" y="237169"/>
                      <a:pt x="0" y="237169"/>
                      <a:pt x="0" y="227198"/>
                    </a:cubicBezTo>
                    <a:cubicBezTo>
                      <a:pt x="714" y="212953"/>
                      <a:pt x="3569" y="197284"/>
                      <a:pt x="4283" y="196572"/>
                    </a:cubicBezTo>
                    <a:cubicBezTo>
                      <a:pt x="4283" y="195860"/>
                      <a:pt x="7138" y="179479"/>
                      <a:pt x="11421" y="165947"/>
                    </a:cubicBezTo>
                    <a:cubicBezTo>
                      <a:pt x="11421" y="165947"/>
                      <a:pt x="11421" y="165947"/>
                      <a:pt x="13562" y="157400"/>
                    </a:cubicBezTo>
                    <a:cubicBezTo>
                      <a:pt x="13562" y="157400"/>
                      <a:pt x="13562" y="157400"/>
                      <a:pt x="55675" y="149566"/>
                    </a:cubicBezTo>
                    <a:cubicBezTo>
                      <a:pt x="59958" y="140307"/>
                      <a:pt x="64954" y="132473"/>
                      <a:pt x="70664" y="125350"/>
                    </a:cubicBezTo>
                    <a:cubicBezTo>
                      <a:pt x="70664" y="125350"/>
                      <a:pt x="70664" y="125350"/>
                      <a:pt x="55675" y="84042"/>
                    </a:cubicBezTo>
                    <a:cubicBezTo>
                      <a:pt x="55675" y="84042"/>
                      <a:pt x="55675" y="84042"/>
                      <a:pt x="62813" y="76920"/>
                    </a:cubicBezTo>
                    <a:cubicBezTo>
                      <a:pt x="72092" y="66236"/>
                      <a:pt x="84940" y="56265"/>
                      <a:pt x="84940" y="55553"/>
                    </a:cubicBezTo>
                    <a:cubicBezTo>
                      <a:pt x="85654" y="54841"/>
                      <a:pt x="98502" y="44870"/>
                      <a:pt x="109922" y="37035"/>
                    </a:cubicBezTo>
                    <a:cubicBezTo>
                      <a:pt x="109922" y="37035"/>
                      <a:pt x="109922" y="37035"/>
                      <a:pt x="117774" y="32050"/>
                    </a:cubicBezTo>
                    <a:cubicBezTo>
                      <a:pt x="117774" y="32050"/>
                      <a:pt x="117774" y="32050"/>
                      <a:pt x="160601" y="55553"/>
                    </a:cubicBezTo>
                    <a:cubicBezTo>
                      <a:pt x="167025" y="53416"/>
                      <a:pt x="173449" y="51280"/>
                      <a:pt x="179873" y="49143"/>
                    </a:cubicBezTo>
                    <a:cubicBezTo>
                      <a:pt x="179873" y="49143"/>
                      <a:pt x="179873" y="49143"/>
                      <a:pt x="197003" y="2849"/>
                    </a:cubicBezTo>
                    <a:cubicBezTo>
                      <a:pt x="197003" y="2849"/>
                      <a:pt x="197003" y="2849"/>
                      <a:pt x="206282" y="2137"/>
                    </a:cubicBezTo>
                    <a:cubicBezTo>
                      <a:pt x="219844" y="0"/>
                      <a:pt x="236261" y="0"/>
                      <a:pt x="2369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333" name="TextBox 332"/>
          <p:cNvSpPr txBox="1"/>
          <p:nvPr/>
        </p:nvSpPr>
        <p:spPr>
          <a:xfrm>
            <a:off x="153529" y="5054604"/>
            <a:ext cx="4187763" cy="1652760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</a:rPr>
              <a:t>Missing ways to quickly highlight critical info and distinguish for relevance (e.g., lack of visual hierarchy) 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E71C57"/>
                </a:solidFill>
              </a:rPr>
              <a:t>Learners want to move fluidly between results to make fast determinations about relevance…and for quick learning.</a:t>
            </a:r>
            <a:endParaRPr lang="en-US" sz="1200" b="1" dirty="0">
              <a:solidFill>
                <a:srgbClr val="E71C57"/>
              </a:solidFill>
              <a:sym typeface="Trebuchet MS" panose="020B0603020202020204" pitchFamily="34" charset="0"/>
            </a:endParaRP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  <a:sym typeface="Trebuchet MS" panose="020B0603020202020204" pitchFamily="34" charset="0"/>
              </a:rPr>
              <a:t>Lack of relevant search results</a:t>
            </a:r>
          </a:p>
          <a:p>
            <a:pPr marL="171450" indent="-1714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75757"/>
                </a:solidFill>
              </a:rPr>
              <a:t>Missing ability to further filter &amp; refine</a:t>
            </a:r>
          </a:p>
        </p:txBody>
      </p:sp>
      <p:sp>
        <p:nvSpPr>
          <p:cNvPr id="224" name="Arrow: Left-Right 223">
            <a:extLst>
              <a:ext uri="{FF2B5EF4-FFF2-40B4-BE49-F238E27FC236}">
                <a16:creationId xmlns:a16="http://schemas.microsoft.com/office/drawing/2014/main" id="{3BFDC581-9E57-4C55-ADB6-7A49D9C879E8}"/>
              </a:ext>
            </a:extLst>
          </p:cNvPr>
          <p:cNvSpPr/>
          <p:nvPr/>
        </p:nvSpPr>
        <p:spPr>
          <a:xfrm>
            <a:off x="629400" y="937555"/>
            <a:ext cx="10862989" cy="376114"/>
          </a:xfrm>
          <a:prstGeom prst="leftRightArrow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Personalization &amp; bounce-ability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C000ADB-4C79-49EC-8E63-7AC88E908CB5}"/>
              </a:ext>
            </a:extLst>
          </p:cNvPr>
          <p:cNvSpPr txBox="1"/>
          <p:nvPr/>
        </p:nvSpPr>
        <p:spPr>
          <a:xfrm>
            <a:off x="53233" y="6656861"/>
            <a:ext cx="3259605" cy="2462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>
                <a:solidFill>
                  <a:schemeClr val="tx1"/>
                </a:solidFill>
              </a:rPr>
              <a:t>*Identified by the Merge qualitative research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7B3924AA-7C88-4D5E-84BF-9C4FDE740D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62" y="2192282"/>
            <a:ext cx="483440" cy="483440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71E81541-1F15-4A70-9BCD-44504779F1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8487" y="4482444"/>
            <a:ext cx="484632" cy="48463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1D50F8F1-AED5-4EDE-BE1F-08EC24F1DA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3257" y="2288572"/>
            <a:ext cx="484632" cy="484632"/>
          </a:xfrm>
          <a:prstGeom prst="rect">
            <a:avLst/>
          </a:prstGeom>
        </p:spPr>
      </p:pic>
      <p:pic>
        <p:nvPicPr>
          <p:cNvPr id="48" name="Picture 47" descr="Logo, icon&#10;&#10;Description automatically generated">
            <a:extLst>
              <a:ext uri="{FF2B5EF4-FFF2-40B4-BE49-F238E27FC236}">
                <a16:creationId xmlns:a16="http://schemas.microsoft.com/office/drawing/2014/main" id="{5CC8858C-0DF8-4D67-B070-BD3F257BB0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526" y="1750962"/>
            <a:ext cx="483440" cy="483440"/>
          </a:xfrm>
          <a:prstGeom prst="rect">
            <a:avLst/>
          </a:prstGeom>
        </p:spPr>
      </p:pic>
      <p:pic>
        <p:nvPicPr>
          <p:cNvPr id="54" name="Picture 53" descr="Icon&#10;&#10;Description automatically generated">
            <a:extLst>
              <a:ext uri="{FF2B5EF4-FFF2-40B4-BE49-F238E27FC236}">
                <a16:creationId xmlns:a16="http://schemas.microsoft.com/office/drawing/2014/main" id="{9A6AADE0-E266-4295-BC4C-8FAE24B65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22395" y="5225594"/>
            <a:ext cx="484632" cy="484632"/>
          </a:xfrm>
          <a:prstGeom prst="rect">
            <a:avLst/>
          </a:prstGeom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E386AA27-06E3-4578-ACDB-55492E1C9B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9208" y="6098748"/>
            <a:ext cx="484632" cy="484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09A27D-2BE7-4017-82A8-A90A1FE83D57}"/>
              </a:ext>
            </a:extLst>
          </p:cNvPr>
          <p:cNvSpPr txBox="1"/>
          <p:nvPr/>
        </p:nvSpPr>
        <p:spPr>
          <a:xfrm>
            <a:off x="6011008" y="676374"/>
            <a:ext cx="1223412" cy="276999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Red</a:t>
            </a:r>
            <a:r>
              <a:rPr lang="en-US" sz="1200" dirty="0">
                <a:solidFill>
                  <a:schemeClr val="tx1"/>
                </a:solidFill>
              </a:rPr>
              <a:t>=Key issues</a:t>
            </a:r>
          </a:p>
        </p:txBody>
      </p:sp>
    </p:spTree>
    <p:extLst>
      <p:ext uri="{BB962C8B-B14F-4D97-AF65-F5344CB8AC3E}">
        <p14:creationId xmlns:p14="http://schemas.microsoft.com/office/powerpoint/2010/main" val="2672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LANGUAGE_ID" val="1033"/>
  <p:tag name="EE4P_STYLE_NAME" val="Agile Works Grid 16:9"/>
  <p:tag name="EE4P_AGENDAWIZARD" val="&lt;ee4p&gt;&lt;layouts&gt;&lt;layout name=&quot;Section Header&quot; id=&quot;227_1-1&quot;&gt;&lt;standard&gt;&lt;textframe horizontalAnchor=&quot;1&quot; marginBottom=&quot;0&quot; marginLeft=&quot;0&quot; marginRight=&quot;0&quot; marginTop=&quot;0&quot; orientation=&quot;1&quot; verticalAnchor=&quot;1&quot; /&gt;&lt;font name=&quot;Trebuchet MS&quot; bold=&quot;0&quot; italic=&quot;0&quot; color=&quot;#ffffff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&quot; title=&quot;&quot; subtitle=&quot;&quot; sizingModeId=&quot;1&quot; fontSize=&quot;24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0&quot; leftSpacing=&quot;0&quot; rightSpacing=&quot;0&quot; dock=&quot;1&quot; fixedWidth=&quot;51.87527&quot; /&gt;&lt;column field=&quot;topic&quot; label=&quot;Topic&quot; leftSpacing=&quot;0&quot; rightDistribute=&quot;1&quot; dock=&quot;1&quot; /&gt;&lt;column field=&quot;responsible&quot; label=&quot;Responsible&quot; visible=&quot;0&quot; checked=&quot;0&quot; leftSpacing=&quot;10&quot; rightDistribute=&quot;1&quot; dock=&quot;1&quot; /&gt;&lt;column field=&quot;freecolumn&quot; label=&quot;&quot; visible=&quot;0&quot; checked=&quot;0&quot; leftSpacing=&quot;10&quot; rightDistribute=&quot;1&quot; dock=&quot;1&quot; /&gt;&lt;column field=&quot;timeslot&quot; label=&quot;Time Slot&quot; visible=&quot;1&quot; checked=&quot;0&quot; leftSpacing=&quot;34&quot; rightSpacing=&quot;0&quot; dock=&quot;2&quot; /&gt;&lt;column field=&quot;pageno&quot; label=&quot;Page No.&quot; visible=&quot;0&quot; checked=&quot;0&quot; leftSpacing=&quot;34&quot; rightSpacing=&quot;0&quot; dock=&quot;2&quot; /&gt;&lt;/columns&gt;&lt;position left=&quot;395.4111&quot; top=&quot;116.9109&quot; width=&quot;515.0769&quot; height=&quot;345.2203&quot; /&gt;&lt;!--&#10;      &lt;subtitle&gt;&#10;      &#10;        &lt;position left=&quot;197.597&quot; top=&quot;369.3848&quot; width=&quot;123.634&quot; height=&quot;115.6044&quot; autoshape=&quot;1&quot; rotation=&quot;0&quot; /&gt;&#10;        &lt;line visible=&quot;1&quot; weight=&quot;0.75&quot; style=&quot;1&quot; dashStyle=&quot;1&quot; foreColor=&quot;14&quot; /&gt;&#10;        &lt;fill visible=&quot;0&quot; /&gt;&#10;        &lt;textframe horizontalAnchor=&quot;1&quot; verticalAnchor=&quot;1&quot; orientation=&quot;1&quot; wordWrap=&quot;1&quot; autoSize=&quot;0&quot; marginLeft=&quot;8.503937&quot; marginRight=&quot;0&quot; marginTop=&quot;14.17323&quot; marginBottom=&quot;0&quot; /&gt;&#10;        &lt;paragraphformat alignment=&quot;1&quot; lineRuleBefore=&quot;0&quot; lineRuleWithin=&quot;1&quot; lineRuleAfter=&quot;0&quot; spaceBefore=&quot;0&quot; spaceWithin=&quot;0.95&quot; spaceAfter=&quot;0&quot; /&gt;&#10;        &lt;font name=&quot;Trebuchet MS&quot; size=&quot;10&quot; bold=&quot;0&quot; italic=&quot;0&quot; underlineStyle=&quot;0&quot; color=&quot;#ffffff&quot; spacing=&quot;0&quot; kerning=&quot;12&quot; /&gt;&#10;      &#10;      &lt;/subtitle&gt;&#10;      --&gt;&lt;settings allowedSizingModeIds=&quot;1|2&quot; allowedFontSizes=&quot;8|9|10|10.5|11|12|14|16|18|20|22|24&quot; allowedTimeFormatIds=&quot;1|2|3&quot; slideLayout=&quot;11&quot; customLayoutName=&quot;Blank green|Presentation¦Blank green&quot; customLayoutIndex=&quot;&quot; showBreak=&quot;0&quot; singleAgendaSlideSelected=&quot;0&quot; backupSlideTitle=&quot;Unused Slides&quot; topMargin=&quot;0&quot; leftMargin=&quot;0&quot; allowedLevels=&quot;2&quot; itemNoFormats=&quot;{1}¦{1}.{2}¦{3:alphaLC}¦{3:alphaLC}.{4:alphaLC}&quot; customLayoutNameBackup=&quot;Special gray|Presentation¦Special gray&quot; titlePrompt=&quot;Insert Title&quot; namePrompt=&quot;Insert Date&quot; /&gt;&lt;cases&gt;&lt;case level=&quot;1&quot; single=&quot;1&quot; break=&quot;0&quot; topMinSpacing=&quot;5&quot; topMaxSpacing=&quot;15&quot; bottomMinSpacing=&quot;0&quot; bottomMaxSpacing=&quot;0&quot;&gt;&lt;element field=&quot;topic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textframe marginLeft=&quot;0&quot; /&gt;&lt;/element&gt;&lt;element field=&quot;responsible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freecolumn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timeslot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/element&gt;&lt;element field=&quot;pageno&quot; type=&quot;autoshape&quot; autoShapeType=&quot;1&quot;&gt;&lt;paragraphformat alignment=&quot;3&quot; /&gt;&lt;/element&gt;&lt;/case&gt;&lt;case level=&quot;2&quot; single=&quot;1&quot; break=&quot;0&quot; topMinSpacing=&quot;4&quot; topMaxSpacing=&quot;4&quot; bottomMinSpacing=&quot;0&quot; bottomMaxSpacing=&quot;0&quot;&gt;&lt;element field=&quot;topic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textframe marginLeft=&quot;0&quot; /&gt;&lt;font relativeSize=&quot;0.75&quot; /&gt;&lt;/element&gt;&lt;element field=&quot;responsible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freecolumn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timeslot&quot; type=&quot;autoshape&quot; autoShapeType=&quot;1&quot;&gt;&lt;paragraphformat alignment=&quot;1&quot; lineRuleBefore=&quot;0&quot; lineRuleWithin=&quot;1&quot; lineRuleAfter=&quot;0&quot; spaceBefore=&quot;6&quot; spaceWithin=&quot;1.1&quot; spaceAfter=&quot;3&quot; /&gt;&lt;font relativeSize=&quot;0.75&quot; /&gt;&lt;/element&gt;&lt;element field=&quot;pageno&quot; type=&quot;autoshape&quot; autoShapeType=&quot;1&quot;&gt;&lt;paragraphformat alignment=&quot;3&quot; /&gt;&lt;font relativeSize=&quot;0.75&quot; /&gt;&lt;/element&gt;&lt;/case&gt;&lt;/cases&gt;&lt;elements&gt;&lt;element type=&quot;autoshape&quot; autoShapeType=&quot;1&quot; value=&quot;%agendaTitle%&quot; slideType=&quot;1&quot;&gt;&lt;position left=&quot;-345.68251&quot; top=&quot;-45.376146&quot; width=&quot;271.5024&quot; height=&quot;274.7323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1&quot; orientation=&quot;1&quot; wordWrap=&quot;1&quot; autoSize=&quot;0&quot; marginLeft=&quot;0&quot; marginRight=&quot;0&quot; marginTop=&quot;19.84252&quot; marginBottom=&quot;0&quot; /&gt;&lt;paragraphformat alignment=&quot;2&quot; lineRuleBefore=&quot;0&quot; lineRuleWithin=&quot;1&quot; lineRuleAfter=&quot;0&quot; spaceBefore=&quot;0&quot; spaceWithin=&quot;0.95&quot; spaceAfter=&quot;0&quot; /&gt;&lt;font name=&quot;Trebuchet MS&quot; size=&quot;54&quot; bold=&quot;0&quot; italic=&quot;0&quot; underlineStyle=&quot;0&quot; color=&quot;#ffffff&quot; spacing=&quot;0&quot; kerning=&quot;12&quot; /&gt;&lt;/element&gt;&lt;element type=&quot;autoshape&quot; autoShapeType=&quot;1&quot; value=&quot;%agendaName%&quot; slideType=&quot;1&quot;&gt;&lt;position left=&quot;-197.81411&quot; top=&quot;252.473934&quot; width=&quot;123.634&quot; height=&quot;115.6044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1&quot; orientation=&quot;1&quot; wordWrap=&quot;1&quot; autoSize=&quot;0&quot; marginLeft=&quot;8.503937&quot; marginRight=&quot;0&quot; marginTop=&quot;14.17323&quot; marginBottom=&quot;0&quot; /&gt;&lt;paragraphformat alignment=&quot;1&quot; lineRuleBefore=&quot;0&quot; lineRuleWithin=&quot;1&quot; lineRuleAfter=&quot;0&quot; spaceBefore=&quot;0&quot; spaceWithin=&quot;0.95&quot; spaceAfter=&quot;0&quot; /&gt;&lt;font name=&quot;Trebuchet MS&quot; size=&quot;10&quot; bold=&quot;0&quot; italic=&quot;0&quot; underlineStyle=&quot;0&quot; color=&quot;#ffffff&quot; spacing=&quot;0&quot; kerning=&quot;12&quot; /&gt;&lt;/element&gt;&lt;element type=&quot;autoshape&quot; autoShapeType=&quot;1&quot; value=&quot;&quot; slideType=&quot;1&quot;&gt;&lt;position left=&quot;-286.10831&quot; top=&quot;252.473934&quot; width=&quot;73.17614&quot; height=&quot;78.41528&quot; autoshape=&quot;1&quot; rotation=&quot;0&quot; /&gt;&lt;line visible=&quot;1&quot; weight=&quot;0.75&quot; style=&quot;1&quot; dashStyle=&quot;1&quot; foreColor=&quot;#ffffff&quot; /&gt;&lt;fill visible=&quot;0&quot; /&gt;&lt;/element&gt;&lt;element type=&quot;autoshape&quot; autoShapeType=&quot;1&quot; value=&quot;&quot; slideType=&quot;2&quot;&gt;&lt;position left=&quot;-294.2502816&quot; top=&quot;-4.4596064&quot; width=&quot;74.61984&quot; height=&quot;74.61984&quot; autoshape=&quot;1&quot; rotation=&quot;0&quot; /&gt;&lt;line visible=&quot;1&quot; weight=&quot;0.75&quot; style=&quot;1&quot; dashStyle=&quot;1&quot; foreColor=&quot;#ffffff&quot; /&gt;&lt;fill visible=&quot;0&quot; /&gt;&lt;/element&gt;&lt;element type=&quot;autoshape&quot; autoShapeType=&quot;1&quot; value=&quot;%topic%&quot; slideType=&quot;2&quot;&gt;&lt;position left=&quot;-294.2502816&quot; top=&quot;93.1711075&quot; width=&quot;758.6493&quot; height=&quot;252.2583&quot; autoshape=&quot;1&quot; rotation=&quot;0&quot; /&gt;&lt;line visible=&quot;1&quot; weight=&quot;0.75&quot; style=&quot;1&quot; dashStyle=&quot;1&quot; foreColor=&quot;#ffffff&quot; /&gt;&lt;fill visible=&quot;0&quot; /&gt;&lt;textframe horizontalAnchor=&quot;1&quot; verticalAnchor=&quot;4&quot; orientation=&quot;1&quot; wordWrap=&quot;1&quot; autoSize=&quot;0&quot; marginLeft=&quot;21.6&quot; marginRight=&quot;21.6&quot; marginTop=&quot;21.6&quot; marginBottom=&quot;10.8&quot; /&gt;&lt;paragraphformat alignment=&quot;1&quot; lineRuleBefore=&quot;0&quot; lineRuleWithin=&quot;0&quot; lineRuleAfter=&quot;0&quot; spaceBefore=&quot;0&quot; spaceWithin=&quot;60&quot; spaceAfter=&quot;0&quot; /&gt;&lt;font name=&quot;Trebuchet MS&quot; size=&quot;54&quot; bold=&quot;0&quot; italic=&quot;0&quot; underlineStyle=&quot;0&quot; color=&quot;#ffffff&quot; spacing=&quot;0&quot; kerning=&quot;12&quot; /&gt;&lt;/element&gt;&lt;/elements&gt;&lt;/layout&gt;&lt;/layouts&gt;&lt;contents&gt;&lt;agenda subtitle=&quot;&quot; sizingModeId=&quot;1&quot; layoutId=&quot;227_1-1&quot; fontSize=&quot;24&quot; createSingleAgendaSlide=&quot;1&quot; createSections=&quot;1&quot; createSeparatingSlides=&quot;1&quot; timeFormatId=&quot;1&quot; singleSlideId=&quot;b2ba8cde-b39e-4d80-aefa-f3b0272363b6&quot; title=&quot;Agenda&quot; name=&quot;&quot; startTime=&quot;540&quot; fontSizeAuto=&quot;1&quot; startItemNo=&quot;1&quot; createBackupSlide=&quot;1&quot; backupSlideId=&quot;2e6d396e-f0dd-441d-a6e7-bfdce4dae636&quot; backupSectionId=&quot;{60ABDCE5-8D23-41AD-BFFF-973EE888FA1F}&quot; hideSeparatingSlides=&quot;0&quot;&gt;&lt;columns leftSpacing=&quot;0&quot; rightSpacing=&quot;0&quot;&gt;&lt;column field=&quot;itemno&quot; leftSpacing=&quot;0&quot; fixedWidth=&quot;51.87527000000001024&quot; dock=&quot;1&quot; checked=&quot;0&quot; label=&quot;No.&quot; rightSpacing=&quot;0&quot; /&gt;&lt;column leftSpacing=&quot;0&quot; dock=&quot;1&quot; label=&quot;Topic&quot; rightSpacing=&quot;157.6956&quot; field=&quot;topic&quot; fixedWidth=&quot;0&quot; /&gt;&lt;column field=&quot;responsible&quot; leftSpacing=&quot;10&quot; fixedWidth=&quot;0&quot; visible=&quot;0&quot; dock=&quot;1&quot; checked=&quot;0&quot; label=&quot;Responsible&quot; rightSpacing=&quot;0&quot; /&gt;&lt;column field=&quot;freecolumn&quot; leftSpacing=&quot;10&quot; fixedWidth=&quot;0&quot; visible=&quot;0&quot; dock=&quot;1&quot; checked=&quot;0&quot; label=&quot;&quot; rightSpacing=&quot;0&quot; /&gt;&lt;column field=&quot;timeslot&quot; leftSpacing=&quot;34&quot; fixedWidth=&quot;0&quot; visible=&quot;1&quot; dock=&quot;2&quot; checked=&quot;0&quot; label=&quot;Time Slot&quot; rightSpacing=&quot;0&quot; /&gt;&lt;column field=&quot;pageno&quot; leftSpacing=&quot;34&quot; fixedWidth=&quot;0&quot; visible=&quot;0&quot; dock=&quot;2&quot; checked=&quot;0&quot; label=&quot;Page No.&quot; rightSpacing=&quot;0&quot; /&gt;&lt;/columns&gt;&lt;items&gt;&lt;item sectionId=&quot;{19E3B9F4-4710-4CE3-BC34-E2A12E8D872E}&quot; agendaSlideId=&quot;4e8cc070-4f73-402a-b73e-1bd32b4f8b63&quot; topic=&quot;Introductions &amp;amp; Kickoff&quot; generateAgendaSlide=&quot;1&quot; isBreak=&quot;0&quot; id=&quot;0e603633-c283-4898-a8f4-86d8675abaf4&quot; duration=&quot;30&quot; parentId=&quot;&quot; level=&quot;1&quot; showAgendaItem=&quot;1&quot; /&gt;&lt;item sectionId=&quot;{090B9834-74B4-4D58-BD7F-29AA5B9A7252}&quot; agendaSlideId=&quot;9858508e-0ca9-41bf-93aa-c6e3e51d668e&quot; topic=&quot;Agile Roles&quot; generateAgendaSlide=&quot;1&quot; isBreak=&quot;0&quot; id=&quot;8a03b796-396a-4e34-91c2-cdbbea8ab0ee&quot; duration=&quot;30&quot; parentId=&quot;&quot; level=&quot;1&quot; showAgendaItem=&quot;1&quot; /&gt;&lt;item sectionId=&quot;{28B51FF4-0555-49E4-99F4-8CDDB9DA3EF4}&quot; agendaSlideId=&quot;394b220f-278d-4978-aaaa-30863f26bc91&quot; topic=&quot;Introduction to Agile Ceremonies&quot; generateAgendaSlide=&quot;1&quot; isBreak=&quot;0&quot; id=&quot;23be75eb-0af1-4986-bf2f-c7f83a4426a4&quot; duration=&quot;30&quot; parentId=&quot;&quot; level=&quot;1&quot; showAgendaItem=&quot;1&quot; /&gt;&lt;item sectionId=&quot;{8D08A0A0-FA5B-44B1-B4AB-0E8E32389730}&quot; agendaSlideId=&quot;31109432-b2a8-4d53-90c7-c446c87bf518&quot; topic=&quot;Agile Exercise&quot; generateAgendaSlide=&quot;1&quot; isBreak=&quot;0&quot; id=&quot;77242cb4-b24e-44bd-9620-9aa1b3a1a1f1&quot; duration=&quot;30&quot; parentId=&quot;&quot; level=&quot;1&quot; showAgendaItem=&quot;1&quot; /&gt;&lt;item duration=&quot;30&quot; id=&quot;e75b76ea-d70f-4f0e-ae07-176ef57c574e&quot; parentId=&quot;&quot; level=&quot;1&quot; generateAgendaSlide=&quot;1&quot; showAgendaItem=&quot;1&quot; isBreak=&quot;0&quot; topic=&quot;Agile Ceremonies in Depth&quot; agendaSlideId=&quot;2ad30eda-1c62-49ef-965b-bad4752258cc&quot; sectionId=&quot;{367D706A-E51F-4C44-9F74-B36E8D428D91}&quot; /&gt;&lt;item sectionId=&quot;{88383E49-F70D-431A-B5AF-2F6AE392566F}&quot; agendaSlideId=&quot;6f9513f8-599f-4ede-b189-e5b8e002f517&quot; topic=&quot;Agile Planning Concepts&quot; generateAgendaSlide=&quot;1&quot; isBreak=&quot;0&quot; id=&quot;4321817d-4fcd-4bbf-bc29-2ea7b15d6f4f&quot; duration=&quot;30&quot; parentId=&quot;&quot; level=&quot;1&quot; showAgendaItem=&quot;1&quot; /&gt;&lt;item sectionId=&quot;{394A365C-952F-4B0F-8555-F3A2FBBE8EFD}&quot; agendaSlideId=&quot;ad2abc72-7ff8-4157-bfc1-355989a0287d&quot; topic=&quot;Daily Retrospective&quot; generateAgendaSlide=&quot;1&quot; isBreak=&quot;0&quot; id=&quot;cf9fb830-f54e-40f8-997e-3835350a17e9&quot; duration=&quot;30&quot; parentId=&quot;&quot; level=&quot;1&quot; showAgendaItem=&quot;1&quot; /&gt;&lt;item sectionId=&quot;{F470C39D-2263-40A7-AEF3-DE35D58ADBF8}&quot; agendaSlideId=&quot;0352d100-3971-4b37-9f67-59b2cbe7b574&quot; topic=&quot;Appendix&quot; generateAgendaSlide=&quot;1&quot; isBreak=&quot;0&quot; id=&quot;2169accb-c20f-427a-9e6c-fb987c2f7f5b&quot; duration=&quot;30&quot; parentId=&quot;&quot; level=&quot;1&quot; showAgendaItem=&quot;1&quot; /&gt;&lt;/items&gt;&lt;/agenda&gt;&lt;/contents&gt;&lt;/ee4p&gt;"/>
  <p:tag name="EE4P_MASTERWIZARD_MARGINS" val="0"/>
  <p:tag name="ARTICULATE_SLIDE_COUNT" val="122"/>
  <p:tag name="ARTICULATE_PROJECT_OPEN" val="0"/>
  <p:tag name="EE4P_STYLE_ID" val="39dcc26a-7131-49f4-a9eb-1c0521500c03"/>
  <p:tag name="EE4P_MASTERWIZARD_DRAFT" val="0"/>
  <p:tag name="THINKCELLPRESENTATIONDONOTDELETE" val="&lt;?xml version=&quot;1.0&quot; encoding=&quot;UTF-16&quot; standalone=&quot;yes&quot;?&gt;&lt;root reqver=&quot;27037&quot;&gt;&lt;version val=&quot;3261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hree heading"/>
  <p:tag name="EE4P_STRETCH" val="1"/>
  <p:tag name="EE4P_LAYOUT_ID" val="K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_JvfeSHQeaOYLqpyZsRO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_JvfeSHQeaOYLqpyZsROw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p66S13uTia8D9tENs3FL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XOfDgl_REO9P20m2rS8Ng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m2_RE3nXpHoAdXjVwjuew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.XwhiS.Rf2rwM6WhzDBAw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xk8XjYj7HVQNrH_AV9Ln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uywQ4fXS_bLFMTxCCOeI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McMwCMw.R1PoRXB5_5og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qOiLEYz.CQtO8.kMLm5bQ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1a1yLQG0lgUj_YeXunVPw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zdHjw8TxXKY9NXCjQmQwA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7JMflB.4S5X0enxld9_fQ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3Ijqe217DqPqx1amWzljw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ocDpjfWt0MwC8hml294g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LhDRZgTvIYVbtzz5iUFk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mVGFBnOT5MsRm16VWmB6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pyK2Km_1N3XJHiCianXBQ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K4P5.TaKYiuzti8lkrSqA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oXR6NQ4GZhDyoa4BdrEh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eyIG02JXhd2oGHPI83lZ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tsm_qyKd3jC2ZOziBNhIQ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gDkSG9ryU8QyHqgEBpFQw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LyY3vP1VUG13mKEbb48aA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J7v9eWE5UzkSVp5fs3UUg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TfVuah38wQftfQyuQXMkA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dVewo3zmYnOFaXTgQKA1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1hHX4CTtq.NKFM0QG4JYw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QtutCeCc.lFd.cCo5yb_Q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Xqkz.FCouB3.vUMdz1Qg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At50WyCHJoY8_CQkfVTA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tztawMeKPZ6cS7t6WNED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LrVM2mgM34VZ.HtelZYDw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5SQBp5n0IgB_BfHZCr81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6N1QKaLlf5CHu4NyUl0wQ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yiQvmaqiL8JJKDzlnmUuA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tvBVq9pg5woy4jPtzrp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bnejD10LY1MYMB5fZCFew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uSiPHdr3LcoAlw0K2bre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qHhte43DZx9OsKYJbTwA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Xul46zqhxSRhFYa9cegAQ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.9A9.rgCM77PGpbSp0m8A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6KKfp.ZPLEWkRVFkx7HjA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aaN5yCqrORSAuKZY3STzw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vmX9GCvNJ7LaRRYIUw2qQ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pl_j1kiM_qgbLVTut6XfQ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fYv5xdL5Ev8GkYiFvwbl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DYF7S5Evye1tP0PamxPPw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sfaCAjV7lWcoqu9p0KkUg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Fxis4hD0OvEf..bsaJzvQ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yAuPQ68SgkFor1kpXeqCg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NuYIduoX1Xkv3aNNQY9kA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5QRYop.nU0T46yE3aPrsQ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bVuqfRm9wtnO4_cRd6tRA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fEFWuNR6EhzZB0giuELYA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KH2ykbHgWFGpFtFW7hy6A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giN7m3Ctqwe.aDzSY_crA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WGtTBsCzIE0bslhFJ9B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qmQQz.IkFVCVowQ3DbaQ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MkJd6braUgwIUktuxsKQ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CY4LhUF6UtsXMtwKOhKjw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lHcqAxSGpW1HH0UghLgnw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3HC3BwEQ8guXf5aB_D8Bw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L3BzdvKeckaCQueJyc1yw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7a7ZA_Sosk7T_cnvsD2uQ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tayqGwzc2JDagK4WjDY7A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JInQq5VURWn6cjZCrM6Q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Uk22SkYLeVxnbfDzb1CJA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QtyxF8TyGMrYZ6XboXs5A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fTXO5bmS7lKm_Ib3wPwwQ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f.muYg4H.QzA0tb9qCZ0Q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l_V7.XBiuSN0w5okflwg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Q6SaeDhI.IQz_El5L.Gdw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3pTkYGmvDt2A7V8_16pPQ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wZ_zmtpp3CPC.LVflNTSg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UEj96NkWujHyDlhcY2clw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dbBhxe6XH6OnU4NcdDF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w4AB4qJGTgCIKXx8JODsQ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AwMXM1EUNtAKilS14XEOw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x31w1EISTYcbbZZV8wOMw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xGz8ZYFL08Ws_qRtmV_rA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7J7.x4oLmBFLzPpWqXK2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YMZl4hFFZKOj9SR7Opkeg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ir4nEiF_.4hSh4OuXtKjw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r.xb2vTiBDYQ3Gzl1i7Yw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.GnW3cK2iaFiFl0FB_O3Q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P4dig2.YjeQE67MH4QP5A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0YSe.RMvvAOm0eG082f6Q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g8oWHO9zZfiyHX1g3fpg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j4G9owouZymBC6hpKHnAQ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BXdbAqotEWpMj10SWB8OQ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zJ9SgUM6l0Gs0YaNeB_4Q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lIoXP3tiVHy6yWmDINHQ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DECH1m.IzmWj6lj8SSaA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BXJVdO2zntYasqWK3nCOA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005KYrskDFoNWcku8awtQ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r3Ms0a6JIY041R7_E56Q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jf1GTPEjl5LffASwwgHE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HxVmCT47yqW3JFzJ_5LXA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eL1vQiFOv3MWESt5qBTtw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6q_yA6NZkOFR9vhc1DrqA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ThQcdI1GneNvEaZYf4qXQ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OhpNj3LY9N2gT8rQXg0Lg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Section header box"/>
  <p:tag name="EE4P_LAYOUT_ID" val="K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Y8Lws35smN8Ivpl3QfVIQ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7JdNQBlZzg94v03pZn_jvA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MprdDc0zUearZwdePYcNQ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UI2rK6aAvQQW9TSMEfluw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Arrow half"/>
  <p:tag name="EE4P_LAYOUT_ID" val="K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Green half"/>
  <p:tag name="EE4P_LAYOUT_ID" val="K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M_o09cfWqhInZ8lOiBNDQ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n94am9XP1y.pkDahVlB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pn94am9XP1y.pkDahVlBg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Four heading"/>
  <p:tag name="EE4P_STRETCH" val="1"/>
  <p:tag name="EE4P_LAYOUT_ID" val="K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ENOcIIbSQWog1COK.sEVw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hree heading"/>
  <p:tag name="EE4P_STRETCH" val="1"/>
  <p:tag name="EE4P_LAYOUT_ID" val="K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Green one third"/>
  <p:tag name="EE4P_LAYOUT_ID" val="K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YGarshSla_RDfhFnQqiQ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Five heading"/>
  <p:tag name="EE4P_STRETCH" val="1"/>
  <p:tag name="EE4P_LAYOUT_ID" val="K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PyaU8yDdVXAIaKNY4zg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WJ8PlNECcVGH1bJfdCJ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oQFFb2b7GZWVczihfUMAQ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FSLIDEKEY" val="F76C02F4-8389-4CF0-B50E-8477499B634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WclP5jSQUubrR3vGZwx8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Title only"/>
  <p:tag name="EE4P_LAYOUT_ID" val="K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WgQGxcSuKuE5E3z__TBA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GRADIENT_OVERLAY" val="1"/>
</p:tagLst>
</file>

<file path=ppt/theme/theme1.xml><?xml version="1.0" encoding="utf-8"?>
<a:theme xmlns:a="http://schemas.openxmlformats.org/drawingml/2006/main" name="BCG Grid 16:9">
  <a:themeElements>
    <a:clrScheme name="AgileWorks Grid">
      <a:dk1>
        <a:srgbClr val="575757"/>
      </a:dk1>
      <a:lt1>
        <a:sysClr val="window" lastClr="FFFFFF"/>
      </a:lt1>
      <a:dk2>
        <a:srgbClr val="2093A6"/>
      </a:dk2>
      <a:lt2>
        <a:srgbClr val="F2F2F2"/>
      </a:lt2>
      <a:accent1>
        <a:srgbClr val="275D7E"/>
      </a:accent1>
      <a:accent2>
        <a:srgbClr val="197281"/>
      </a:accent2>
      <a:accent3>
        <a:srgbClr val="D4DF33"/>
      </a:accent3>
      <a:accent4>
        <a:srgbClr val="72D4E4"/>
      </a:accent4>
      <a:accent5>
        <a:srgbClr val="6E6F73"/>
      </a:accent5>
      <a:accent6>
        <a:srgbClr val="29BA74"/>
      </a:accent6>
      <a:hlink>
        <a:srgbClr val="2E3558"/>
      </a:hlink>
      <a:folHlink>
        <a:srgbClr val="2E3558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Office Theme">
  <a:themeElements>
    <a:clrScheme name="BCG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E3558"/>
      </a:hlink>
      <a:folHlink>
        <a:srgbClr val="670F31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CG Colors 2015">
      <a:dk1>
        <a:srgbClr val="6E6F73"/>
      </a:dk1>
      <a:lt1>
        <a:sysClr val="window" lastClr="FFFFFF"/>
      </a:lt1>
      <a:dk2>
        <a:srgbClr val="2FC77E"/>
      </a:dk2>
      <a:lt2>
        <a:srgbClr val="E7E7E7"/>
      </a:lt2>
      <a:accent1>
        <a:srgbClr val="03522D"/>
      </a:accent1>
      <a:accent2>
        <a:srgbClr val="197A56"/>
      </a:accent2>
      <a:accent3>
        <a:srgbClr val="E3EE37"/>
      </a:accent3>
      <a:accent4>
        <a:srgbClr val="3EAD92"/>
      </a:accent4>
      <a:accent5>
        <a:srgbClr val="6E6F73"/>
      </a:accent5>
      <a:accent6>
        <a:srgbClr val="295E7E"/>
      </a:accent6>
      <a:hlink>
        <a:srgbClr val="2FC77E"/>
      </a:hlink>
      <a:folHlink>
        <a:srgbClr val="03522D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251A7352045C40B7423D6BB0AF7A8C" ma:contentTypeVersion="12" ma:contentTypeDescription="Create a new document." ma:contentTypeScope="" ma:versionID="5c38f81ec8441fb5b7d730a2b333e3d7">
  <xsd:schema xmlns:xsd="http://www.w3.org/2001/XMLSchema" xmlns:xs="http://www.w3.org/2001/XMLSchema" xmlns:p="http://schemas.microsoft.com/office/2006/metadata/properties" xmlns:ns2="328b15b4-09de-43a6-a752-78a98bed3f35" xmlns:ns3="ad31a475-ea5b-48f9-8222-ea63de675111" targetNamespace="http://schemas.microsoft.com/office/2006/metadata/properties" ma:root="true" ma:fieldsID="1d829cce27808c3516e4b392378ff2eb" ns2:_="" ns3:_="">
    <xsd:import namespace="328b15b4-09de-43a6-a752-78a98bed3f35"/>
    <xsd:import namespace="ad31a475-ea5b-48f9-8222-ea63de6751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8b15b4-09de-43a6-a752-78a98bed3f3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31a475-ea5b-48f9-8222-ea63de675111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61FA06-6780-4A30-9E08-497F37F7FC19}">
  <ds:schemaRefs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  <ds:schemaRef ds:uri="ad31a475-ea5b-48f9-8222-ea63de675111"/>
    <ds:schemaRef ds:uri="http://schemas.microsoft.com/office/2006/documentManagement/types"/>
    <ds:schemaRef ds:uri="328b15b4-09de-43a6-a752-78a98bed3f35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2D6EF9-8428-4DBC-AB9A-FDC564957540}">
  <ds:schemaRefs>
    <ds:schemaRef ds:uri="328b15b4-09de-43a6-a752-78a98bed3f35"/>
    <ds:schemaRef ds:uri="ad31a475-ea5b-48f9-8222-ea63de67511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8A639B5-C802-44E6-88DA-50176842F28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1_Agile Bootcamp Day 1 v2</Template>
  <TotalTime>0</TotalTime>
  <Words>4412</Words>
  <Application>Microsoft Office PowerPoint</Application>
  <PresentationFormat>Widescreen</PresentationFormat>
  <Paragraphs>662</Paragraphs>
  <Slides>34</Slides>
  <Notes>22</Notes>
  <HiddenSlides>0</HiddenSlides>
  <MMClips>0</MMClips>
  <ScaleCrop>false</ScaleCrop>
  <HeadingPairs>
    <vt:vector size="10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  <vt:variant>
        <vt:lpstr>Custom Shows</vt:lpstr>
      </vt:variant>
      <vt:variant>
        <vt:i4>1</vt:i4>
      </vt:variant>
    </vt:vector>
  </HeadingPairs>
  <TitlesOfParts>
    <vt:vector size="41" baseType="lpstr">
      <vt:lpstr>Arial</vt:lpstr>
      <vt:lpstr>Henderson BCG Sans</vt:lpstr>
      <vt:lpstr>Segoe UI</vt:lpstr>
      <vt:lpstr>Trebuchet MS</vt:lpstr>
      <vt:lpstr>BCG Grid 16:9</vt:lpstr>
      <vt:lpstr>think-cell Slide</vt:lpstr>
      <vt:lpstr>L&amp;D VoC </vt:lpstr>
      <vt:lpstr>VoC Workshop Agenda</vt:lpstr>
      <vt:lpstr>VoC Workshop Agenda</vt:lpstr>
      <vt:lpstr>PowerPoint Presentation</vt:lpstr>
      <vt:lpstr>Today's Attendees</vt:lpstr>
      <vt:lpstr>Today's Objective &amp; next steps</vt:lpstr>
      <vt:lpstr>These are the most impactful pain points for learners Trending across learner's archetypes</vt:lpstr>
      <vt:lpstr>VoC Workshop Agenda</vt:lpstr>
      <vt:lpstr>Learner Journey* has pain points E2E Just in Time &amp; Leisure</vt:lpstr>
      <vt:lpstr>Learner Journey* has pain points E2E Pushed</vt:lpstr>
      <vt:lpstr>VoC Workshop Agenda</vt:lpstr>
      <vt:lpstr>How do we improve? Design Thinking Session Structure </vt:lpstr>
      <vt:lpstr>     Goal:  Identify which improvements will help us move the needle the most on our digital tool usage &amp; satisfaction</vt:lpstr>
      <vt:lpstr>VoC Workshop Agenda</vt:lpstr>
      <vt:lpstr>PowerPoint Presentation</vt:lpstr>
      <vt:lpstr>VoC Workshop Agenda</vt:lpstr>
      <vt:lpstr>Learner Milestones| Our path to 2022 digital priorities</vt:lpstr>
      <vt:lpstr>Appendix</vt:lpstr>
      <vt:lpstr>Learning | Move the needle on satisfaction by tackling opportunities driven from the voice of the customer</vt:lpstr>
      <vt:lpstr>HR Tribe Vision, Priorities and Themes</vt:lpstr>
      <vt:lpstr>HR Tribe: Learning &amp; PTO area</vt:lpstr>
      <vt:lpstr>What is the problem?</vt:lpstr>
      <vt:lpstr>PowerPoint Presentation</vt:lpstr>
      <vt:lpstr>Reminder | Will align 2022 priorities to OLT vision</vt:lpstr>
      <vt:lpstr>PowerPoint Presentation</vt:lpstr>
      <vt:lpstr>Linking deliverables to value enables squads to work on top priorities</vt:lpstr>
      <vt:lpstr>L&amp;D | Value driver tree (I/II)</vt:lpstr>
      <vt:lpstr>L&amp;D | Value driver tree (II/II)</vt:lpstr>
      <vt:lpstr>Learner archetypes have different needs &amp; behaviors Learners can have multiple archetypes</vt:lpstr>
      <vt:lpstr>Summary VoC for Learners</vt:lpstr>
      <vt:lpstr>These are the most impactful opportunities for us to test</vt:lpstr>
      <vt:lpstr>How do we test them for most meaningful results?</vt:lpstr>
      <vt:lpstr>L&amp;D Milestones| Our path to 2022 digital priorities </vt:lpstr>
      <vt:lpstr>Nov 18th BRP| How do we get there?</vt:lpstr>
      <vt:lpstr>Format Guide Workshop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Bootcamp Day 1</dc:title>
  <dc:creator>Johnson Rovira</dc:creator>
  <cp:lastModifiedBy>Oliveira, Thiago</cp:lastModifiedBy>
  <cp:revision>179</cp:revision>
  <cp:lastPrinted>2016-04-06T18:59:25Z</cp:lastPrinted>
  <dcterms:created xsi:type="dcterms:W3CDTF">2021-03-23T16:31:17Z</dcterms:created>
  <dcterms:modified xsi:type="dcterms:W3CDTF">2021-10-22T17:54:50Z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rmat Name">
    <vt:lpwstr>Grid Format</vt:lpwstr>
  </property>
  <property fmtid="{D5CDD505-2E9C-101B-9397-08002B2CF9AE}" pid="3" name="NXPowerLiteLastOptimized">
    <vt:lpwstr>488649</vt:lpwstr>
  </property>
  <property fmtid="{D5CDD505-2E9C-101B-9397-08002B2CF9AE}" pid="4" name="NXPowerLiteSettings">
    <vt:lpwstr>87000AA0054001</vt:lpwstr>
  </property>
  <property fmtid="{D5CDD505-2E9C-101B-9397-08002B2CF9AE}" pid="5" name="NXPowerLiteVersion">
    <vt:lpwstr>D7.1.8</vt:lpwstr>
  </property>
  <property fmtid="{D5CDD505-2E9C-101B-9397-08002B2CF9AE}" pid="6" name="Template Name">
    <vt:lpwstr>16x9</vt:lpwstr>
  </property>
  <property fmtid="{D5CDD505-2E9C-101B-9397-08002B2CF9AE}" pid="7" name="ContentTypeId">
    <vt:lpwstr>0x010100BC251A7352045C40B7423D6BB0AF7A8C</vt:lpwstr>
  </property>
  <property fmtid="{D5CDD505-2E9C-101B-9397-08002B2CF9AE}" pid="8" name="ArticulateGUID">
    <vt:lpwstr>70671467-E534-415B-8FAD-C2534730CBE7</vt:lpwstr>
  </property>
  <property fmtid="{D5CDD505-2E9C-101B-9397-08002B2CF9AE}" pid="9" name="ArticulatePath">
    <vt:lpwstr>https://bcgcloud.sharepoint.com/sites/AgileWorks/coachingchapter/Shared Documents/02. Training/Bootcamp materials/Bootcamp materials presentation/1_Agile Bootcamp Day 1 vF</vt:lpwstr>
  </property>
  <property fmtid="{D5CDD505-2E9C-101B-9397-08002B2CF9AE}" pid="10" name="MSIP_Label_b0d5c4f4-7a29-4385-b7a5-afbe2154ae6f_Enabled">
    <vt:lpwstr>true</vt:lpwstr>
  </property>
  <property fmtid="{D5CDD505-2E9C-101B-9397-08002B2CF9AE}" pid="11" name="MSIP_Label_b0d5c4f4-7a29-4385-b7a5-afbe2154ae6f_SetDate">
    <vt:lpwstr>2021-10-22T17:54:49Z</vt:lpwstr>
  </property>
  <property fmtid="{D5CDD505-2E9C-101B-9397-08002B2CF9AE}" pid="12" name="MSIP_Label_b0d5c4f4-7a29-4385-b7a5-afbe2154ae6f_Method">
    <vt:lpwstr>Standard</vt:lpwstr>
  </property>
  <property fmtid="{D5CDD505-2E9C-101B-9397-08002B2CF9AE}" pid="13" name="MSIP_Label_b0d5c4f4-7a29-4385-b7a5-afbe2154ae6f_Name">
    <vt:lpwstr>Confidential</vt:lpwstr>
  </property>
  <property fmtid="{D5CDD505-2E9C-101B-9397-08002B2CF9AE}" pid="14" name="MSIP_Label_b0d5c4f4-7a29-4385-b7a5-afbe2154ae6f_SiteId">
    <vt:lpwstr>2dfb2f0b-4d21-4268-9559-72926144c918</vt:lpwstr>
  </property>
  <property fmtid="{D5CDD505-2E9C-101B-9397-08002B2CF9AE}" pid="15" name="MSIP_Label_b0d5c4f4-7a29-4385-b7a5-afbe2154ae6f_ActionId">
    <vt:lpwstr>bb8b95f3-0012-4104-aeab-31f47b4841f4</vt:lpwstr>
  </property>
  <property fmtid="{D5CDD505-2E9C-101B-9397-08002B2CF9AE}" pid="16" name="MSIP_Label_b0d5c4f4-7a29-4385-b7a5-afbe2154ae6f_ContentBits">
    <vt:lpwstr>0</vt:lpwstr>
  </property>
  <property fmtid="{D5CDD505-2E9C-101B-9397-08002B2CF9AE}" pid="17" name="bcgClassification">
    <vt:lpwstr>bcgConfidential</vt:lpwstr>
  </property>
</Properties>
</file>